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858" y="31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D2BDEA-475F-42C9-B0FF-AE8FB09F2424}" type="datetimeFigureOut">
              <a:rPr lang="ru-RU" smtClean="0"/>
              <a:t>12.03.2017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809C79-09B5-49BF-9889-CB4D1B1251DF}" type="slidenum">
              <a:rPr lang="ru-RU" smtClean="0"/>
              <a:t>‹#›</a:t>
            </a:fld>
            <a:endParaRPr lang="ru-RU"/>
          </a:p>
        </p:txBody>
      </p:sp>
    </p:spTree>
    <p:extLst>
      <p:ext uri="{BB962C8B-B14F-4D97-AF65-F5344CB8AC3E}">
        <p14:creationId xmlns:p14="http://schemas.microsoft.com/office/powerpoint/2010/main" val="30849331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C809C79-09B5-49BF-9889-CB4D1B1251DF}" type="slidenum">
              <a:rPr lang="ru-RU" smtClean="0"/>
              <a:t>6</a:t>
            </a:fld>
            <a:endParaRPr lang="ru-RU"/>
          </a:p>
        </p:txBody>
      </p:sp>
    </p:spTree>
    <p:extLst>
      <p:ext uri="{BB962C8B-B14F-4D97-AF65-F5344CB8AC3E}">
        <p14:creationId xmlns:p14="http://schemas.microsoft.com/office/powerpoint/2010/main" val="37051635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B4C71EC6-210F-42DE-9C53-41977AD35B3D}" type="datetimeFigureOut">
              <a:rPr lang="ru-RU" smtClean="0"/>
              <a:t>12.03.2017</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12.03.2017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12.03.2017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12.03.2017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B4C71EC6-210F-42DE-9C53-41977AD35B3D}" type="datetimeFigureOut">
              <a:rPr lang="ru-RU" smtClean="0"/>
              <a:t>12.03.2017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Объект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12.03.2017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4C71EC6-210F-42DE-9C53-41977AD35B3D}" type="datetimeFigureOut">
              <a:rPr lang="ru-RU" smtClean="0"/>
              <a:t>12.03.2017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B4C71EC6-210F-42DE-9C53-41977AD35B3D}" type="datetimeFigureOut">
              <a:rPr lang="ru-RU" smtClean="0"/>
              <a:t>12.03.2017</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B4C71EC6-210F-42DE-9C53-41977AD35B3D}" type="datetimeFigureOut">
              <a:rPr lang="ru-RU" smtClean="0"/>
              <a:t>12.03.2017</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B4C71EC6-210F-42DE-9C53-41977AD35B3D}" type="datetimeFigureOut">
              <a:rPr lang="ru-RU" smtClean="0"/>
              <a:t>12.03.2017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B4C71EC6-210F-42DE-9C53-41977AD35B3D}" type="datetimeFigureOut">
              <a:rPr lang="ru-RU" smtClean="0"/>
              <a:t>12.03.2017</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B19B0651-EE4F-4900-A07F-96A6BFA9D0F0}" type="slidenum">
              <a:rPr lang="ru-RU" smtClean="0"/>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4C71EC6-210F-42DE-9C53-41977AD35B3D}" type="datetimeFigureOut">
              <a:rPr lang="ru-RU" smtClean="0"/>
              <a:t>12.03.2017</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бъект 7"/>
          <p:cNvSpPr>
            <a:spLocks noGrp="1"/>
          </p:cNvSpPr>
          <p:nvPr>
            <p:ph idx="1"/>
          </p:nvPr>
        </p:nvSpPr>
        <p:spPr>
          <a:xfrm>
            <a:off x="457200" y="2348880"/>
            <a:ext cx="8229600" cy="4032448"/>
          </a:xfrm>
          <a:effectLst/>
        </p:spPr>
        <p:txBody>
          <a:bodyPr>
            <a:normAutofit/>
          </a:bodyPr>
          <a:lstStyle/>
          <a:p>
            <a:pPr marL="0" indent="0" algn="ctr">
              <a:buNone/>
            </a:pPr>
            <a:r>
              <a:rPr lang="ru-RU" sz="2400" b="1" dirty="0" smtClean="0">
                <a:latin typeface="Times New Roman" panose="02020603050405020304" pitchFamily="18" charset="0"/>
                <a:cs typeface="Times New Roman" panose="02020603050405020304" pitchFamily="18" charset="0"/>
              </a:rPr>
              <a:t>Урок по духовному краеведению Подмосковья</a:t>
            </a:r>
          </a:p>
          <a:p>
            <a:pPr marL="0" indent="0" algn="ctr">
              <a:buNone/>
            </a:pPr>
            <a:r>
              <a:rPr lang="ru-RU" sz="2400" b="1" dirty="0" smtClean="0">
                <a:latin typeface="Times New Roman" panose="02020603050405020304" pitchFamily="18" charset="0"/>
                <a:cs typeface="Times New Roman" panose="02020603050405020304" pitchFamily="18" charset="0"/>
              </a:rPr>
              <a:t>для учащихся 8 класса</a:t>
            </a:r>
          </a:p>
          <a:p>
            <a:pPr marL="0" indent="0" algn="ctr">
              <a:buNone/>
            </a:pPr>
            <a:r>
              <a:rPr lang="ru-RU" sz="2400" b="1" dirty="0" smtClean="0">
                <a:latin typeface="Times New Roman" panose="02020603050405020304" pitchFamily="18" charset="0"/>
                <a:cs typeface="Times New Roman" panose="02020603050405020304" pitchFamily="18" charset="0"/>
              </a:rPr>
              <a:t> МБОУ </a:t>
            </a:r>
            <a:r>
              <a:rPr lang="ru-RU" sz="2400" b="1" dirty="0" err="1" smtClean="0">
                <a:latin typeface="Times New Roman" panose="02020603050405020304" pitchFamily="18" charset="0"/>
                <a:cs typeface="Times New Roman" panose="02020603050405020304" pitchFamily="18" charset="0"/>
              </a:rPr>
              <a:t>Жаворонковской</a:t>
            </a:r>
            <a:r>
              <a:rPr lang="ru-RU" sz="2400" b="1" dirty="0" smtClean="0">
                <a:latin typeface="Times New Roman" panose="02020603050405020304" pitchFamily="18" charset="0"/>
                <a:cs typeface="Times New Roman" panose="02020603050405020304" pitchFamily="18" charset="0"/>
              </a:rPr>
              <a:t> СОШ</a:t>
            </a:r>
          </a:p>
          <a:p>
            <a:pPr marL="0" indent="0" algn="ctr">
              <a:buNone/>
            </a:pPr>
            <a:r>
              <a:rPr lang="ru-RU" sz="2400" b="1" dirty="0" smtClean="0">
                <a:latin typeface="Times New Roman" panose="02020603050405020304" pitchFamily="18" charset="0"/>
                <a:cs typeface="Times New Roman" panose="02020603050405020304" pitchFamily="18" charset="0"/>
              </a:rPr>
              <a:t> Московской области                                     </a:t>
            </a:r>
          </a:p>
          <a:p>
            <a:endParaRPr lang="ru-RU" sz="2800" dirty="0" smtClean="0"/>
          </a:p>
          <a:p>
            <a:pPr marL="0" indent="0" algn="r">
              <a:buNone/>
            </a:pPr>
            <a:r>
              <a:rPr lang="ru-RU" sz="2800" dirty="0" smtClean="0"/>
              <a:t>                                                                                </a:t>
            </a:r>
            <a:r>
              <a:rPr lang="ru-RU" sz="1800" b="1" dirty="0" smtClean="0">
                <a:latin typeface="Times New Roman" panose="02020603050405020304" pitchFamily="18" charset="0"/>
                <a:cs typeface="Times New Roman" panose="02020603050405020304" pitchFamily="18" charset="0"/>
              </a:rPr>
              <a:t>Автор:                                                         </a:t>
            </a:r>
          </a:p>
          <a:p>
            <a:pPr marL="0" indent="0" algn="r">
              <a:buNone/>
            </a:pPr>
            <a:r>
              <a:rPr lang="ru-RU" sz="1800" b="1" dirty="0" smtClean="0">
                <a:latin typeface="Times New Roman" panose="02020603050405020304" pitchFamily="18" charset="0"/>
                <a:cs typeface="Times New Roman" panose="02020603050405020304" pitchFamily="18" charset="0"/>
              </a:rPr>
              <a:t> </a:t>
            </a:r>
            <a:r>
              <a:rPr lang="ru-RU" sz="1800" b="1" dirty="0" err="1" smtClean="0">
                <a:latin typeface="Times New Roman" panose="02020603050405020304" pitchFamily="18" charset="0"/>
                <a:cs typeface="Times New Roman" panose="02020603050405020304" pitchFamily="18" charset="0"/>
              </a:rPr>
              <a:t>Рустамова</a:t>
            </a:r>
            <a:r>
              <a:rPr lang="ru-RU" sz="1800" b="1" dirty="0" smtClean="0">
                <a:latin typeface="Times New Roman" panose="02020603050405020304" pitchFamily="18" charset="0"/>
                <a:cs typeface="Times New Roman" panose="02020603050405020304" pitchFamily="18" charset="0"/>
              </a:rPr>
              <a:t> Марина </a:t>
            </a:r>
            <a:r>
              <a:rPr lang="ru-RU" sz="1800" b="1" dirty="0" err="1" smtClean="0">
                <a:latin typeface="Times New Roman" panose="02020603050405020304" pitchFamily="18" charset="0"/>
                <a:cs typeface="Times New Roman" panose="02020603050405020304" pitchFamily="18" charset="0"/>
              </a:rPr>
              <a:t>Рэмировна</a:t>
            </a:r>
            <a:r>
              <a:rPr lang="ru-RU" sz="1800" b="1" dirty="0" smtClean="0">
                <a:latin typeface="Times New Roman" panose="02020603050405020304" pitchFamily="18" charset="0"/>
                <a:cs typeface="Times New Roman" panose="02020603050405020304" pitchFamily="18" charset="0"/>
              </a:rPr>
              <a:t>,</a:t>
            </a:r>
          </a:p>
          <a:p>
            <a:pPr marL="0" indent="0" algn="r">
              <a:buNone/>
            </a:pPr>
            <a:r>
              <a:rPr lang="ru-RU" sz="1800" b="1" dirty="0" smtClean="0">
                <a:latin typeface="Times New Roman" panose="02020603050405020304" pitchFamily="18" charset="0"/>
                <a:cs typeface="Times New Roman" panose="02020603050405020304" pitchFamily="18" charset="0"/>
              </a:rPr>
              <a:t>Одинцовский район, </a:t>
            </a:r>
          </a:p>
          <a:p>
            <a:pPr marL="0" indent="0" algn="r">
              <a:buNone/>
            </a:pPr>
            <a:r>
              <a:rPr lang="ru-RU" sz="1800" b="1" dirty="0" smtClean="0">
                <a:latin typeface="Times New Roman" panose="02020603050405020304" pitchFamily="18" charset="0"/>
                <a:cs typeface="Times New Roman" panose="02020603050405020304" pitchFamily="18" charset="0"/>
              </a:rPr>
              <a:t>МБОУ </a:t>
            </a:r>
            <a:r>
              <a:rPr lang="ru-RU" sz="1800" b="1" dirty="0" err="1" smtClean="0">
                <a:latin typeface="Times New Roman" panose="02020603050405020304" pitchFamily="18" charset="0"/>
                <a:cs typeface="Times New Roman" panose="02020603050405020304" pitchFamily="18" charset="0"/>
              </a:rPr>
              <a:t>Жаворонковская</a:t>
            </a:r>
            <a:r>
              <a:rPr lang="ru-RU" sz="1800" b="1" dirty="0" smtClean="0">
                <a:latin typeface="Times New Roman" panose="02020603050405020304" pitchFamily="18" charset="0"/>
                <a:cs typeface="Times New Roman" panose="02020603050405020304" pitchFamily="18" charset="0"/>
              </a:rPr>
              <a:t> СОШ</a:t>
            </a:r>
            <a:endParaRPr lang="ru-RU" sz="1800" b="1" dirty="0">
              <a:latin typeface="Times New Roman" panose="02020603050405020304" pitchFamily="18" charset="0"/>
              <a:cs typeface="Times New Roman" panose="02020603050405020304" pitchFamily="18" charset="0"/>
            </a:endParaRPr>
          </a:p>
        </p:txBody>
      </p:sp>
      <p:sp>
        <p:nvSpPr>
          <p:cNvPr id="7" name="Заголовок 6"/>
          <p:cNvSpPr>
            <a:spLocks noGrp="1"/>
          </p:cNvSpPr>
          <p:nvPr>
            <p:ph type="title"/>
          </p:nvPr>
        </p:nvSpPr>
        <p:spPr>
          <a:xfrm>
            <a:off x="457200" y="274638"/>
            <a:ext cx="8229600" cy="1642194"/>
          </a:xfrm>
          <a:noFill/>
        </p:spPr>
        <p:txBody>
          <a:bodyPr>
            <a:noAutofit/>
          </a:bodyPr>
          <a:lstStyle/>
          <a:p>
            <a:r>
              <a:rPr lang="ru-RU" sz="2400" i="1" dirty="0" smtClean="0">
                <a:latin typeface="Times New Roman" panose="02020603050405020304" pitchFamily="18" charset="0"/>
                <a:ea typeface="KaiTi" panose="02010609060101010101" pitchFamily="49" charset="-122"/>
                <a:cs typeface="Times New Roman" panose="02020603050405020304" pitchFamily="18" charset="0"/>
              </a:rPr>
              <a:t/>
            </a:r>
            <a:br>
              <a:rPr lang="ru-RU" sz="2400" i="1" dirty="0" smtClean="0">
                <a:latin typeface="Times New Roman" panose="02020603050405020304" pitchFamily="18" charset="0"/>
                <a:ea typeface="KaiTi" panose="02010609060101010101" pitchFamily="49" charset="-122"/>
                <a:cs typeface="Times New Roman" panose="02020603050405020304" pitchFamily="18" charset="0"/>
              </a:rPr>
            </a:br>
            <a:r>
              <a:rPr lang="ru-RU" sz="2400" b="1" i="1" dirty="0" smtClean="0">
                <a:latin typeface="Times New Roman" panose="02020603050405020304" pitchFamily="18" charset="0"/>
                <a:ea typeface="KaiTi" panose="02010609060101010101" pitchFamily="49" charset="-122"/>
                <a:cs typeface="Times New Roman" panose="02020603050405020304" pitchFamily="18" charset="0"/>
              </a:rPr>
              <a:t>Образовательный проект на тему:</a:t>
            </a:r>
            <a:br>
              <a:rPr lang="ru-RU" sz="2400" b="1" i="1" dirty="0" smtClean="0">
                <a:latin typeface="Times New Roman" panose="02020603050405020304" pitchFamily="18" charset="0"/>
                <a:ea typeface="KaiTi" panose="02010609060101010101" pitchFamily="49" charset="-122"/>
                <a:cs typeface="Times New Roman" panose="02020603050405020304" pitchFamily="18" charset="0"/>
              </a:rPr>
            </a:br>
            <a:r>
              <a:rPr lang="ru-RU" sz="2400" i="1" dirty="0" smtClean="0">
                <a:latin typeface="Times New Roman" panose="02020603050405020304" pitchFamily="18" charset="0"/>
                <a:ea typeface="KaiTi" panose="02010609060101010101" pitchFamily="49" charset="-122"/>
                <a:cs typeface="Times New Roman" panose="02020603050405020304" pitchFamily="18" charset="0"/>
              </a:rPr>
              <a:t/>
            </a:r>
            <a:br>
              <a:rPr lang="ru-RU" sz="2400" i="1" dirty="0" smtClean="0">
                <a:latin typeface="Times New Roman" panose="02020603050405020304" pitchFamily="18" charset="0"/>
                <a:ea typeface="KaiTi" panose="02010609060101010101" pitchFamily="49" charset="-122"/>
                <a:cs typeface="Times New Roman" panose="02020603050405020304" pitchFamily="18" charset="0"/>
              </a:rPr>
            </a:br>
            <a:r>
              <a:rPr lang="ru-RU" sz="2400" b="1" dirty="0" smtClean="0">
                <a:latin typeface="Times New Roman" panose="02020603050405020304" pitchFamily="18" charset="0"/>
                <a:ea typeface="BatangChe" panose="02030609000101010101" pitchFamily="49" charset="-127"/>
                <a:cs typeface="Times New Roman" panose="02020603050405020304" pitchFamily="18" charset="0"/>
              </a:rPr>
              <a:t>«Николай </a:t>
            </a:r>
            <a:r>
              <a:rPr lang="en-US" sz="2400" b="1" dirty="0" smtClean="0">
                <a:latin typeface="Times New Roman" panose="02020603050405020304" pitchFamily="18" charset="0"/>
                <a:ea typeface="BatangChe" panose="02030609000101010101" pitchFamily="49" charset="-127"/>
                <a:cs typeface="Times New Roman" panose="02020603050405020304" pitchFamily="18" charset="0"/>
              </a:rPr>
              <a:t>II –</a:t>
            </a:r>
            <a:r>
              <a:rPr lang="ru-RU" sz="2400" b="1" dirty="0" smtClean="0">
                <a:latin typeface="Times New Roman" panose="02020603050405020304" pitchFamily="18" charset="0"/>
                <a:ea typeface="BatangChe" panose="02030609000101010101" pitchFamily="49" charset="-127"/>
                <a:cs typeface="Times New Roman" panose="02020603050405020304" pitchFamily="18" charset="0"/>
              </a:rPr>
              <a:t/>
            </a:r>
            <a:br>
              <a:rPr lang="ru-RU" sz="2400" b="1" dirty="0" smtClean="0">
                <a:latin typeface="Times New Roman" panose="02020603050405020304" pitchFamily="18" charset="0"/>
                <a:ea typeface="BatangChe" panose="02030609000101010101" pitchFamily="49" charset="-127"/>
                <a:cs typeface="Times New Roman" panose="02020603050405020304" pitchFamily="18" charset="0"/>
              </a:rPr>
            </a:br>
            <a:r>
              <a:rPr lang="ru-RU" sz="2400" b="1" dirty="0" smtClean="0">
                <a:latin typeface="Times New Roman" panose="02020603050405020304" pitchFamily="18" charset="0"/>
                <a:ea typeface="BatangChe" panose="02030609000101010101" pitchFamily="49" charset="-127"/>
                <a:cs typeface="Times New Roman" panose="02020603050405020304" pitchFamily="18" charset="0"/>
              </a:rPr>
              <a:t>-</a:t>
            </a:r>
            <a:r>
              <a:rPr lang="en-US" sz="2400" b="1" dirty="0" smtClean="0">
                <a:latin typeface="Times New Roman" panose="02020603050405020304" pitchFamily="18" charset="0"/>
                <a:ea typeface="BatangChe" panose="02030609000101010101" pitchFamily="49" charset="-127"/>
                <a:cs typeface="Times New Roman" panose="02020603050405020304" pitchFamily="18" charset="0"/>
              </a:rPr>
              <a:t> </a:t>
            </a:r>
            <a:r>
              <a:rPr lang="ru-RU" sz="2400" b="1" dirty="0" smtClean="0">
                <a:latin typeface="Times New Roman" panose="02020603050405020304" pitchFamily="18" charset="0"/>
                <a:ea typeface="BatangChe" panose="02030609000101010101" pitchFamily="49" charset="-127"/>
                <a:cs typeface="Times New Roman" panose="02020603050405020304" pitchFamily="18" charset="0"/>
              </a:rPr>
              <a:t>последний император Российской империи»</a:t>
            </a:r>
            <a:br>
              <a:rPr lang="ru-RU" sz="2400" b="1" dirty="0" smtClean="0">
                <a:latin typeface="Times New Roman" panose="02020603050405020304" pitchFamily="18" charset="0"/>
                <a:ea typeface="BatangChe" panose="02030609000101010101" pitchFamily="49" charset="-127"/>
                <a:cs typeface="Times New Roman" panose="02020603050405020304" pitchFamily="18" charset="0"/>
              </a:rPr>
            </a:br>
            <a:endParaRPr lang="ru-RU" sz="2400" b="1" dirty="0">
              <a:latin typeface="Times New Roman" panose="02020603050405020304" pitchFamily="18" charset="0"/>
              <a:ea typeface="BatangChe" panose="02030609000101010101" pitchFamily="49" charset="-127"/>
              <a:cs typeface="Times New Roman" panose="02020603050405020304" pitchFamily="18" charset="0"/>
            </a:endParaRPr>
          </a:p>
        </p:txBody>
      </p:sp>
    </p:spTree>
    <p:extLst>
      <p:ext uri="{BB962C8B-B14F-4D97-AF65-F5344CB8AC3E}">
        <p14:creationId xmlns:p14="http://schemas.microsoft.com/office/powerpoint/2010/main" val="40451476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a:bodyPr>
          <a:lstStyle/>
          <a:p>
            <a:r>
              <a:rPr lang="ru-RU" sz="3200" dirty="0" smtClean="0">
                <a:solidFill>
                  <a:srgbClr val="4F271C">
                    <a:satMod val="130000"/>
                  </a:srgbClr>
                </a:solidFill>
                <a:effectLst/>
                <a:latin typeface="Times New Roman" panose="02020603050405020304" pitchFamily="18" charset="0"/>
                <a:cs typeface="Times New Roman" panose="02020603050405020304" pitchFamily="18" charset="0"/>
              </a:rPr>
              <a:t>                           Рефлексия</a:t>
            </a:r>
            <a:endParaRPr lang="ru-RU" sz="3200" dirty="0"/>
          </a:p>
        </p:txBody>
      </p:sp>
      <p:sp>
        <p:nvSpPr>
          <p:cNvPr id="5" name="Текст 4"/>
          <p:cNvSpPr>
            <a:spLocks noGrp="1"/>
          </p:cNvSpPr>
          <p:nvPr>
            <p:ph type="body" idx="1"/>
          </p:nvPr>
        </p:nvSpPr>
        <p:spPr/>
        <p:txBody>
          <a:bodyPr/>
          <a:lstStyle/>
          <a:p>
            <a:pPr algn="ctr"/>
            <a:r>
              <a:rPr lang="ru-RU" dirty="0" smtClean="0">
                <a:latin typeface="Times New Roman" pitchFamily="18" charset="0"/>
                <a:cs typeface="Times New Roman" pitchFamily="18" charset="0"/>
              </a:rPr>
              <a:t>17 июля 1918 год</a:t>
            </a:r>
            <a:endParaRPr lang="ru-RU" dirty="0">
              <a:latin typeface="Times New Roman" pitchFamily="18" charset="0"/>
              <a:cs typeface="Times New Roman" pitchFamily="18" charset="0"/>
            </a:endParaRPr>
          </a:p>
        </p:txBody>
      </p:sp>
      <p:sp>
        <p:nvSpPr>
          <p:cNvPr id="7" name="Текст 6"/>
          <p:cNvSpPr>
            <a:spLocks noGrp="1"/>
          </p:cNvSpPr>
          <p:nvPr>
            <p:ph type="body" sz="half" idx="3"/>
          </p:nvPr>
        </p:nvSpPr>
        <p:spPr/>
        <p:txBody>
          <a:bodyPr>
            <a:normAutofit lnSpcReduction="10000"/>
          </a:bodyPr>
          <a:lstStyle/>
          <a:p>
            <a:pPr algn="ctr"/>
            <a:r>
              <a:rPr lang="ru-RU" dirty="0" smtClean="0">
                <a:latin typeface="Times New Roman" pitchFamily="18" charset="0"/>
                <a:cs typeface="Times New Roman" pitchFamily="18" charset="0"/>
              </a:rPr>
              <a:t>Святые царственные страстотерпцы</a:t>
            </a:r>
            <a:endParaRPr lang="ru-RU" dirty="0">
              <a:latin typeface="Times New Roman" pitchFamily="18" charset="0"/>
              <a:cs typeface="Times New Roman" pitchFamily="18" charset="0"/>
            </a:endParaRPr>
          </a:p>
        </p:txBody>
      </p:sp>
      <p:sp>
        <p:nvSpPr>
          <p:cNvPr id="6" name="Объект 5"/>
          <p:cNvSpPr>
            <a:spLocks noGrp="1"/>
          </p:cNvSpPr>
          <p:nvPr>
            <p:ph sz="quarter" idx="2"/>
          </p:nvPr>
        </p:nvSpPr>
        <p:spPr/>
        <p:txBody>
          <a:bodyPr>
            <a:noAutofit/>
          </a:bodyPr>
          <a:lstStyle/>
          <a:p>
            <a:pPr marL="82296" lvl="0" indent="0">
              <a:spcBef>
                <a:spcPts val="600"/>
              </a:spcBef>
              <a:buClr>
                <a:srgbClr val="3891A7"/>
              </a:buClr>
              <a:buSzPct val="80000"/>
              <a:buNone/>
            </a:pPr>
            <a:r>
              <a:rPr lang="ru-RU" sz="1400" dirty="0">
                <a:solidFill>
                  <a:prstClr val="black"/>
                </a:solidFill>
                <a:latin typeface="Times New Roman" panose="02020603050405020304" pitchFamily="18" charset="0"/>
                <a:cs typeface="Times New Roman" panose="02020603050405020304" pitchFamily="18" charset="0"/>
              </a:rPr>
              <a:t>а) </a:t>
            </a:r>
            <a:r>
              <a:rPr lang="ru-RU" sz="1400" b="1" dirty="0">
                <a:solidFill>
                  <a:prstClr val="black"/>
                </a:solidFill>
                <a:latin typeface="Times New Roman" panose="02020603050405020304" pitchFamily="18" charset="0"/>
                <a:cs typeface="Times New Roman" panose="02020603050405020304" pitchFamily="18" charset="0"/>
              </a:rPr>
              <a:t>критерии факта: </a:t>
            </a:r>
            <a:r>
              <a:rPr lang="ru-RU" sz="1400" b="1" dirty="0" smtClean="0">
                <a:solidFill>
                  <a:prstClr val="black"/>
                </a:solidFill>
                <a:latin typeface="Times New Roman" panose="02020603050405020304" pitchFamily="18" charset="0"/>
                <a:cs typeface="Times New Roman" panose="02020603050405020304" pitchFamily="18" charset="0"/>
              </a:rPr>
              <a:t>   </a:t>
            </a:r>
            <a:r>
              <a:rPr lang="ru-RU" sz="1400" dirty="0" smtClean="0">
                <a:solidFill>
                  <a:prstClr val="black"/>
                </a:solidFill>
                <a:latin typeface="Times New Roman" panose="02020603050405020304" pitchFamily="18" charset="0"/>
                <a:cs typeface="Times New Roman" panose="02020603050405020304" pitchFamily="18" charset="0"/>
              </a:rPr>
              <a:t>дети </a:t>
            </a:r>
            <a:r>
              <a:rPr lang="ru-RU" sz="1400" dirty="0">
                <a:solidFill>
                  <a:prstClr val="black"/>
                </a:solidFill>
                <a:latin typeface="Times New Roman" panose="02020603050405020304" pitchFamily="18" charset="0"/>
                <a:cs typeface="Times New Roman" panose="02020603050405020304" pitchFamily="18" charset="0"/>
              </a:rPr>
              <a:t>хорошо </a:t>
            </a:r>
            <a:r>
              <a:rPr lang="ru-RU" sz="1400" dirty="0" smtClean="0">
                <a:solidFill>
                  <a:prstClr val="black"/>
                </a:solidFill>
                <a:latin typeface="Times New Roman" panose="02020603050405020304" pitchFamily="18" charset="0"/>
                <a:cs typeface="Times New Roman" panose="02020603050405020304" pitchFamily="18" charset="0"/>
              </a:rPr>
              <a:t>усвоили исторический материал касающийся истории России начала ХХ века, изучили личность императора Николая </a:t>
            </a:r>
            <a:r>
              <a:rPr lang="en-US" sz="1400" dirty="0" smtClean="0">
                <a:solidFill>
                  <a:prstClr val="black"/>
                </a:solidFill>
                <a:latin typeface="Times New Roman" panose="02020603050405020304" pitchFamily="18" charset="0"/>
                <a:cs typeface="Times New Roman" panose="02020603050405020304" pitchFamily="18" charset="0"/>
              </a:rPr>
              <a:t>II</a:t>
            </a:r>
            <a:r>
              <a:rPr lang="ru-RU" sz="1400" dirty="0" smtClean="0">
                <a:solidFill>
                  <a:prstClr val="black"/>
                </a:solidFill>
                <a:latin typeface="Times New Roman" panose="02020603050405020304" pitchFamily="18" charset="0"/>
                <a:cs typeface="Times New Roman" panose="02020603050405020304" pitchFamily="18" charset="0"/>
              </a:rPr>
              <a:t>,</a:t>
            </a:r>
            <a:r>
              <a:rPr lang="en-US" sz="1400" dirty="0" smtClean="0">
                <a:solidFill>
                  <a:prstClr val="black"/>
                </a:solidFill>
                <a:latin typeface="Times New Roman" panose="02020603050405020304" pitchFamily="18" charset="0"/>
                <a:cs typeface="Times New Roman" panose="02020603050405020304" pitchFamily="18" charset="0"/>
              </a:rPr>
              <a:t> </a:t>
            </a:r>
            <a:r>
              <a:rPr lang="ru-RU" sz="1400" dirty="0" smtClean="0">
                <a:solidFill>
                  <a:prstClr val="black"/>
                </a:solidFill>
                <a:latin typeface="Times New Roman" panose="02020603050405020304" pitchFamily="18" charset="0"/>
                <a:cs typeface="Times New Roman" panose="02020603050405020304" pitchFamily="18" charset="0"/>
              </a:rPr>
              <a:t>ответили на проблемные вопросы, интересно </a:t>
            </a:r>
            <a:r>
              <a:rPr lang="ru-RU" sz="1400" dirty="0">
                <a:solidFill>
                  <a:prstClr val="black"/>
                </a:solidFill>
                <a:latin typeface="Times New Roman" panose="02020603050405020304" pitchFamily="18" charset="0"/>
                <a:cs typeface="Times New Roman" panose="02020603050405020304" pitchFamily="18" charset="0"/>
              </a:rPr>
              <a:t>представляя </a:t>
            </a:r>
            <a:r>
              <a:rPr lang="ru-RU" sz="1400" dirty="0" smtClean="0">
                <a:solidFill>
                  <a:prstClr val="black"/>
                </a:solidFill>
                <a:latin typeface="Times New Roman" panose="02020603050405020304" pitchFamily="18" charset="0"/>
                <a:cs typeface="Times New Roman" panose="02020603050405020304" pitchFamily="18" charset="0"/>
              </a:rPr>
              <a:t>свои выступления. </a:t>
            </a:r>
            <a:r>
              <a:rPr lang="ru-RU" sz="1400" dirty="0">
                <a:solidFill>
                  <a:prstClr val="black"/>
                </a:solidFill>
                <a:latin typeface="Times New Roman" panose="02020603050405020304" pitchFamily="18" charset="0"/>
                <a:cs typeface="Times New Roman" panose="02020603050405020304" pitchFamily="18" charset="0"/>
              </a:rPr>
              <a:t>Затруднений по подготовке данного </a:t>
            </a:r>
            <a:r>
              <a:rPr lang="ru-RU" sz="1400" dirty="0" smtClean="0">
                <a:solidFill>
                  <a:prstClr val="black"/>
                </a:solidFill>
                <a:latin typeface="Times New Roman" panose="02020603050405020304" pitchFamily="18" charset="0"/>
                <a:cs typeface="Times New Roman" panose="02020603050405020304" pitchFamily="18" charset="0"/>
              </a:rPr>
              <a:t>урока </a:t>
            </a:r>
            <a:r>
              <a:rPr lang="ru-RU" sz="1400" dirty="0">
                <a:solidFill>
                  <a:prstClr val="black"/>
                </a:solidFill>
                <a:latin typeface="Times New Roman" panose="02020603050405020304" pitchFamily="18" charset="0"/>
                <a:cs typeface="Times New Roman" panose="02020603050405020304" pitchFamily="18" charset="0"/>
              </a:rPr>
              <a:t>не было, а, наоборот, был огромный интерес обучающихся к теме </a:t>
            </a:r>
            <a:r>
              <a:rPr lang="ru-RU" sz="1400" dirty="0" smtClean="0">
                <a:solidFill>
                  <a:prstClr val="black"/>
                </a:solidFill>
                <a:latin typeface="Times New Roman" panose="02020603050405020304" pitchFamily="18" charset="0"/>
                <a:cs typeface="Times New Roman" panose="02020603050405020304" pitchFamily="18" charset="0"/>
              </a:rPr>
              <a:t>урока. Дети с помощью учителя пришли к выводу, что последний российский император Николай </a:t>
            </a:r>
            <a:r>
              <a:rPr lang="en-US" sz="1400" dirty="0" smtClean="0">
                <a:solidFill>
                  <a:prstClr val="black"/>
                </a:solidFill>
                <a:latin typeface="Times New Roman" panose="02020603050405020304" pitchFamily="18" charset="0"/>
                <a:cs typeface="Times New Roman" panose="02020603050405020304" pitchFamily="18" charset="0"/>
              </a:rPr>
              <a:t>II </a:t>
            </a:r>
            <a:r>
              <a:rPr lang="ru-RU" sz="1400" dirty="0" smtClean="0">
                <a:solidFill>
                  <a:prstClr val="black"/>
                </a:solidFill>
                <a:latin typeface="Times New Roman" panose="02020603050405020304" pitchFamily="18" charset="0"/>
                <a:cs typeface="Times New Roman" panose="02020603050405020304" pitchFamily="18" charset="0"/>
              </a:rPr>
              <a:t>совершил подвиг перед Россией;</a:t>
            </a:r>
            <a:endParaRPr lang="ru-RU" sz="1400" dirty="0">
              <a:solidFill>
                <a:prstClr val="black"/>
              </a:solidFill>
              <a:latin typeface="Times New Roman" panose="02020603050405020304" pitchFamily="18" charset="0"/>
              <a:cs typeface="Times New Roman" panose="02020603050405020304" pitchFamily="18" charset="0"/>
            </a:endParaRPr>
          </a:p>
          <a:p>
            <a:pPr marL="82296" lvl="0" indent="0">
              <a:spcBef>
                <a:spcPts val="600"/>
              </a:spcBef>
              <a:buClr>
                <a:srgbClr val="3891A7"/>
              </a:buClr>
              <a:buSzPct val="80000"/>
              <a:buNone/>
            </a:pPr>
            <a:r>
              <a:rPr lang="ru-RU" sz="1400" dirty="0" smtClean="0">
                <a:solidFill>
                  <a:prstClr val="black"/>
                </a:solidFill>
                <a:latin typeface="Times New Roman" panose="02020603050405020304" pitchFamily="18" charset="0"/>
                <a:cs typeface="Times New Roman" panose="02020603050405020304" pitchFamily="18" charset="0"/>
              </a:rPr>
              <a:t>б</a:t>
            </a:r>
            <a:r>
              <a:rPr lang="ru-RU" sz="1400" dirty="0">
                <a:solidFill>
                  <a:prstClr val="black"/>
                </a:solidFill>
                <a:latin typeface="Times New Roman" panose="02020603050405020304" pitchFamily="18" charset="0"/>
                <a:cs typeface="Times New Roman" panose="02020603050405020304" pitchFamily="18" charset="0"/>
              </a:rPr>
              <a:t>) </a:t>
            </a:r>
            <a:r>
              <a:rPr lang="ru-RU" sz="1400" b="1" dirty="0">
                <a:solidFill>
                  <a:prstClr val="black"/>
                </a:solidFill>
                <a:latin typeface="Times New Roman" panose="02020603050405020304" pitchFamily="18" charset="0"/>
                <a:cs typeface="Times New Roman" panose="02020603050405020304" pitchFamily="18" charset="0"/>
              </a:rPr>
              <a:t>критерии отношения: </a:t>
            </a:r>
          </a:p>
          <a:p>
            <a:pPr lvl="0" indent="-283464" algn="just">
              <a:spcBef>
                <a:spcPts val="600"/>
              </a:spcBef>
              <a:buClr>
                <a:srgbClr val="3891A7"/>
              </a:buClr>
              <a:buSzPct val="80000"/>
              <a:buFontTx/>
              <a:buChar char="-"/>
            </a:pPr>
            <a:r>
              <a:rPr lang="ru-RU" sz="1400" dirty="0">
                <a:solidFill>
                  <a:prstClr val="black"/>
                </a:solidFill>
                <a:latin typeface="Times New Roman" panose="02020603050405020304" pitchFamily="18" charset="0"/>
                <a:cs typeface="Times New Roman" panose="02020603050405020304" pitchFamily="18" charset="0"/>
              </a:rPr>
              <a:t>положительное отношение к содержанию материала;</a:t>
            </a:r>
          </a:p>
          <a:p>
            <a:pPr lvl="0" indent="-283464" algn="just">
              <a:spcBef>
                <a:spcPts val="600"/>
              </a:spcBef>
              <a:buClr>
                <a:srgbClr val="3891A7"/>
              </a:buClr>
              <a:buSzPct val="80000"/>
              <a:buFontTx/>
              <a:buChar char="-"/>
            </a:pPr>
            <a:r>
              <a:rPr lang="ru-RU" sz="1400" dirty="0">
                <a:solidFill>
                  <a:prstClr val="black"/>
                </a:solidFill>
                <a:latin typeface="Times New Roman" panose="02020603050405020304" pitchFamily="18" charset="0"/>
                <a:cs typeface="Times New Roman" panose="02020603050405020304" pitchFamily="18" charset="0"/>
              </a:rPr>
              <a:t>а</a:t>
            </a:r>
            <a:r>
              <a:rPr lang="ru-RU" sz="1400" dirty="0" smtClean="0">
                <a:solidFill>
                  <a:prstClr val="black"/>
                </a:solidFill>
                <a:latin typeface="Times New Roman" panose="02020603050405020304" pitchFamily="18" charset="0"/>
                <a:cs typeface="Times New Roman" panose="02020603050405020304" pitchFamily="18" charset="0"/>
              </a:rPr>
              <a:t>ктивность и взаимопомощь детей </a:t>
            </a:r>
            <a:r>
              <a:rPr lang="ru-RU" sz="1400" dirty="0">
                <a:solidFill>
                  <a:prstClr val="black"/>
                </a:solidFill>
                <a:latin typeface="Times New Roman" panose="02020603050405020304" pitchFamily="18" charset="0"/>
                <a:cs typeface="Times New Roman" panose="02020603050405020304" pitchFamily="18" charset="0"/>
              </a:rPr>
              <a:t>на всех этапах проведения </a:t>
            </a:r>
            <a:r>
              <a:rPr lang="ru-RU" sz="1400" dirty="0" smtClean="0">
                <a:solidFill>
                  <a:prstClr val="black"/>
                </a:solidFill>
                <a:latin typeface="Times New Roman" panose="02020603050405020304" pitchFamily="18" charset="0"/>
                <a:cs typeface="Times New Roman" panose="02020603050405020304" pitchFamily="18" charset="0"/>
              </a:rPr>
              <a:t>проекта-урока;</a:t>
            </a:r>
            <a:endParaRPr lang="ru-RU" sz="1400" dirty="0">
              <a:solidFill>
                <a:prstClr val="black"/>
              </a:solidFill>
              <a:latin typeface="Times New Roman" panose="02020603050405020304" pitchFamily="18" charset="0"/>
              <a:cs typeface="Times New Roman" panose="02020603050405020304" pitchFamily="18" charset="0"/>
            </a:endParaRPr>
          </a:p>
          <a:p>
            <a:pPr lvl="0" indent="-283464" algn="just">
              <a:spcBef>
                <a:spcPts val="600"/>
              </a:spcBef>
              <a:buClr>
                <a:srgbClr val="3891A7"/>
              </a:buClr>
              <a:buSzPct val="80000"/>
              <a:buFontTx/>
              <a:buChar char="-"/>
            </a:pPr>
            <a:r>
              <a:rPr lang="ru-RU" sz="1400" dirty="0">
                <a:solidFill>
                  <a:prstClr val="black"/>
                </a:solidFill>
                <a:latin typeface="Times New Roman" panose="02020603050405020304" pitchFamily="18" charset="0"/>
                <a:cs typeface="Times New Roman" panose="02020603050405020304" pitchFamily="18" charset="0"/>
              </a:rPr>
              <a:t>положительное отношение к учителю. </a:t>
            </a:r>
            <a:endParaRPr lang="ru-RU" sz="1400" dirty="0">
              <a:solidFill>
                <a:prstClr val="black"/>
              </a:solidFill>
              <a:latin typeface="Times New Roman" panose="02020603050405020304" pitchFamily="18" charset="0"/>
              <a:cs typeface="Times New Roman" panose="02020603050405020304" pitchFamily="18" charset="0"/>
            </a:endParaRPr>
          </a:p>
        </p:txBody>
      </p:sp>
      <p:pic>
        <p:nvPicPr>
          <p:cNvPr id="1026" name="Picture 2" descr="G:\Иконы Царская семья\20140208-0HV_7877.jpg"/>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5508104" y="1412776"/>
            <a:ext cx="2448272" cy="39456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40185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Autofit/>
          </a:bodyPr>
          <a:lstStyle/>
          <a:p>
            <a:pPr algn="ctr"/>
            <a:r>
              <a:rPr lang="ru-RU" sz="2400" b="1" dirty="0">
                <a:solidFill>
                  <a:prstClr val="black"/>
                </a:solidFill>
                <a:latin typeface="Times New Roman" panose="02020603050405020304" pitchFamily="18" charset="0"/>
                <a:ea typeface="BatangChe" panose="02030609000101010101" pitchFamily="49" charset="-127"/>
                <a:cs typeface="Times New Roman" panose="02020603050405020304" pitchFamily="18" charset="0"/>
              </a:rPr>
              <a:t>«Николай </a:t>
            </a:r>
            <a:r>
              <a:rPr lang="en-US" sz="2400" b="1" dirty="0">
                <a:solidFill>
                  <a:prstClr val="black"/>
                </a:solidFill>
                <a:latin typeface="Times New Roman" panose="02020603050405020304" pitchFamily="18" charset="0"/>
                <a:ea typeface="BatangChe" panose="02030609000101010101" pitchFamily="49" charset="-127"/>
                <a:cs typeface="Times New Roman" panose="02020603050405020304" pitchFamily="18" charset="0"/>
              </a:rPr>
              <a:t>II –</a:t>
            </a:r>
            <a:r>
              <a:rPr lang="ru-RU" sz="2400" b="1" dirty="0">
                <a:solidFill>
                  <a:prstClr val="black"/>
                </a:solidFill>
                <a:latin typeface="Times New Roman" panose="02020603050405020304" pitchFamily="18" charset="0"/>
                <a:ea typeface="BatangChe" panose="02030609000101010101" pitchFamily="49" charset="-127"/>
                <a:cs typeface="Times New Roman" panose="02020603050405020304" pitchFamily="18" charset="0"/>
              </a:rPr>
              <a:t/>
            </a:r>
            <a:br>
              <a:rPr lang="ru-RU" sz="2400" b="1" dirty="0">
                <a:solidFill>
                  <a:prstClr val="black"/>
                </a:solidFill>
                <a:latin typeface="Times New Roman" panose="02020603050405020304" pitchFamily="18" charset="0"/>
                <a:ea typeface="BatangChe" panose="02030609000101010101" pitchFamily="49" charset="-127"/>
                <a:cs typeface="Times New Roman" panose="02020603050405020304" pitchFamily="18" charset="0"/>
              </a:rPr>
            </a:br>
            <a:r>
              <a:rPr lang="en-US" sz="2400" b="1" dirty="0">
                <a:solidFill>
                  <a:prstClr val="black"/>
                </a:solidFill>
                <a:latin typeface="Times New Roman" panose="02020603050405020304" pitchFamily="18" charset="0"/>
                <a:ea typeface="BatangChe" panose="02030609000101010101" pitchFamily="49" charset="-127"/>
                <a:cs typeface="Times New Roman" panose="02020603050405020304" pitchFamily="18" charset="0"/>
              </a:rPr>
              <a:t> </a:t>
            </a:r>
            <a:r>
              <a:rPr lang="ru-RU" sz="2400" b="1" dirty="0" smtClean="0">
                <a:solidFill>
                  <a:prstClr val="black"/>
                </a:solidFill>
                <a:latin typeface="Times New Roman" panose="02020603050405020304" pitchFamily="18" charset="0"/>
                <a:ea typeface="BatangChe" panose="02030609000101010101" pitchFamily="49" charset="-127"/>
                <a:cs typeface="Times New Roman" panose="02020603050405020304" pitchFamily="18" charset="0"/>
              </a:rPr>
              <a:t>- последний </a:t>
            </a:r>
            <a:r>
              <a:rPr lang="ru-RU" sz="2400" b="1" dirty="0">
                <a:solidFill>
                  <a:prstClr val="black"/>
                </a:solidFill>
                <a:latin typeface="Times New Roman" panose="02020603050405020304" pitchFamily="18" charset="0"/>
                <a:ea typeface="BatangChe" panose="02030609000101010101" pitchFamily="49" charset="-127"/>
                <a:cs typeface="Times New Roman" panose="02020603050405020304" pitchFamily="18" charset="0"/>
              </a:rPr>
              <a:t>император Российской империи»</a:t>
            </a:r>
            <a:br>
              <a:rPr lang="ru-RU" sz="2400" b="1" dirty="0">
                <a:solidFill>
                  <a:prstClr val="black"/>
                </a:solidFill>
                <a:latin typeface="Times New Roman" panose="02020603050405020304" pitchFamily="18" charset="0"/>
                <a:ea typeface="BatangChe" panose="02030609000101010101" pitchFamily="49" charset="-127"/>
                <a:cs typeface="Times New Roman" panose="02020603050405020304" pitchFamily="18" charset="0"/>
              </a:rPr>
            </a:br>
            <a:endParaRPr lang="ru-RU" sz="2400" dirty="0"/>
          </a:p>
        </p:txBody>
      </p:sp>
      <p:sp>
        <p:nvSpPr>
          <p:cNvPr id="3" name="Текст 2"/>
          <p:cNvSpPr>
            <a:spLocks noGrp="1"/>
          </p:cNvSpPr>
          <p:nvPr>
            <p:ph type="body" idx="1"/>
          </p:nvPr>
        </p:nvSpPr>
        <p:spPr/>
        <p:txBody>
          <a:bodyPr/>
          <a:lstStyle/>
          <a:p>
            <a:pPr algn="ctr"/>
            <a:r>
              <a:rPr lang="ru-RU" dirty="0" smtClean="0">
                <a:latin typeface="Times New Roman" pitchFamily="18" charset="0"/>
                <a:cs typeface="Times New Roman" pitchFamily="18" charset="0"/>
              </a:rPr>
              <a:t>Выводы</a:t>
            </a:r>
            <a:r>
              <a:rPr lang="ru-RU" dirty="0" smtClean="0"/>
              <a:t> </a:t>
            </a:r>
            <a:endParaRPr lang="ru-RU" dirty="0"/>
          </a:p>
        </p:txBody>
      </p:sp>
      <p:sp>
        <p:nvSpPr>
          <p:cNvPr id="4" name="Текст 3"/>
          <p:cNvSpPr>
            <a:spLocks noGrp="1"/>
          </p:cNvSpPr>
          <p:nvPr>
            <p:ph type="body" sz="half" idx="3"/>
          </p:nvPr>
        </p:nvSpPr>
        <p:spPr/>
        <p:txBody>
          <a:bodyPr/>
          <a:lstStyle/>
          <a:p>
            <a:r>
              <a:rPr lang="ru-RU" dirty="0" smtClean="0">
                <a:latin typeface="Times New Roman" panose="02020603050405020304" pitchFamily="18" charset="0"/>
                <a:cs typeface="Times New Roman" panose="02020603050405020304" pitchFamily="18" charset="0"/>
              </a:rPr>
              <a:t>     Император Николай </a:t>
            </a:r>
            <a:r>
              <a:rPr lang="en-US" dirty="0" smtClean="0">
                <a:latin typeface="Times New Roman" panose="02020603050405020304" pitchFamily="18" charset="0"/>
                <a:cs typeface="Times New Roman" panose="02020603050405020304" pitchFamily="18" charset="0"/>
              </a:rPr>
              <a:t>II</a:t>
            </a:r>
            <a:endParaRPr lang="ru-RU" dirty="0">
              <a:latin typeface="Times New Roman" panose="02020603050405020304" pitchFamily="18" charset="0"/>
              <a:cs typeface="Times New Roman" panose="02020603050405020304" pitchFamily="18" charset="0"/>
            </a:endParaRPr>
          </a:p>
        </p:txBody>
      </p:sp>
      <p:sp>
        <p:nvSpPr>
          <p:cNvPr id="6" name="Объект 5"/>
          <p:cNvSpPr>
            <a:spLocks noGrp="1"/>
          </p:cNvSpPr>
          <p:nvPr>
            <p:ph sz="quarter" idx="2"/>
          </p:nvPr>
        </p:nvSpPr>
        <p:spPr>
          <a:xfrm>
            <a:off x="457200" y="1444294"/>
            <a:ext cx="4040188" cy="3889706"/>
          </a:xfrm>
        </p:spPr>
        <p:txBody>
          <a:bodyPr>
            <a:normAutofit fontScale="92500" lnSpcReduction="10000"/>
          </a:bodyPr>
          <a:lstStyle/>
          <a:p>
            <a:pPr marL="0" indent="0">
              <a:buNone/>
            </a:pPr>
            <a:r>
              <a:rPr lang="ru-RU" sz="2400" b="1" dirty="0" smtClean="0">
                <a:latin typeface="Times New Roman" panose="02020603050405020304" pitchFamily="18" charset="0"/>
                <a:cs typeface="Times New Roman" panose="02020603050405020304" pitchFamily="18" charset="0"/>
              </a:rPr>
              <a:t>Цель:</a:t>
            </a:r>
          </a:p>
          <a:p>
            <a:pPr marL="0" indent="0">
              <a:buNone/>
            </a:pPr>
            <a:r>
              <a:rPr lang="ru-RU" sz="2400" dirty="0">
                <a:latin typeface="Times New Roman" panose="02020603050405020304" pitchFamily="18" charset="0"/>
                <a:cs typeface="Times New Roman" panose="02020603050405020304" pitchFamily="18" charset="0"/>
              </a:rPr>
              <a:t>о</a:t>
            </a:r>
            <a:r>
              <a:rPr lang="ru-RU" sz="2400" dirty="0" smtClean="0">
                <a:latin typeface="Times New Roman" panose="02020603050405020304" pitchFamily="18" charset="0"/>
                <a:cs typeface="Times New Roman" panose="02020603050405020304" pitchFamily="18" charset="0"/>
              </a:rPr>
              <a:t>ценить масштаб личности императора Николая </a:t>
            </a:r>
            <a:r>
              <a:rPr lang="en-US" sz="2400" dirty="0" smtClean="0">
                <a:latin typeface="Times New Roman" panose="02020603050405020304" pitchFamily="18" charset="0"/>
                <a:cs typeface="Times New Roman" panose="02020603050405020304" pitchFamily="18" charset="0"/>
              </a:rPr>
              <a:t>II</a:t>
            </a:r>
            <a:r>
              <a:rPr lang="ru-RU" sz="2400" dirty="0" smtClean="0">
                <a:latin typeface="Times New Roman" panose="02020603050405020304" pitchFamily="18" charset="0"/>
                <a:cs typeface="Times New Roman" panose="02020603050405020304" pitchFamily="18" charset="0"/>
              </a:rPr>
              <a:t>,</a:t>
            </a:r>
          </a:p>
          <a:p>
            <a:pPr marL="0" indent="0">
              <a:buNone/>
            </a:pPr>
            <a:r>
              <a:rPr lang="ru-RU" sz="2400" dirty="0" smtClean="0">
                <a:latin typeface="Times New Roman" panose="02020603050405020304" pitchFamily="18" charset="0"/>
                <a:cs typeface="Times New Roman" panose="02020603050405020304" pitchFamily="18" charset="0"/>
              </a:rPr>
              <a:t>его подвиг перед Россией.</a:t>
            </a:r>
          </a:p>
          <a:p>
            <a:pPr marL="0" indent="0">
              <a:buNone/>
            </a:pPr>
            <a:r>
              <a:rPr lang="ru-RU" sz="2400" b="1" dirty="0" smtClean="0">
                <a:latin typeface="Times New Roman" panose="02020603050405020304" pitchFamily="18" charset="0"/>
                <a:cs typeface="Times New Roman" panose="02020603050405020304" pitchFamily="18" charset="0"/>
              </a:rPr>
              <a:t>Задачи:</a:t>
            </a:r>
          </a:p>
          <a:p>
            <a:pPr lvl="0">
              <a:buFont typeface="Wingdings" panose="05000000000000000000" pitchFamily="2" charset="2"/>
              <a:buChar char="§"/>
            </a:pPr>
            <a:r>
              <a:rPr lang="ru-RU" sz="2400" dirty="0" smtClean="0">
                <a:latin typeface="Times New Roman" panose="02020603050405020304" pitchFamily="18" charset="0"/>
                <a:cs typeface="Times New Roman" panose="02020603050405020304" pitchFamily="18" charset="0"/>
              </a:rPr>
              <a:t> изучить личность императора </a:t>
            </a:r>
            <a:r>
              <a:rPr lang="ru-RU" sz="2400" dirty="0" smtClean="0">
                <a:solidFill>
                  <a:prstClr val="black"/>
                </a:solidFill>
                <a:latin typeface="Times New Roman" panose="02020603050405020304" pitchFamily="18" charset="0"/>
                <a:cs typeface="Times New Roman" panose="02020603050405020304" pitchFamily="18" charset="0"/>
              </a:rPr>
              <a:t>Николая </a:t>
            </a:r>
            <a:r>
              <a:rPr lang="en-US" sz="2400" dirty="0" smtClean="0">
                <a:solidFill>
                  <a:prstClr val="black"/>
                </a:solidFill>
                <a:latin typeface="Times New Roman" panose="02020603050405020304" pitchFamily="18" charset="0"/>
                <a:cs typeface="Times New Roman" panose="02020603050405020304" pitchFamily="18" charset="0"/>
              </a:rPr>
              <a:t>II</a:t>
            </a:r>
            <a:r>
              <a:rPr lang="ru-RU" sz="2400" dirty="0" smtClean="0">
                <a:solidFill>
                  <a:prstClr val="black"/>
                </a:solidFill>
                <a:latin typeface="Times New Roman" panose="02020603050405020304" pitchFamily="18" charset="0"/>
                <a:cs typeface="Times New Roman" panose="02020603050405020304" pitchFamily="18" charset="0"/>
              </a:rPr>
              <a:t>;</a:t>
            </a:r>
          </a:p>
          <a:p>
            <a:pPr lvl="0">
              <a:buFont typeface="Wingdings" panose="05000000000000000000" pitchFamily="2" charset="2"/>
              <a:buChar char="§"/>
            </a:pPr>
            <a:r>
              <a:rPr lang="ru-RU" dirty="0">
                <a:solidFill>
                  <a:prstClr val="black"/>
                </a:solidFill>
                <a:latin typeface="Times New Roman" panose="02020603050405020304" pitchFamily="18" charset="0"/>
                <a:cs typeface="Times New Roman" panose="02020603050405020304" pitchFamily="18" charset="0"/>
              </a:rPr>
              <a:t>п</a:t>
            </a:r>
            <a:r>
              <a:rPr lang="ru-RU" dirty="0" smtClean="0">
                <a:solidFill>
                  <a:prstClr val="black"/>
                </a:solidFill>
                <a:latin typeface="Times New Roman" panose="02020603050405020304" pitchFamily="18" charset="0"/>
                <a:cs typeface="Times New Roman" panose="02020603050405020304" pitchFamily="18" charset="0"/>
              </a:rPr>
              <a:t>оказать и раскрыть роль </a:t>
            </a:r>
            <a:endParaRPr lang="ru-RU" sz="2400" dirty="0" smtClean="0">
              <a:solidFill>
                <a:prstClr val="black"/>
              </a:solidFill>
              <a:latin typeface="Times New Roman" panose="02020603050405020304" pitchFamily="18" charset="0"/>
              <a:cs typeface="Times New Roman" panose="02020603050405020304" pitchFamily="18" charset="0"/>
            </a:endParaRPr>
          </a:p>
          <a:p>
            <a:pPr marL="109728" lvl="0" indent="0">
              <a:buNone/>
            </a:pPr>
            <a:r>
              <a:rPr lang="ru-RU" dirty="0">
                <a:solidFill>
                  <a:prstClr val="black"/>
                </a:solidFill>
                <a:latin typeface="Times New Roman" panose="02020603050405020304" pitchFamily="18" charset="0"/>
                <a:cs typeface="Times New Roman" panose="02020603050405020304" pitchFamily="18" charset="0"/>
              </a:rPr>
              <a:t> </a:t>
            </a:r>
            <a:r>
              <a:rPr lang="ru-RU" dirty="0" smtClean="0">
                <a:solidFill>
                  <a:prstClr val="black"/>
                </a:solidFill>
                <a:latin typeface="Times New Roman" panose="02020603050405020304" pitchFamily="18" charset="0"/>
                <a:cs typeface="Times New Roman" panose="02020603050405020304" pitchFamily="18" charset="0"/>
              </a:rPr>
              <a:t>   личности в истории</a:t>
            </a:r>
            <a:endParaRPr lang="ru-RU" sz="2400" dirty="0" smtClean="0">
              <a:solidFill>
                <a:prstClr val="black"/>
              </a:solidFill>
              <a:latin typeface="Times New Roman" panose="02020603050405020304" pitchFamily="18" charset="0"/>
              <a:cs typeface="Times New Roman" panose="02020603050405020304" pitchFamily="18" charset="0"/>
            </a:endParaRPr>
          </a:p>
          <a:p>
            <a:pPr lvl="0">
              <a:buFont typeface="Wingdings" panose="05000000000000000000" pitchFamily="2" charset="2"/>
              <a:buChar char="§"/>
            </a:pPr>
            <a:r>
              <a:rPr lang="ru-RU" dirty="0" smtClean="0">
                <a:solidFill>
                  <a:prstClr val="black"/>
                </a:solidFill>
                <a:latin typeface="Times New Roman" panose="02020603050405020304" pitchFamily="18" charset="0"/>
                <a:cs typeface="Times New Roman" panose="02020603050405020304" pitchFamily="18" charset="0"/>
              </a:rPr>
              <a:t>д</a:t>
            </a:r>
            <a:r>
              <a:rPr lang="ru-RU" sz="2400" dirty="0" smtClean="0">
                <a:solidFill>
                  <a:prstClr val="black"/>
                </a:solidFill>
                <a:latin typeface="Times New Roman" panose="02020603050405020304" pitchFamily="18" charset="0"/>
                <a:cs typeface="Times New Roman" panose="02020603050405020304" pitchFamily="18" charset="0"/>
              </a:rPr>
              <a:t>уховно-нравственное воспитание школьников</a:t>
            </a:r>
            <a:r>
              <a:rPr lang="ru-RU" dirty="0" smtClean="0">
                <a:solidFill>
                  <a:prstClr val="black"/>
                </a:solidFill>
                <a:latin typeface="Times New Roman" panose="02020603050405020304" pitchFamily="18" charset="0"/>
                <a:cs typeface="Times New Roman" panose="02020603050405020304" pitchFamily="18" charset="0"/>
              </a:rPr>
              <a:t> </a:t>
            </a:r>
            <a:endParaRPr lang="ru-RU" sz="2400" dirty="0" smtClean="0">
              <a:solidFill>
                <a:prstClr val="black"/>
              </a:solidFill>
              <a:latin typeface="Times New Roman" panose="02020603050405020304" pitchFamily="18" charset="0"/>
              <a:cs typeface="Times New Roman" panose="02020603050405020304" pitchFamily="18" charset="0"/>
            </a:endParaRPr>
          </a:p>
          <a:p>
            <a:pPr lvl="0">
              <a:buFont typeface="Wingdings" panose="05000000000000000000" pitchFamily="2" charset="2"/>
              <a:buChar char="§"/>
            </a:pPr>
            <a:endParaRPr lang="ru-RU" sz="2400" dirty="0">
              <a:solidFill>
                <a:prstClr val="black"/>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
            </a:pPr>
            <a:endParaRPr lang="ru-RU" sz="2400" dirty="0">
              <a:latin typeface="+mj-lt"/>
              <a:cs typeface="Times New Roman" panose="02020603050405020304" pitchFamily="18" charset="0"/>
            </a:endParaRPr>
          </a:p>
        </p:txBody>
      </p:sp>
      <p:pic>
        <p:nvPicPr>
          <p:cNvPr id="9" name="Picture 3" descr="C:\Users\История\Desktop\Новая папка\278320.jpg"/>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5237162" y="1510506"/>
            <a:ext cx="2857500" cy="3810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История\Desktop\Новая папка\27832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1412776"/>
            <a:ext cx="3240360" cy="3921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73383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бъект 7"/>
          <p:cNvSpPr>
            <a:spLocks noGrp="1"/>
          </p:cNvSpPr>
          <p:nvPr>
            <p:ph idx="1"/>
          </p:nvPr>
        </p:nvSpPr>
        <p:spPr/>
        <p:txBody>
          <a:bodyPr/>
          <a:lstStyle/>
          <a:p>
            <a:pPr marL="0" indent="0">
              <a:buNone/>
            </a:pPr>
            <a:r>
              <a:rPr lang="ru-RU" b="1" dirty="0" smtClean="0">
                <a:latin typeface="Times New Roman" panose="02020603050405020304" pitchFamily="18" charset="0"/>
                <a:cs typeface="Times New Roman" panose="02020603050405020304" pitchFamily="18" charset="0"/>
              </a:rPr>
              <a:t>Средства:</a:t>
            </a:r>
            <a:r>
              <a:rPr lang="ru-RU" dirty="0" smtClean="0">
                <a:latin typeface="Times New Roman" panose="02020603050405020304" pitchFamily="18" charset="0"/>
                <a:cs typeface="Times New Roman" panose="02020603050405020304" pitchFamily="18" charset="0"/>
              </a:rPr>
              <a:t> мультимедийный проектор, интерактивная доска, АРМ учителя</a:t>
            </a:r>
          </a:p>
          <a:p>
            <a:pPr marL="0" indent="0">
              <a:buNone/>
            </a:pPr>
            <a:r>
              <a:rPr lang="ru-RU" b="1" dirty="0" smtClean="0">
                <a:latin typeface="Times New Roman" panose="02020603050405020304" pitchFamily="18" charset="0"/>
                <a:cs typeface="Times New Roman" panose="02020603050405020304" pitchFamily="18" charset="0"/>
              </a:rPr>
              <a:t>Технологии:</a:t>
            </a:r>
            <a:r>
              <a:rPr lang="ru-RU" dirty="0" smtClean="0">
                <a:latin typeface="Times New Roman" panose="02020603050405020304" pitchFamily="18" charset="0"/>
                <a:cs typeface="Times New Roman" panose="02020603050405020304" pitchFamily="18" charset="0"/>
              </a:rPr>
              <a:t> проблемная, ИКТ</a:t>
            </a:r>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системно-</a:t>
            </a:r>
            <a:r>
              <a:rPr lang="ru-RU" dirty="0" err="1" smtClean="0">
                <a:latin typeface="Times New Roman" panose="02020603050405020304" pitchFamily="18" charset="0"/>
                <a:cs typeface="Times New Roman" panose="02020603050405020304" pitchFamily="18" charset="0"/>
              </a:rPr>
              <a:t>деятельностная</a:t>
            </a:r>
            <a:r>
              <a:rPr lang="ru-RU" dirty="0" smtClean="0">
                <a:latin typeface="Times New Roman" panose="02020603050405020304" pitchFamily="18" charset="0"/>
                <a:cs typeface="Times New Roman" panose="02020603050405020304" pitchFamily="18" charset="0"/>
              </a:rPr>
              <a:t>, тестовая</a:t>
            </a:r>
          </a:p>
          <a:p>
            <a:pPr marL="0" indent="0">
              <a:buNone/>
            </a:pPr>
            <a:r>
              <a:rPr lang="ru-RU" b="1" dirty="0" smtClean="0">
                <a:latin typeface="Times New Roman" panose="02020603050405020304" pitchFamily="18" charset="0"/>
                <a:cs typeface="Times New Roman" panose="02020603050405020304" pitchFamily="18" charset="0"/>
              </a:rPr>
              <a:t>Виды деятельности: </a:t>
            </a:r>
            <a:r>
              <a:rPr lang="ru-RU" dirty="0" smtClean="0">
                <a:latin typeface="Times New Roman" panose="02020603050405020304" pitchFamily="18" charset="0"/>
                <a:cs typeface="Times New Roman" panose="02020603050405020304" pitchFamily="18" charset="0"/>
              </a:rPr>
              <a:t>обсуждение, выступления, подведение итогов</a:t>
            </a:r>
          </a:p>
          <a:p>
            <a:pPr marL="0" indent="0">
              <a:buNone/>
            </a:pPr>
            <a:r>
              <a:rPr lang="ru-RU" b="1" dirty="0" smtClean="0">
                <a:latin typeface="Times New Roman" panose="02020603050405020304" pitchFamily="18" charset="0"/>
                <a:cs typeface="Times New Roman" panose="02020603050405020304" pitchFamily="18" charset="0"/>
              </a:rPr>
              <a:t>Формы работы: </a:t>
            </a:r>
            <a:r>
              <a:rPr lang="ru-RU" dirty="0" smtClean="0">
                <a:latin typeface="Times New Roman" panose="02020603050405020304" pitchFamily="18" charset="0"/>
                <a:cs typeface="Times New Roman" panose="02020603050405020304" pitchFamily="18" charset="0"/>
              </a:rPr>
              <a:t>индивидуальная, фронтальная, парная, групповая</a:t>
            </a:r>
          </a:p>
          <a:p>
            <a:pPr marL="0" indent="0">
              <a:buNone/>
            </a:pPr>
            <a:r>
              <a:rPr lang="ru-RU" b="1" dirty="0" smtClean="0">
                <a:latin typeface="Times New Roman" panose="02020603050405020304" pitchFamily="18" charset="0"/>
                <a:cs typeface="Times New Roman" panose="02020603050405020304" pitchFamily="18" charset="0"/>
              </a:rPr>
              <a:t>Методы обучения: </a:t>
            </a:r>
            <a:r>
              <a:rPr lang="ru-RU" dirty="0" err="1" smtClean="0">
                <a:latin typeface="Times New Roman" panose="02020603050405020304" pitchFamily="18" charset="0"/>
                <a:cs typeface="Times New Roman" panose="02020603050405020304" pitchFamily="18" charset="0"/>
              </a:rPr>
              <a:t>исследовательско</a:t>
            </a:r>
            <a:r>
              <a:rPr lang="ru-RU" dirty="0" smtClean="0">
                <a:latin typeface="Times New Roman" panose="02020603050405020304" pitchFamily="18" charset="0"/>
                <a:cs typeface="Times New Roman" panose="02020603050405020304" pitchFamily="18" charset="0"/>
              </a:rPr>
              <a:t>-поисковый, наглядный, словесный</a:t>
            </a:r>
            <a:endParaRPr lang="ru-RU" dirty="0">
              <a:latin typeface="Times New Roman" panose="02020603050405020304" pitchFamily="18" charset="0"/>
              <a:cs typeface="Times New Roman" panose="02020603050405020304" pitchFamily="18" charset="0"/>
            </a:endParaRPr>
          </a:p>
        </p:txBody>
      </p:sp>
      <p:sp>
        <p:nvSpPr>
          <p:cNvPr id="7" name="Заголовок 6"/>
          <p:cNvSpPr>
            <a:spLocks noGrp="1"/>
          </p:cNvSpPr>
          <p:nvPr>
            <p:ph type="title"/>
          </p:nvPr>
        </p:nvSpPr>
        <p:spPr/>
        <p:txBody>
          <a:bodyPr>
            <a:normAutofit/>
          </a:bodyPr>
          <a:lstStyle/>
          <a:p>
            <a:r>
              <a:rPr lang="ru-RU" sz="3200" dirty="0" err="1" smtClean="0">
                <a:latin typeface="Times New Roman" panose="02020603050405020304" pitchFamily="18" charset="0"/>
                <a:cs typeface="Times New Roman" panose="02020603050405020304" pitchFamily="18" charset="0"/>
              </a:rPr>
              <a:t>Инновационность</a:t>
            </a:r>
            <a:r>
              <a:rPr lang="ru-RU" sz="3200" dirty="0" smtClean="0">
                <a:latin typeface="Times New Roman" panose="02020603050405020304" pitchFamily="18" charset="0"/>
                <a:cs typeface="Times New Roman" panose="02020603050405020304" pitchFamily="18" charset="0"/>
              </a:rPr>
              <a:t> проекта</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46260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anose="02020603050405020304" pitchFamily="18" charset="0"/>
                <a:cs typeface="Times New Roman" panose="02020603050405020304" pitchFamily="18" charset="0"/>
              </a:rPr>
              <a:t>                   </a:t>
            </a:r>
            <a:r>
              <a:rPr lang="ru-RU" sz="3600" dirty="0" smtClean="0">
                <a:latin typeface="Times New Roman" panose="02020603050405020304" pitchFamily="18" charset="0"/>
                <a:cs typeface="Times New Roman" panose="02020603050405020304" pitchFamily="18" charset="0"/>
              </a:rPr>
              <a:t>План урока</a:t>
            </a:r>
            <a:endParaRPr lang="ru-RU" sz="3600" dirty="0">
              <a:latin typeface="Times New Roman" panose="02020603050405020304" pitchFamily="18" charset="0"/>
              <a:cs typeface="Times New Roman" panose="02020603050405020304" pitchFamily="18" charset="0"/>
            </a:endParaRPr>
          </a:p>
        </p:txBody>
      </p:sp>
      <p:sp>
        <p:nvSpPr>
          <p:cNvPr id="4" name="Текст 3"/>
          <p:cNvSpPr>
            <a:spLocks noGrp="1"/>
          </p:cNvSpPr>
          <p:nvPr>
            <p:ph type="body" idx="1"/>
          </p:nvPr>
        </p:nvSpPr>
        <p:spPr/>
        <p:txBody>
          <a:bodyPr/>
          <a:lstStyle/>
          <a:p>
            <a:pPr algn="ctr"/>
            <a:r>
              <a:rPr lang="ru-RU" dirty="0" smtClean="0"/>
              <a:t>   </a:t>
            </a:r>
            <a:r>
              <a:rPr lang="ru-RU" dirty="0" smtClean="0">
                <a:latin typeface="Times New Roman" pitchFamily="18" charset="0"/>
                <a:cs typeface="Times New Roman" pitchFamily="18" charset="0"/>
              </a:rPr>
              <a:t>Итоги урока</a:t>
            </a:r>
            <a:endParaRPr lang="ru-RU" dirty="0">
              <a:latin typeface="Times New Roman" pitchFamily="18" charset="0"/>
              <a:cs typeface="Times New Roman" pitchFamily="18" charset="0"/>
            </a:endParaRPr>
          </a:p>
        </p:txBody>
      </p:sp>
      <p:sp>
        <p:nvSpPr>
          <p:cNvPr id="5" name="Текст 4"/>
          <p:cNvSpPr>
            <a:spLocks noGrp="1"/>
          </p:cNvSpPr>
          <p:nvPr>
            <p:ph type="body" sz="half" idx="3"/>
          </p:nvPr>
        </p:nvSpPr>
        <p:spPr/>
        <p:txBody>
          <a:bodyPr>
            <a:normAutofit fontScale="70000" lnSpcReduction="20000"/>
          </a:bodyPr>
          <a:lstStyle/>
          <a:p>
            <a:pPr algn="ctr"/>
            <a:r>
              <a:rPr lang="ru-RU" dirty="0" smtClean="0">
                <a:latin typeface="Times New Roman" pitchFamily="18" charset="0"/>
                <a:cs typeface="Times New Roman" pitchFamily="18" charset="0"/>
              </a:rPr>
              <a:t>Император Николай </a:t>
            </a:r>
            <a:r>
              <a:rPr lang="en-US" dirty="0" smtClean="0">
                <a:latin typeface="Times New Roman" pitchFamily="18" charset="0"/>
                <a:cs typeface="Times New Roman" pitchFamily="18" charset="0"/>
              </a:rPr>
              <a:t>II</a:t>
            </a:r>
            <a:r>
              <a:rPr lang="ru-RU" dirty="0" smtClean="0">
                <a:latin typeface="Times New Roman" pitchFamily="18" charset="0"/>
                <a:cs typeface="Times New Roman" pitchFamily="18" charset="0"/>
              </a:rPr>
              <a:t> и императрица Александра Федоровна</a:t>
            </a:r>
            <a:endParaRPr lang="ru-RU" dirty="0">
              <a:latin typeface="Times New Roman" pitchFamily="18" charset="0"/>
              <a:cs typeface="Times New Roman" pitchFamily="18" charset="0"/>
            </a:endParaRPr>
          </a:p>
        </p:txBody>
      </p:sp>
      <p:sp>
        <p:nvSpPr>
          <p:cNvPr id="3" name="Объект 2"/>
          <p:cNvSpPr>
            <a:spLocks noGrp="1"/>
          </p:cNvSpPr>
          <p:nvPr>
            <p:ph sz="quarter" idx="2"/>
          </p:nvPr>
        </p:nvSpPr>
        <p:spPr/>
        <p:txBody>
          <a:bodyPr/>
          <a:lstStyle/>
          <a:p>
            <a:endParaRPr lang="ru-RU" dirty="0" smtClean="0"/>
          </a:p>
          <a:p>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       Завещание отца</a:t>
            </a:r>
          </a:p>
          <a:p>
            <a:r>
              <a:rPr lang="ru-RU" dirty="0" smtClean="0">
                <a:latin typeface="Times New Roman" panose="02020603050405020304" pitchFamily="18" charset="0"/>
                <a:cs typeface="Times New Roman" panose="02020603050405020304" pitchFamily="18" charset="0"/>
              </a:rPr>
              <a:t>        Наследник</a:t>
            </a:r>
          </a:p>
          <a:p>
            <a:r>
              <a:rPr lang="ru-RU" dirty="0" smtClean="0">
                <a:latin typeface="Times New Roman" panose="02020603050405020304" pitchFamily="18" charset="0"/>
                <a:cs typeface="Times New Roman" panose="02020603050405020304" pitchFamily="18" charset="0"/>
              </a:rPr>
              <a:t>        Самодержец</a:t>
            </a:r>
          </a:p>
          <a:p>
            <a:r>
              <a:rPr lang="ru-RU" dirty="0" smtClean="0">
                <a:latin typeface="Times New Roman" panose="02020603050405020304" pitchFamily="18" charset="0"/>
                <a:cs typeface="Times New Roman" panose="02020603050405020304" pitchFamily="18" charset="0"/>
              </a:rPr>
              <a:t>        Царская семья</a:t>
            </a:r>
          </a:p>
          <a:p>
            <a:r>
              <a:rPr lang="ru-RU" dirty="0" smtClean="0">
                <a:latin typeface="Times New Roman" panose="02020603050405020304" pitchFamily="18" charset="0"/>
                <a:cs typeface="Times New Roman" panose="02020603050405020304" pitchFamily="18" charset="0"/>
              </a:rPr>
              <a:t>        Война</a:t>
            </a:r>
          </a:p>
          <a:p>
            <a:r>
              <a:rPr lang="ru-RU" dirty="0" smtClean="0">
                <a:latin typeface="Times New Roman" panose="02020603050405020304" pitchFamily="18" charset="0"/>
                <a:cs typeface="Times New Roman" panose="02020603050405020304" pitchFamily="18" charset="0"/>
              </a:rPr>
              <a:t>        Отречение</a:t>
            </a:r>
          </a:p>
          <a:p>
            <a:r>
              <a:rPr lang="ru-RU" dirty="0" smtClean="0">
                <a:latin typeface="Times New Roman" panose="02020603050405020304" pitchFamily="18" charset="0"/>
                <a:cs typeface="Times New Roman" panose="02020603050405020304" pitchFamily="18" charset="0"/>
              </a:rPr>
              <a:t>        Гибель царской семьи</a:t>
            </a:r>
            <a:endParaRPr lang="ru-RU" dirty="0">
              <a:latin typeface="Times New Roman" panose="02020603050405020304" pitchFamily="18" charset="0"/>
              <a:cs typeface="Times New Roman" panose="02020603050405020304" pitchFamily="18" charset="0"/>
            </a:endParaRPr>
          </a:p>
        </p:txBody>
      </p:sp>
      <p:pic>
        <p:nvPicPr>
          <p:cNvPr id="2050" name="Picture 2"/>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5168843" y="1444625"/>
            <a:ext cx="2994138" cy="3941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340432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Объект 11"/>
          <p:cNvSpPr>
            <a:spLocks noGrp="1"/>
          </p:cNvSpPr>
          <p:nvPr>
            <p:ph idx="1"/>
          </p:nvPr>
        </p:nvSpPr>
        <p:spPr/>
        <p:txBody>
          <a:bodyPr>
            <a:noAutofit/>
          </a:bodyPr>
          <a:lstStyle/>
          <a:p>
            <a:pPr marL="109728" indent="0">
              <a:buNone/>
            </a:pPr>
            <a:r>
              <a:rPr lang="ru-RU" sz="1400" b="1" i="1" dirty="0" smtClean="0">
                <a:latin typeface="Times New Roman" panose="02020603050405020304" pitchFamily="18" charset="0"/>
                <a:cs typeface="Times New Roman" panose="02020603050405020304" pitchFamily="18" charset="0"/>
              </a:rPr>
              <a:t>Отречение. </a:t>
            </a:r>
            <a:r>
              <a:rPr lang="ru-RU" sz="1400" i="1" dirty="0" smtClean="0">
                <a:latin typeface="Times New Roman" panose="02020603050405020304" pitchFamily="18" charset="0"/>
                <a:cs typeface="Times New Roman" panose="02020603050405020304" pitchFamily="18" charset="0"/>
              </a:rPr>
              <a:t>23 февраля 1917 года в </a:t>
            </a:r>
            <a:r>
              <a:rPr lang="ru-RU" sz="1400" dirty="0" smtClean="0">
                <a:latin typeface="Times New Roman" panose="02020603050405020304" pitchFamily="18" charset="0"/>
                <a:cs typeface="Times New Roman" panose="02020603050405020304" pitchFamily="18" charset="0"/>
              </a:rPr>
              <a:t>Петрограде начались беспорядки, спровоцированные революционерами…Поводом послужили </a:t>
            </a:r>
            <a:r>
              <a:rPr lang="ru-RU" sz="1400" i="1" dirty="0" smtClean="0">
                <a:latin typeface="Times New Roman" panose="02020603050405020304" pitchFamily="18" charset="0"/>
                <a:cs typeface="Times New Roman" panose="02020603050405020304" pitchFamily="18" charset="0"/>
              </a:rPr>
              <a:t>слухи о нехватке хлеба</a:t>
            </a:r>
            <a:r>
              <a:rPr lang="ru-RU" sz="1400" dirty="0" smtClean="0">
                <a:latin typeface="Times New Roman" panose="02020603050405020304" pitchFamily="18" charset="0"/>
                <a:cs typeface="Times New Roman" panose="02020603050405020304" pitchFamily="18" charset="0"/>
              </a:rPr>
              <a:t>. Появились красные флаги и плакаты: </a:t>
            </a:r>
            <a:r>
              <a:rPr lang="ru-RU" sz="1400" b="1" dirty="0" smtClean="0">
                <a:latin typeface="Times New Roman" panose="02020603050405020304" pitchFamily="18" charset="0"/>
                <a:cs typeface="Times New Roman" panose="02020603050405020304" pitchFamily="18" charset="0"/>
              </a:rPr>
              <a:t>«Долой войну» </a:t>
            </a:r>
            <a:r>
              <a:rPr lang="ru-RU" sz="1400" dirty="0" smtClean="0">
                <a:latin typeface="Times New Roman" panose="02020603050405020304" pitchFamily="18" charset="0"/>
                <a:cs typeface="Times New Roman" panose="02020603050405020304" pitchFamily="18" charset="0"/>
              </a:rPr>
              <a:t>и </a:t>
            </a:r>
            <a:r>
              <a:rPr lang="ru-RU" sz="1400" b="1" dirty="0" smtClean="0">
                <a:latin typeface="Times New Roman" panose="02020603050405020304" pitchFamily="18" charset="0"/>
                <a:cs typeface="Times New Roman" panose="02020603050405020304" pitchFamily="18" charset="0"/>
              </a:rPr>
              <a:t>«Долой самодержавие». ..</a:t>
            </a:r>
            <a:r>
              <a:rPr lang="ru-RU" sz="1400" dirty="0" smtClean="0">
                <a:latin typeface="Times New Roman" panose="02020603050405020304" pitchFamily="18" charset="0"/>
                <a:cs typeface="Times New Roman" panose="02020603050405020304" pitchFamily="18" charset="0"/>
              </a:rPr>
              <a:t>Государь получает противоречивые сообщения о беспорядках и решает в целях скорейшего восстановления спокойствия вернутся в Петроград.</a:t>
            </a:r>
          </a:p>
          <a:p>
            <a:pPr marL="109728" indent="0">
              <a:buNone/>
            </a:pPr>
            <a:r>
              <a:rPr lang="ru-RU" sz="1400" i="1" dirty="0">
                <a:latin typeface="Times New Roman" panose="02020603050405020304" pitchFamily="18" charset="0"/>
                <a:cs typeface="Times New Roman" panose="02020603050405020304" pitchFamily="18" charset="0"/>
              </a:rPr>
              <a:t> </a:t>
            </a:r>
            <a:r>
              <a:rPr lang="ru-RU" sz="1400" i="1" dirty="0" smtClean="0">
                <a:latin typeface="Times New Roman" panose="02020603050405020304" pitchFamily="18" charset="0"/>
                <a:cs typeface="Times New Roman" panose="02020603050405020304" pitchFamily="18" charset="0"/>
              </a:rPr>
              <a:t>    </a:t>
            </a:r>
            <a:r>
              <a:rPr lang="ru-RU" sz="1400" dirty="0" smtClean="0">
                <a:latin typeface="Times New Roman" panose="02020603050405020304" pitchFamily="18" charset="0"/>
                <a:cs typeface="Times New Roman" panose="02020603050405020304" pitchFamily="18" charset="0"/>
              </a:rPr>
              <a:t>В ночь на 1 марта за станцией Малая Вишера путь императорскому составу перекрыли войска, перешедшие на сторону революции. Государь решает ехать в Псков…По прибытии в Псков царя ждал новый удар: </a:t>
            </a:r>
            <a:r>
              <a:rPr lang="ru-RU" sz="1400" b="1" dirty="0" smtClean="0">
                <a:latin typeface="Times New Roman" panose="02020603050405020304" pitchFamily="18" charset="0"/>
                <a:cs typeface="Times New Roman" panose="02020603050405020304" pitchFamily="18" charset="0"/>
              </a:rPr>
              <a:t>генерал Рузский</a:t>
            </a:r>
            <a:r>
              <a:rPr lang="ru-RU" sz="1400" dirty="0" smtClean="0">
                <a:latin typeface="Times New Roman" panose="02020603050405020304" pitchFamily="18" charset="0"/>
                <a:cs typeface="Times New Roman" panose="02020603050405020304" pitchFamily="18" charset="0"/>
              </a:rPr>
              <a:t>, на ком по долгу службы и присяги лежала обязанность охранять государя всеми вооруженными силами, находящимися под его командованием, предложил ему </a:t>
            </a:r>
            <a:r>
              <a:rPr lang="ru-RU" sz="1400" b="1" dirty="0" smtClean="0">
                <a:latin typeface="Times New Roman" panose="02020603050405020304" pitchFamily="18" charset="0"/>
                <a:cs typeface="Times New Roman" panose="02020603050405020304" pitchFamily="18" charset="0"/>
              </a:rPr>
              <a:t>сдаться на милость победителя</a:t>
            </a:r>
            <a:r>
              <a:rPr lang="ru-RU" sz="1400" dirty="0" smtClean="0">
                <a:latin typeface="Times New Roman" panose="02020603050405020304" pitchFamily="18" charset="0"/>
                <a:cs typeface="Times New Roman" panose="02020603050405020304" pitchFamily="18" charset="0"/>
              </a:rPr>
              <a:t>.</a:t>
            </a:r>
          </a:p>
          <a:p>
            <a:pPr marL="109728" indent="0">
              <a:buNone/>
            </a:pPr>
            <a:r>
              <a:rPr lang="ru-RU" sz="1400" dirty="0">
                <a:latin typeface="Times New Roman" panose="02020603050405020304" pitchFamily="18" charset="0"/>
                <a:cs typeface="Times New Roman" panose="02020603050405020304" pitchFamily="18" charset="0"/>
              </a:rPr>
              <a:t> </a:t>
            </a:r>
            <a:r>
              <a:rPr lang="ru-RU" sz="1400" dirty="0" smtClean="0">
                <a:latin typeface="Times New Roman" panose="02020603050405020304" pitchFamily="18" charset="0"/>
                <a:cs typeface="Times New Roman" panose="02020603050405020304" pitchFamily="18" charset="0"/>
              </a:rPr>
              <a:t>    В ночь с 1 на 2 марта самый уважаемый императором </a:t>
            </a:r>
            <a:r>
              <a:rPr lang="ru-RU" sz="1400" b="1" dirty="0" smtClean="0">
                <a:latin typeface="Times New Roman" panose="02020603050405020304" pitchFamily="18" charset="0"/>
                <a:cs typeface="Times New Roman" panose="02020603050405020304" pitchFamily="18" charset="0"/>
              </a:rPr>
              <a:t>генерал Алексеев </a:t>
            </a:r>
            <a:r>
              <a:rPr lang="ru-RU" sz="1400" dirty="0" smtClean="0">
                <a:latin typeface="Times New Roman" panose="02020603050405020304" pitchFamily="18" charset="0"/>
                <a:cs typeface="Times New Roman" panose="02020603050405020304" pitchFamily="18" charset="0"/>
              </a:rPr>
              <a:t>готовит … манифест об отречении государя от престола! Утром окончательный текст передают Николаю. В дневнике императора появилась запись, ставшая  исторической</a:t>
            </a:r>
            <a:r>
              <a:rPr lang="ru-RU" sz="1400" b="1" dirty="0" smtClean="0">
                <a:latin typeface="Times New Roman" panose="02020603050405020304" pitchFamily="18" charset="0"/>
                <a:cs typeface="Times New Roman" panose="02020603050405020304" pitchFamily="18" charset="0"/>
              </a:rPr>
              <a:t>: «Кругом  измена, и  трусость, и  обман».</a:t>
            </a:r>
          </a:p>
          <a:p>
            <a:pPr marL="109728" indent="0">
              <a:buNone/>
            </a:pPr>
            <a:r>
              <a:rPr lang="ru-RU" sz="1400" dirty="0" smtClean="0">
                <a:latin typeface="Times New Roman" panose="02020603050405020304" pitchFamily="18" charset="0"/>
                <a:cs typeface="Times New Roman" panose="02020603050405020304" pitchFamily="18" charset="0"/>
              </a:rPr>
              <a:t>     В три часа дня император отрекся от престола в пользу брата Михаила. </a:t>
            </a:r>
            <a:r>
              <a:rPr lang="ru-RU" sz="1400" b="1" dirty="0" smtClean="0">
                <a:latin typeface="Times New Roman" panose="02020603050405020304" pitchFamily="18" charset="0"/>
                <a:cs typeface="Times New Roman" panose="02020603050405020304" pitchFamily="18" charset="0"/>
              </a:rPr>
              <a:t>«Если я помеха счастью России и меня все стоящие ныне во главе ее общественных сил просят оставить трон и передать его сыну и брату своему, то я готов это сделать, готов даже не только царство, но и жизнь отдать за Родину. Я думаю, в этом никто не сомневается из тех, кто меня знает»,</a:t>
            </a:r>
            <a:r>
              <a:rPr lang="ru-RU" sz="1400" dirty="0" smtClean="0">
                <a:latin typeface="Times New Roman" panose="02020603050405020304" pitchFamily="18" charset="0"/>
                <a:cs typeface="Times New Roman" panose="02020603050405020304" pitchFamily="18" charset="0"/>
              </a:rPr>
              <a:t>- говорил государь.</a:t>
            </a:r>
            <a:endParaRPr lang="ru-RU" sz="1400" dirty="0">
              <a:latin typeface="Times New Roman" panose="02020603050405020304" pitchFamily="18" charset="0"/>
              <a:cs typeface="Times New Roman" panose="02020603050405020304" pitchFamily="18" charset="0"/>
            </a:endParaRPr>
          </a:p>
          <a:p>
            <a:pPr marL="109728" indent="0">
              <a:buNone/>
            </a:pPr>
            <a:endParaRPr lang="ru-RU" sz="1400" dirty="0" smtClean="0">
              <a:latin typeface="Times New Roman" panose="02020603050405020304" pitchFamily="18" charset="0"/>
              <a:cs typeface="Times New Roman" panose="02020603050405020304" pitchFamily="18" charset="0"/>
            </a:endParaRPr>
          </a:p>
          <a:p>
            <a:pPr marL="109728" indent="0">
              <a:buNone/>
            </a:pPr>
            <a:r>
              <a:rPr lang="ru-RU" sz="1000" dirty="0" err="1" smtClean="0">
                <a:latin typeface="Times New Roman" panose="02020603050405020304" pitchFamily="18" charset="0"/>
                <a:cs typeface="Times New Roman" panose="02020603050405020304" pitchFamily="18" charset="0"/>
              </a:rPr>
              <a:t>О.Н.Котомин</a:t>
            </a:r>
            <a:r>
              <a:rPr lang="ru-RU" sz="1000" dirty="0" smtClean="0">
                <a:latin typeface="Times New Roman" panose="02020603050405020304" pitchFamily="18" charset="0"/>
                <a:cs typeface="Times New Roman" panose="02020603050405020304" pitchFamily="18" charset="0"/>
              </a:rPr>
              <a:t>, Николай </a:t>
            </a:r>
            <a:r>
              <a:rPr lang="en-US" sz="1000" dirty="0" smtClean="0">
                <a:latin typeface="Times New Roman" panose="02020603050405020304" pitchFamily="18" charset="0"/>
                <a:cs typeface="Times New Roman" panose="02020603050405020304" pitchFamily="18" charset="0"/>
              </a:rPr>
              <a:t>II</a:t>
            </a:r>
            <a:r>
              <a:rPr lang="ru-RU" sz="1000" dirty="0" smtClean="0">
                <a:latin typeface="Times New Roman" panose="02020603050405020304" pitchFamily="18" charset="0"/>
                <a:cs typeface="Times New Roman" panose="02020603050405020304" pitchFamily="18" charset="0"/>
              </a:rPr>
              <a:t> – последний российский император, Санкт-Петербург, 2006.</a:t>
            </a:r>
          </a:p>
          <a:p>
            <a:pPr marL="109728" indent="0">
              <a:buNone/>
            </a:pPr>
            <a:r>
              <a:rPr lang="ru-RU" sz="1000" dirty="0" err="1" smtClean="0">
                <a:latin typeface="Times New Roman" panose="02020603050405020304" pitchFamily="18" charset="0"/>
                <a:cs typeface="Times New Roman" panose="02020603050405020304" pitchFamily="18" charset="0"/>
              </a:rPr>
              <a:t>Л.Л.Шевченко</a:t>
            </a:r>
            <a:r>
              <a:rPr lang="ru-RU" sz="1000" dirty="0" smtClean="0">
                <a:latin typeface="Times New Roman" panose="02020603050405020304" pitchFamily="18" charset="0"/>
                <a:cs typeface="Times New Roman" panose="02020603050405020304" pitchFamily="18" charset="0"/>
              </a:rPr>
              <a:t>, Духовное краеведение Подмосковья, М., 2007.</a:t>
            </a:r>
            <a:endParaRPr lang="ru-RU" sz="1000" dirty="0">
              <a:latin typeface="Times New Roman" panose="02020603050405020304" pitchFamily="18" charset="0"/>
              <a:cs typeface="Times New Roman" panose="02020603050405020304" pitchFamily="18" charset="0"/>
            </a:endParaRPr>
          </a:p>
        </p:txBody>
      </p:sp>
      <p:sp>
        <p:nvSpPr>
          <p:cNvPr id="11" name="Заголовок 10"/>
          <p:cNvSpPr>
            <a:spLocks noGrp="1"/>
          </p:cNvSpPr>
          <p:nvPr>
            <p:ph type="title"/>
          </p:nvPr>
        </p:nvSpPr>
        <p:spPr/>
        <p:txBody>
          <a:bodyPr>
            <a:normAutofit fontScale="90000"/>
          </a:bodyPr>
          <a:lstStyle/>
          <a:p>
            <a:r>
              <a:rPr lang="ru-RU" sz="1800" i="1" dirty="0" smtClean="0">
                <a:latin typeface="Times New Roman" panose="02020603050405020304" pitchFamily="18" charset="0"/>
                <a:cs typeface="Times New Roman" panose="02020603050405020304" pitchFamily="18" charset="0"/>
              </a:rPr>
              <a:t>Завещание отца</a:t>
            </a:r>
            <a:r>
              <a:rPr lang="ru-RU" sz="1600" i="1" dirty="0" smtClean="0">
                <a:latin typeface="Times New Roman" panose="02020603050405020304" pitchFamily="18" charset="0"/>
                <a:cs typeface="Times New Roman" panose="02020603050405020304" pitchFamily="18" charset="0"/>
              </a:rPr>
              <a:t>. </a:t>
            </a:r>
            <a:r>
              <a:rPr lang="ru-RU" sz="1600" b="0" dirty="0" smtClean="0">
                <a:latin typeface="Times New Roman" panose="02020603050405020304" pitchFamily="18" charset="0"/>
                <a:cs typeface="Times New Roman" panose="02020603050405020304" pitchFamily="18" charset="0"/>
              </a:rPr>
              <a:t>За два дня до кончины Александр </a:t>
            </a:r>
            <a:r>
              <a:rPr lang="en-US" sz="1600" b="0" dirty="0" smtClean="0">
                <a:latin typeface="Times New Roman" panose="02020603050405020304" pitchFamily="18" charset="0"/>
                <a:cs typeface="Times New Roman" panose="02020603050405020304" pitchFamily="18" charset="0"/>
              </a:rPr>
              <a:t>III</a:t>
            </a:r>
            <a:r>
              <a:rPr lang="ru-RU" sz="1600" b="0" dirty="0" smtClean="0">
                <a:latin typeface="Times New Roman" panose="02020603050405020304" pitchFamily="18" charset="0"/>
                <a:cs typeface="Times New Roman" panose="02020603050405020304" pitchFamily="18" charset="0"/>
              </a:rPr>
              <a:t> сказал Николаю: «Тебе предстоит взять с моих плеч тяжелый груз государственной власти и нести его до могилы так же, как нес его я и как несли наши предки…Я завещаю тебе любить все, что служит ко благу, чести и достоинству России. Охраняй </a:t>
            </a:r>
            <a:r>
              <a:rPr lang="ru-RU" sz="1600" dirty="0" smtClean="0">
                <a:latin typeface="Times New Roman" panose="02020603050405020304" pitchFamily="18" charset="0"/>
                <a:cs typeface="Times New Roman" panose="02020603050405020304" pitchFamily="18" charset="0"/>
              </a:rPr>
              <a:t>самодержавие</a:t>
            </a:r>
            <a:r>
              <a:rPr lang="ru-RU" sz="1600" b="0" dirty="0" smtClean="0">
                <a:latin typeface="Times New Roman" panose="02020603050405020304" pitchFamily="18" charset="0"/>
                <a:cs typeface="Times New Roman" panose="02020603050405020304" pitchFamily="18" charset="0"/>
              </a:rPr>
              <a:t>…Вера в Бога и в святость твоего царского долга да будет для тебя основой твоей жизни…Укрепляй семью – она основа государства.</a:t>
            </a:r>
            <a:endParaRPr lang="ru-RU" sz="1600"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48466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lnSpcReduction="20000"/>
          </a:bodyPr>
          <a:lstStyle/>
          <a:p>
            <a:pPr marL="109728" indent="0">
              <a:buNone/>
            </a:pPr>
            <a:r>
              <a:rPr lang="ru-RU" sz="1400" dirty="0" smtClean="0">
                <a:latin typeface="Times New Roman" panose="02020603050405020304" pitchFamily="18" charset="0"/>
                <a:cs typeface="Times New Roman" panose="02020603050405020304" pitchFamily="18" charset="0"/>
              </a:rPr>
              <a:t>     </a:t>
            </a:r>
            <a:endParaRPr lang="ru-RU" sz="1400" dirty="0" smtClean="0">
              <a:latin typeface="Times New Roman" panose="02020603050405020304" pitchFamily="18" charset="0"/>
              <a:cs typeface="Times New Roman" panose="02020603050405020304" pitchFamily="18" charset="0"/>
            </a:endParaRPr>
          </a:p>
          <a:p>
            <a:pPr marL="109728" indent="0">
              <a:buNone/>
            </a:pPr>
            <a:r>
              <a:rPr lang="ru-RU" sz="1400" dirty="0" smtClean="0">
                <a:latin typeface="Times New Roman" panose="02020603050405020304" pitchFamily="18" charset="0"/>
                <a:cs typeface="Times New Roman" panose="02020603050405020304" pitchFamily="18" charset="0"/>
              </a:rPr>
              <a:t>    Предательство  </a:t>
            </a:r>
            <a:r>
              <a:rPr lang="ru-RU" sz="1400" dirty="0" smtClean="0">
                <a:latin typeface="Times New Roman" panose="02020603050405020304" pitchFamily="18" charset="0"/>
                <a:cs typeface="Times New Roman" panose="02020603050405020304" pitchFamily="18" charset="0"/>
              </a:rPr>
              <a:t>генералов –</a:t>
            </a:r>
            <a:r>
              <a:rPr lang="ru-RU" sz="1400" dirty="0" smtClean="0">
                <a:solidFill>
                  <a:prstClr val="black"/>
                </a:solidFill>
                <a:latin typeface="Times New Roman" panose="02020603050405020304" pitchFamily="18" charset="0"/>
                <a:cs typeface="Times New Roman" panose="02020603050405020304" pitchFamily="18" charset="0"/>
              </a:rPr>
              <a:t>изменников не принесло им счастья. Генерал-адъютант Рузский в сентябре 1918 г. </a:t>
            </a:r>
            <a:r>
              <a:rPr lang="ru-RU" sz="1400" b="1" dirty="0">
                <a:solidFill>
                  <a:prstClr val="black"/>
                </a:solidFill>
                <a:latin typeface="Times New Roman" panose="02020603050405020304" pitchFamily="18" charset="0"/>
                <a:cs typeface="Times New Roman" panose="02020603050405020304" pitchFamily="18" charset="0"/>
              </a:rPr>
              <a:t>б</a:t>
            </a:r>
            <a:r>
              <a:rPr lang="ru-RU" sz="1400" b="1" dirty="0" smtClean="0">
                <a:solidFill>
                  <a:prstClr val="black"/>
                </a:solidFill>
                <a:latin typeface="Times New Roman" panose="02020603050405020304" pitchFamily="18" charset="0"/>
                <a:cs typeface="Times New Roman" panose="02020603050405020304" pitchFamily="18" charset="0"/>
              </a:rPr>
              <a:t>ыл убит чекистами</a:t>
            </a:r>
            <a:r>
              <a:rPr lang="ru-RU" sz="1400" dirty="0" smtClean="0">
                <a:solidFill>
                  <a:prstClr val="black"/>
                </a:solidFill>
                <a:latin typeface="Times New Roman" panose="02020603050405020304" pitchFamily="18" charset="0"/>
                <a:cs typeface="Times New Roman" panose="02020603050405020304" pitchFamily="18" charset="0"/>
              </a:rPr>
              <a:t>. Генерал-адъютант Алексеев </a:t>
            </a:r>
            <a:r>
              <a:rPr lang="ru-RU" sz="1400" b="1" dirty="0">
                <a:solidFill>
                  <a:prstClr val="black"/>
                </a:solidFill>
                <a:latin typeface="Times New Roman" panose="02020603050405020304" pitchFamily="18" charset="0"/>
                <a:cs typeface="Times New Roman" panose="02020603050405020304" pitchFamily="18" charset="0"/>
              </a:rPr>
              <a:t>мучился угрызениями совести </a:t>
            </a:r>
            <a:r>
              <a:rPr lang="ru-RU" sz="1400" dirty="0" smtClean="0">
                <a:solidFill>
                  <a:prstClr val="black"/>
                </a:solidFill>
                <a:latin typeface="Times New Roman" panose="02020603050405020304" pitchFamily="18" charset="0"/>
                <a:cs typeface="Times New Roman" panose="02020603050405020304" pitchFamily="18" charset="0"/>
              </a:rPr>
              <a:t>до самой своей смерти в том же сентябре 1918 года.</a:t>
            </a:r>
            <a:r>
              <a:rPr lang="en-US" sz="1400" dirty="0" smtClean="0">
                <a:solidFill>
                  <a:prstClr val="black"/>
                </a:solidFill>
                <a:latin typeface="Times New Roman" panose="02020603050405020304" pitchFamily="18" charset="0"/>
                <a:cs typeface="Times New Roman" panose="02020603050405020304" pitchFamily="18" charset="0"/>
              </a:rPr>
              <a:t> </a:t>
            </a:r>
            <a:endParaRPr lang="ru-RU" sz="1400" dirty="0" smtClean="0">
              <a:solidFill>
                <a:prstClr val="black"/>
              </a:solidFill>
              <a:latin typeface="Times New Roman" panose="02020603050405020304" pitchFamily="18" charset="0"/>
              <a:cs typeface="Times New Roman" panose="02020603050405020304" pitchFamily="18" charset="0"/>
            </a:endParaRPr>
          </a:p>
          <a:p>
            <a:pPr marL="109728" indent="0">
              <a:buNone/>
            </a:pPr>
            <a:r>
              <a:rPr lang="ru-RU" sz="1400" dirty="0">
                <a:solidFill>
                  <a:prstClr val="black"/>
                </a:solidFill>
                <a:latin typeface="Times New Roman" panose="02020603050405020304" pitchFamily="18" charset="0"/>
                <a:cs typeface="Times New Roman" panose="02020603050405020304" pitchFamily="18" charset="0"/>
              </a:rPr>
              <a:t> </a:t>
            </a:r>
            <a:r>
              <a:rPr lang="ru-RU" sz="1400" dirty="0" smtClean="0">
                <a:solidFill>
                  <a:prstClr val="black"/>
                </a:solidFill>
                <a:latin typeface="Times New Roman" panose="02020603050405020304" pitchFamily="18" charset="0"/>
                <a:cs typeface="Times New Roman" panose="02020603050405020304" pitchFamily="18" charset="0"/>
              </a:rPr>
              <a:t>     Сразу по прибытии Николая </a:t>
            </a:r>
            <a:r>
              <a:rPr lang="en-US" sz="1400" dirty="0" smtClean="0">
                <a:solidFill>
                  <a:prstClr val="black"/>
                </a:solidFill>
                <a:latin typeface="Times New Roman" panose="02020603050405020304" pitchFamily="18" charset="0"/>
                <a:cs typeface="Times New Roman" panose="02020603050405020304" pitchFamily="18" charset="0"/>
              </a:rPr>
              <a:t>II</a:t>
            </a:r>
            <a:r>
              <a:rPr lang="ru-RU" sz="1400" dirty="0" smtClean="0">
                <a:solidFill>
                  <a:prstClr val="black"/>
                </a:solidFill>
                <a:latin typeface="Times New Roman" panose="02020603050405020304" pitchFamily="18" charset="0"/>
                <a:cs typeface="Times New Roman" panose="02020603050405020304" pitchFamily="18" charset="0"/>
              </a:rPr>
              <a:t> в Царское Село вся его семья, свита и прислуга были  объявлены </a:t>
            </a:r>
            <a:r>
              <a:rPr lang="ru-RU" sz="1400" b="1" dirty="0" smtClean="0">
                <a:solidFill>
                  <a:prstClr val="black"/>
                </a:solidFill>
                <a:latin typeface="Times New Roman" panose="02020603050405020304" pitchFamily="18" charset="0"/>
                <a:cs typeface="Times New Roman" panose="02020603050405020304" pitchFamily="18" charset="0"/>
              </a:rPr>
              <a:t>арестованными.</a:t>
            </a:r>
            <a:r>
              <a:rPr lang="ru-RU" sz="1400" dirty="0" smtClean="0">
                <a:solidFill>
                  <a:prstClr val="black"/>
                </a:solidFill>
                <a:latin typeface="Times New Roman" panose="02020603050405020304" pitchFamily="18" charset="0"/>
                <a:cs typeface="Times New Roman" panose="02020603050405020304" pitchFamily="18" charset="0"/>
              </a:rPr>
              <a:t> Все члены семьи приняли свое новое положение как испытание, ниспосланное Богом. Единственное, чего желал бывший император, - это </a:t>
            </a:r>
            <a:r>
              <a:rPr lang="ru-RU" sz="1400" b="1" dirty="0" smtClean="0">
                <a:solidFill>
                  <a:prstClr val="black"/>
                </a:solidFill>
                <a:latin typeface="Times New Roman" panose="02020603050405020304" pitchFamily="18" charset="0"/>
                <a:cs typeface="Times New Roman" panose="02020603050405020304" pitchFamily="18" charset="0"/>
              </a:rPr>
              <a:t>не быть изгнанным из России</a:t>
            </a:r>
            <a:r>
              <a:rPr lang="ru-RU" sz="1400" dirty="0" smtClean="0">
                <a:solidFill>
                  <a:prstClr val="black"/>
                </a:solidFill>
                <a:latin typeface="Times New Roman" panose="02020603050405020304" pitchFamily="18" charset="0"/>
                <a:cs typeface="Times New Roman" panose="02020603050405020304" pitchFamily="18" charset="0"/>
              </a:rPr>
              <a:t>. Потянулись мучительные дни вынужденного затворничества. По решению Совета рабочих и солдатских депутатов 19 августа 1917 года их отправили в ссылку в </a:t>
            </a:r>
            <a:r>
              <a:rPr lang="ru-RU" sz="1400" b="1" dirty="0" smtClean="0">
                <a:solidFill>
                  <a:prstClr val="black"/>
                </a:solidFill>
                <a:latin typeface="Times New Roman" panose="02020603050405020304" pitchFamily="18" charset="0"/>
                <a:cs typeface="Times New Roman" panose="02020603050405020304" pitchFamily="18" charset="0"/>
              </a:rPr>
              <a:t>Тобольск</a:t>
            </a:r>
            <a:r>
              <a:rPr lang="ru-RU" sz="1400" dirty="0" smtClean="0">
                <a:solidFill>
                  <a:prstClr val="black"/>
                </a:solidFill>
                <a:latin typeface="Times New Roman" panose="02020603050405020304" pitchFamily="18" charset="0"/>
                <a:cs typeface="Times New Roman" panose="02020603050405020304" pitchFamily="18" charset="0"/>
              </a:rPr>
              <a:t>. В апреле 1918 года  по распоряжению  «особой важности» семью перевезли в </a:t>
            </a:r>
            <a:r>
              <a:rPr lang="ru-RU" sz="1400" b="1" dirty="0" smtClean="0">
                <a:solidFill>
                  <a:prstClr val="black"/>
                </a:solidFill>
                <a:latin typeface="Times New Roman" panose="02020603050405020304" pitchFamily="18" charset="0"/>
                <a:cs typeface="Times New Roman" panose="02020603050405020304" pitchFamily="18" charset="0"/>
              </a:rPr>
              <a:t>Екатеринбург.</a:t>
            </a:r>
            <a:r>
              <a:rPr lang="ru-RU" sz="1400" dirty="0" smtClean="0">
                <a:solidFill>
                  <a:prstClr val="black"/>
                </a:solidFill>
                <a:latin typeface="Times New Roman" panose="02020603050405020304" pitchFamily="18" charset="0"/>
                <a:cs typeface="Times New Roman" panose="02020603050405020304" pitchFamily="18" charset="0"/>
              </a:rPr>
              <a:t>  Началась </a:t>
            </a:r>
            <a:r>
              <a:rPr lang="ru-RU" sz="1400" b="1" dirty="0" smtClean="0">
                <a:solidFill>
                  <a:prstClr val="black"/>
                </a:solidFill>
                <a:latin typeface="Times New Roman" panose="02020603050405020304" pitchFamily="18" charset="0"/>
                <a:cs typeface="Times New Roman" panose="02020603050405020304" pitchFamily="18" charset="0"/>
              </a:rPr>
              <a:t>самая трагическая пора </a:t>
            </a:r>
            <a:r>
              <a:rPr lang="ru-RU" sz="1400" dirty="0" smtClean="0">
                <a:solidFill>
                  <a:prstClr val="black"/>
                </a:solidFill>
                <a:latin typeface="Times New Roman" panose="02020603050405020304" pitchFamily="18" charset="0"/>
                <a:cs typeface="Times New Roman" panose="02020603050405020304" pitchFamily="18" charset="0"/>
              </a:rPr>
              <a:t>в жизни бывшей императорской семьи – заточение в доме отставного инженер-капитана Ипатьева.</a:t>
            </a:r>
          </a:p>
          <a:p>
            <a:pPr marL="109728" indent="0">
              <a:buNone/>
            </a:pPr>
            <a:r>
              <a:rPr lang="ru-RU" sz="1400" dirty="0">
                <a:solidFill>
                  <a:prstClr val="black"/>
                </a:solidFill>
                <a:latin typeface="Times New Roman" panose="02020603050405020304" pitchFamily="18" charset="0"/>
                <a:cs typeface="Times New Roman" panose="02020603050405020304" pitchFamily="18" charset="0"/>
              </a:rPr>
              <a:t> </a:t>
            </a:r>
            <a:r>
              <a:rPr lang="ru-RU" sz="1400" dirty="0" smtClean="0">
                <a:solidFill>
                  <a:prstClr val="black"/>
                </a:solidFill>
                <a:latin typeface="Times New Roman" panose="02020603050405020304" pitchFamily="18" charset="0"/>
                <a:cs typeface="Times New Roman" panose="02020603050405020304" pitchFamily="18" charset="0"/>
              </a:rPr>
              <a:t>     12 июля 1918 года </a:t>
            </a:r>
            <a:r>
              <a:rPr lang="ru-RU" sz="1400" b="1" dirty="0" smtClean="0">
                <a:solidFill>
                  <a:prstClr val="black"/>
                </a:solidFill>
                <a:latin typeface="Times New Roman" panose="02020603050405020304" pitchFamily="18" charset="0"/>
                <a:cs typeface="Times New Roman" panose="02020603050405020304" pitchFamily="18" charset="0"/>
              </a:rPr>
              <a:t>Уральский Совет </a:t>
            </a:r>
            <a:r>
              <a:rPr lang="ru-RU" sz="1400" dirty="0" smtClean="0">
                <a:solidFill>
                  <a:prstClr val="black"/>
                </a:solidFill>
                <a:latin typeface="Times New Roman" panose="02020603050405020304" pitchFamily="18" charset="0"/>
                <a:cs typeface="Times New Roman" panose="02020603050405020304" pitchFamily="18" charset="0"/>
              </a:rPr>
              <a:t>получил указание из Москвы самостоятельно решить судьбу  царственных узников. Совет постановил </a:t>
            </a:r>
            <a:r>
              <a:rPr lang="ru-RU" sz="1400" b="1" dirty="0">
                <a:solidFill>
                  <a:prstClr val="black"/>
                </a:solidFill>
                <a:latin typeface="Times New Roman" panose="02020603050405020304" pitchFamily="18" charset="0"/>
                <a:cs typeface="Times New Roman" panose="02020603050405020304" pitchFamily="18" charset="0"/>
              </a:rPr>
              <a:t>расстрелять всех Романовых </a:t>
            </a:r>
            <a:r>
              <a:rPr lang="ru-RU" sz="1400" dirty="0" smtClean="0">
                <a:solidFill>
                  <a:prstClr val="black"/>
                </a:solidFill>
                <a:latin typeface="Times New Roman" panose="02020603050405020304" pitchFamily="18" charset="0"/>
                <a:cs typeface="Times New Roman" panose="02020603050405020304" pitchFamily="18" charset="0"/>
              </a:rPr>
              <a:t>. Исполнение казни поручили </a:t>
            </a:r>
            <a:r>
              <a:rPr lang="ru-RU" sz="1400" dirty="0" smtClean="0">
                <a:solidFill>
                  <a:prstClr val="black"/>
                </a:solidFill>
                <a:latin typeface="Times New Roman" panose="02020603050405020304" pitchFamily="18" charset="0"/>
                <a:cs typeface="Times New Roman" panose="02020603050405020304" pitchFamily="18" charset="0"/>
              </a:rPr>
              <a:t>Юровскому. </a:t>
            </a:r>
          </a:p>
          <a:p>
            <a:pPr marL="109728" indent="0">
              <a:buNone/>
            </a:pPr>
            <a:r>
              <a:rPr lang="ru-RU" sz="1400" dirty="0">
                <a:solidFill>
                  <a:prstClr val="black"/>
                </a:solidFill>
                <a:latin typeface="Times New Roman" panose="02020603050405020304" pitchFamily="18" charset="0"/>
                <a:cs typeface="Times New Roman" panose="02020603050405020304" pitchFamily="18" charset="0"/>
              </a:rPr>
              <a:t> </a:t>
            </a:r>
            <a:r>
              <a:rPr lang="ru-RU" sz="1400" dirty="0" smtClean="0">
                <a:solidFill>
                  <a:prstClr val="black"/>
                </a:solidFill>
                <a:latin typeface="Times New Roman" panose="02020603050405020304" pitchFamily="18" charset="0"/>
                <a:cs typeface="Times New Roman" panose="02020603050405020304" pitchFamily="18" charset="0"/>
              </a:rPr>
              <a:t>     </a:t>
            </a:r>
            <a:r>
              <a:rPr lang="ru-RU" sz="1400" dirty="0" smtClean="0">
                <a:solidFill>
                  <a:prstClr val="black"/>
                </a:solidFill>
                <a:latin typeface="Times New Roman" panose="02020603050405020304" pitchFamily="18" charset="0"/>
                <a:cs typeface="Times New Roman" panose="02020603050405020304" pitchFamily="18" charset="0"/>
              </a:rPr>
              <a:t>16 июля 1918 года интернациональная команда из двенадцати человек получает </a:t>
            </a:r>
            <a:r>
              <a:rPr lang="ru-RU" sz="1400" i="1" dirty="0" smtClean="0">
                <a:solidFill>
                  <a:prstClr val="black"/>
                </a:solidFill>
                <a:latin typeface="Times New Roman" panose="02020603050405020304" pitchFamily="18" charset="0"/>
                <a:cs typeface="Times New Roman" panose="02020603050405020304" pitchFamily="18" charset="0"/>
              </a:rPr>
              <a:t>револьверы для убийства Романовых. </a:t>
            </a:r>
            <a:r>
              <a:rPr lang="ru-RU" sz="1400" dirty="0" smtClean="0">
                <a:solidFill>
                  <a:prstClr val="black"/>
                </a:solidFill>
                <a:latin typeface="Times New Roman" panose="02020603050405020304" pitchFamily="18" charset="0"/>
                <a:cs typeface="Times New Roman" panose="02020603050405020304" pitchFamily="18" charset="0"/>
              </a:rPr>
              <a:t>Около полуночи Юровский будит </a:t>
            </a:r>
            <a:r>
              <a:rPr lang="ru-RU" sz="1400" dirty="0" err="1" smtClean="0">
                <a:solidFill>
                  <a:prstClr val="black"/>
                </a:solidFill>
                <a:latin typeface="Times New Roman" panose="02020603050405020304" pitchFamily="18" charset="0"/>
                <a:cs typeface="Times New Roman" panose="02020603050405020304" pitchFamily="18" charset="0"/>
              </a:rPr>
              <a:t>Е.С.Боткина</a:t>
            </a:r>
            <a:r>
              <a:rPr lang="ru-RU" sz="1400" dirty="0" smtClean="0">
                <a:solidFill>
                  <a:prstClr val="black"/>
                </a:solidFill>
                <a:latin typeface="Times New Roman" panose="02020603050405020304" pitchFamily="18" charset="0"/>
                <a:cs typeface="Times New Roman" panose="02020603050405020304" pitchFamily="18" charset="0"/>
              </a:rPr>
              <a:t>. Доктор обходит всех Романовых: есть приказ коменданта одеться и спуститься со второго этажа на первый. Было объявлено, что </a:t>
            </a:r>
            <a:r>
              <a:rPr lang="ru-RU" sz="1400" i="1" dirty="0" smtClean="0">
                <a:solidFill>
                  <a:prstClr val="black"/>
                </a:solidFill>
                <a:latin typeface="Times New Roman" panose="02020603050405020304" pitchFamily="18" charset="0"/>
                <a:cs typeface="Times New Roman" panose="02020603050405020304" pitchFamily="18" charset="0"/>
              </a:rPr>
              <a:t>семье грозит опасность </a:t>
            </a:r>
            <a:r>
              <a:rPr lang="ru-RU" sz="1400" dirty="0" smtClean="0">
                <a:solidFill>
                  <a:prstClr val="black"/>
                </a:solidFill>
                <a:latin typeface="Times New Roman" panose="02020603050405020304" pitchFamily="18" charset="0"/>
                <a:cs typeface="Times New Roman" panose="02020603050405020304" pitchFamily="18" charset="0"/>
              </a:rPr>
              <a:t>и местный совет принял решение об их отъезде. Все спускаются на первый этаж в одну из комнат. Здесь они якобы должны были подождать, пока не придут автомобили. Меж тем в комнату входят вооруженные чекисты. Юровский начинает читать бумагу: </a:t>
            </a:r>
            <a:r>
              <a:rPr lang="ru-RU" sz="1400" b="1" dirty="0" smtClean="0">
                <a:solidFill>
                  <a:prstClr val="black"/>
                </a:solidFill>
                <a:latin typeface="Times New Roman" panose="02020603050405020304" pitchFamily="18" charset="0"/>
                <a:cs typeface="Times New Roman" panose="02020603050405020304" pitchFamily="18" charset="0"/>
              </a:rPr>
              <a:t>«Ввиду того, что ваши родственники продолжают наступление на Советскую Россию, </a:t>
            </a:r>
            <a:r>
              <a:rPr lang="ru-RU" sz="1400" b="1" dirty="0" err="1" smtClean="0">
                <a:solidFill>
                  <a:prstClr val="black"/>
                </a:solidFill>
                <a:latin typeface="Times New Roman" panose="02020603050405020304" pitchFamily="18" charset="0"/>
                <a:cs typeface="Times New Roman" panose="02020603050405020304" pitchFamily="18" charset="0"/>
              </a:rPr>
              <a:t>Уралисполком</a:t>
            </a:r>
            <a:r>
              <a:rPr lang="ru-RU" sz="1400" b="1" dirty="0" smtClean="0">
                <a:solidFill>
                  <a:prstClr val="black"/>
                </a:solidFill>
                <a:latin typeface="Times New Roman" panose="02020603050405020304" pitchFamily="18" charset="0"/>
                <a:cs typeface="Times New Roman" panose="02020603050405020304" pitchFamily="18" charset="0"/>
              </a:rPr>
              <a:t> постановил расстрелять вас». </a:t>
            </a:r>
            <a:r>
              <a:rPr lang="ru-RU" sz="1400" dirty="0" smtClean="0">
                <a:solidFill>
                  <a:prstClr val="black"/>
                </a:solidFill>
                <a:latin typeface="Times New Roman" panose="02020603050405020304" pitchFamily="18" charset="0"/>
                <a:cs typeface="Times New Roman" panose="02020603050405020304" pitchFamily="18" charset="0"/>
              </a:rPr>
              <a:t>Николай </a:t>
            </a:r>
            <a:r>
              <a:rPr lang="en-US" sz="1400" dirty="0" smtClean="0">
                <a:solidFill>
                  <a:prstClr val="black"/>
                </a:solidFill>
                <a:latin typeface="Times New Roman" panose="02020603050405020304" pitchFamily="18" charset="0"/>
                <a:cs typeface="Times New Roman" panose="02020603050405020304" pitchFamily="18" charset="0"/>
              </a:rPr>
              <a:t>II </a:t>
            </a:r>
            <a:r>
              <a:rPr lang="ru-RU" sz="1400" dirty="0" smtClean="0">
                <a:solidFill>
                  <a:prstClr val="black"/>
                </a:solidFill>
                <a:latin typeface="Times New Roman" panose="02020603050405020304" pitchFamily="18" charset="0"/>
                <a:cs typeface="Times New Roman" panose="02020603050405020304" pitchFamily="18" charset="0"/>
              </a:rPr>
              <a:t>не расслышал сказанного и, подымаясь со стула, переспросил Юровского: «Что, что</a:t>
            </a:r>
            <a:r>
              <a:rPr lang="en-US" sz="1400" dirty="0" smtClean="0">
                <a:solidFill>
                  <a:prstClr val="black"/>
                </a:solidFill>
                <a:latin typeface="Times New Roman" panose="02020603050405020304" pitchFamily="18" charset="0"/>
                <a:cs typeface="Times New Roman" panose="02020603050405020304" pitchFamily="18" charset="0"/>
              </a:rPr>
              <a:t>?</a:t>
            </a:r>
            <a:r>
              <a:rPr lang="ru-RU" sz="1400" dirty="0" smtClean="0">
                <a:solidFill>
                  <a:prstClr val="black"/>
                </a:solidFill>
                <a:latin typeface="Times New Roman" panose="02020603050405020304" pitchFamily="18" charset="0"/>
                <a:cs typeface="Times New Roman" panose="02020603050405020304" pitchFamily="18" charset="0"/>
              </a:rPr>
              <a:t>» В это время Юровский выстрелил царю в голову и убил его на месте. По этому сигналу грянули выстрелы, и началось кровавое избиение узников….</a:t>
            </a:r>
          </a:p>
          <a:p>
            <a:pPr marL="109728" indent="0">
              <a:buNone/>
            </a:pPr>
            <a:r>
              <a:rPr lang="ru-RU" sz="1400" dirty="0">
                <a:solidFill>
                  <a:prstClr val="black"/>
                </a:solidFill>
                <a:latin typeface="Times New Roman" panose="02020603050405020304" pitchFamily="18" charset="0"/>
                <a:cs typeface="Times New Roman" panose="02020603050405020304" pitchFamily="18" charset="0"/>
              </a:rPr>
              <a:t> </a:t>
            </a:r>
            <a:r>
              <a:rPr lang="ru-RU" sz="1400" dirty="0" smtClean="0">
                <a:solidFill>
                  <a:prstClr val="black"/>
                </a:solidFill>
                <a:latin typeface="Times New Roman" panose="02020603050405020304" pitchFamily="18" charset="0"/>
                <a:cs typeface="Times New Roman" panose="02020603050405020304" pitchFamily="18" charset="0"/>
              </a:rPr>
              <a:t>     Так в </a:t>
            </a:r>
            <a:r>
              <a:rPr lang="ru-RU" sz="1400" dirty="0" err="1" smtClean="0">
                <a:solidFill>
                  <a:prstClr val="black"/>
                </a:solidFill>
                <a:latin typeface="Times New Roman" panose="02020603050405020304" pitchFamily="18" charset="0"/>
                <a:cs typeface="Times New Roman" panose="02020603050405020304" pitchFamily="18" charset="0"/>
              </a:rPr>
              <a:t>Ипатьевском</a:t>
            </a:r>
            <a:r>
              <a:rPr lang="ru-RU" sz="1400" dirty="0" smtClean="0">
                <a:solidFill>
                  <a:prstClr val="black"/>
                </a:solidFill>
                <a:latin typeface="Times New Roman" panose="02020603050405020304" pitchFamily="18" charset="0"/>
                <a:cs typeface="Times New Roman" panose="02020603050405020304" pitchFamily="18" charset="0"/>
              </a:rPr>
              <a:t> доме династия Романовых, призванная триста лет назад на царствование из </a:t>
            </a:r>
            <a:r>
              <a:rPr lang="ru-RU" sz="1400" dirty="0" err="1" smtClean="0">
                <a:solidFill>
                  <a:prstClr val="black"/>
                </a:solidFill>
                <a:latin typeface="Times New Roman" panose="02020603050405020304" pitchFamily="18" charset="0"/>
                <a:cs typeface="Times New Roman" panose="02020603050405020304" pitchFamily="18" charset="0"/>
              </a:rPr>
              <a:t>Ипатьевского</a:t>
            </a:r>
            <a:r>
              <a:rPr lang="ru-RU" sz="1400" dirty="0" smtClean="0">
                <a:solidFill>
                  <a:prstClr val="black"/>
                </a:solidFill>
                <a:latin typeface="Times New Roman" panose="02020603050405020304" pitchFamily="18" charset="0"/>
                <a:cs typeface="Times New Roman" panose="02020603050405020304" pitchFamily="18" charset="0"/>
              </a:rPr>
              <a:t> монастыря, прекратила свое существование.</a:t>
            </a:r>
            <a:endParaRPr lang="ru-RU" sz="1400" dirty="0" smtClean="0">
              <a:solidFill>
                <a:prstClr val="black"/>
              </a:solidFill>
              <a:latin typeface="Times New Roman" panose="02020603050405020304" pitchFamily="18" charset="0"/>
              <a:cs typeface="Times New Roman" panose="02020603050405020304" pitchFamily="18" charset="0"/>
            </a:endParaRPr>
          </a:p>
          <a:p>
            <a:pPr marL="109728" indent="0">
              <a:buNone/>
            </a:pPr>
            <a:r>
              <a:rPr lang="ru-RU" sz="1400" dirty="0">
                <a:solidFill>
                  <a:prstClr val="black"/>
                </a:solidFill>
                <a:latin typeface="Times New Roman" panose="02020603050405020304" pitchFamily="18" charset="0"/>
                <a:cs typeface="Times New Roman" panose="02020603050405020304" pitchFamily="18" charset="0"/>
              </a:rPr>
              <a:t> </a:t>
            </a:r>
            <a:r>
              <a:rPr lang="ru-RU" sz="1400" dirty="0" smtClean="0">
                <a:solidFill>
                  <a:prstClr val="black"/>
                </a:solidFill>
                <a:latin typeface="Times New Roman" panose="02020603050405020304" pitchFamily="18" charset="0"/>
                <a:cs typeface="Times New Roman" panose="02020603050405020304" pitchFamily="18" charset="0"/>
              </a:rPr>
              <a:t>    </a:t>
            </a:r>
            <a:endParaRPr lang="ru-RU" sz="1400" dirty="0">
              <a:latin typeface="Times New Roman" panose="02020603050405020304" pitchFamily="18" charset="0"/>
              <a:cs typeface="Times New Roman" panose="02020603050405020304" pitchFamily="18" charset="0"/>
            </a:endParaRPr>
          </a:p>
        </p:txBody>
      </p:sp>
      <p:sp>
        <p:nvSpPr>
          <p:cNvPr id="2" name="Заголовок 1"/>
          <p:cNvSpPr>
            <a:spLocks noGrp="1"/>
          </p:cNvSpPr>
          <p:nvPr>
            <p:ph type="title"/>
          </p:nvPr>
        </p:nvSpPr>
        <p:spPr/>
        <p:txBody>
          <a:bodyPr>
            <a:normAutofit fontScale="90000"/>
          </a:bodyPr>
          <a:lstStyle/>
          <a:p>
            <a:pPr marL="109728" lvl="0">
              <a:spcBef>
                <a:spcPts val="400"/>
              </a:spcBef>
            </a:pPr>
            <a:r>
              <a:rPr lang="ru-RU" sz="1800" i="1" dirty="0">
                <a:solidFill>
                  <a:prstClr val="black"/>
                </a:solidFill>
                <a:effectLst/>
                <a:latin typeface="Times New Roman" panose="02020603050405020304" pitchFamily="18" charset="0"/>
                <a:ea typeface="+mn-ea"/>
                <a:cs typeface="Times New Roman" panose="02020603050405020304" pitchFamily="18" charset="0"/>
              </a:rPr>
              <a:t>Гибель царской семьи</a:t>
            </a:r>
            <a:r>
              <a:rPr lang="ru-RU" sz="1400" dirty="0">
                <a:solidFill>
                  <a:prstClr val="black"/>
                </a:solidFill>
                <a:effectLst/>
                <a:latin typeface="Times New Roman" panose="02020603050405020304" pitchFamily="18" charset="0"/>
                <a:ea typeface="+mn-ea"/>
                <a:cs typeface="Times New Roman" panose="02020603050405020304" pitchFamily="18" charset="0"/>
              </a:rPr>
              <a:t>. </a:t>
            </a:r>
            <a:r>
              <a:rPr lang="ru-RU" sz="1400" b="0" dirty="0">
                <a:solidFill>
                  <a:prstClr val="black"/>
                </a:solidFill>
                <a:effectLst/>
                <a:latin typeface="Times New Roman" panose="02020603050405020304" pitchFamily="18" charset="0"/>
                <a:ea typeface="+mn-ea"/>
                <a:cs typeface="Times New Roman" panose="02020603050405020304" pitchFamily="18" charset="0"/>
              </a:rPr>
              <a:t>На другой день после отречения Николай</a:t>
            </a:r>
            <a:r>
              <a:rPr lang="en-US" sz="1400" b="0" dirty="0">
                <a:solidFill>
                  <a:prstClr val="black"/>
                </a:solidFill>
                <a:effectLst/>
                <a:latin typeface="Times New Roman" panose="02020603050405020304" pitchFamily="18" charset="0"/>
                <a:ea typeface="+mn-ea"/>
                <a:cs typeface="Times New Roman" panose="02020603050405020304" pitchFamily="18" charset="0"/>
              </a:rPr>
              <a:t> II </a:t>
            </a:r>
            <a:r>
              <a:rPr lang="ru-RU" sz="1400" b="0" dirty="0">
                <a:solidFill>
                  <a:prstClr val="black"/>
                </a:solidFill>
                <a:effectLst/>
                <a:latin typeface="Times New Roman" panose="02020603050405020304" pitchFamily="18" charset="0"/>
                <a:ea typeface="+mn-ea"/>
                <a:cs typeface="Times New Roman" panose="02020603050405020304" pitchFamily="18" charset="0"/>
              </a:rPr>
              <a:t>выехал в ставку, в Могилев, для прощания с действующей армией. После того, как он произнес последние слова прощания, </a:t>
            </a:r>
            <a:r>
              <a:rPr lang="ru-RU" sz="1400" b="0" i="1" dirty="0">
                <a:solidFill>
                  <a:prstClr val="black"/>
                </a:solidFill>
                <a:effectLst/>
                <a:latin typeface="Times New Roman" panose="02020603050405020304" pitchFamily="18" charset="0"/>
                <a:ea typeface="+mn-ea"/>
                <a:cs typeface="Times New Roman" panose="02020603050405020304" pitchFamily="18" charset="0"/>
              </a:rPr>
              <a:t>отдельные офицеры заплакали</a:t>
            </a:r>
            <a:r>
              <a:rPr lang="ru-RU" sz="1400" b="0" dirty="0">
                <a:solidFill>
                  <a:prstClr val="black"/>
                </a:solidFill>
                <a:effectLst/>
                <a:latin typeface="Times New Roman" panose="02020603050405020304" pitchFamily="18" charset="0"/>
                <a:ea typeface="+mn-ea"/>
                <a:cs typeface="Times New Roman" panose="02020603050405020304" pitchFamily="18" charset="0"/>
              </a:rPr>
              <a:t>… Поезд тронулся, генерал Алексеев отдал честь бывшему императору. </a:t>
            </a:r>
            <a:br>
              <a:rPr lang="ru-RU" sz="1400" b="0" dirty="0">
                <a:solidFill>
                  <a:prstClr val="black"/>
                </a:solidFill>
                <a:effectLst/>
                <a:latin typeface="Times New Roman" panose="02020603050405020304" pitchFamily="18" charset="0"/>
                <a:ea typeface="+mn-ea"/>
                <a:cs typeface="Times New Roman" panose="02020603050405020304" pitchFamily="18" charset="0"/>
              </a:rPr>
            </a:br>
            <a:r>
              <a:rPr lang="ru-RU" sz="1400" b="0" dirty="0">
                <a:solidFill>
                  <a:prstClr val="black"/>
                </a:solidFill>
                <a:effectLst/>
                <a:latin typeface="Times New Roman" panose="02020603050405020304" pitchFamily="18" charset="0"/>
                <a:ea typeface="+mn-ea"/>
                <a:cs typeface="Times New Roman" panose="02020603050405020304" pitchFamily="18" charset="0"/>
              </a:rPr>
              <a:t>     </a:t>
            </a:r>
            <a:r>
              <a:rPr lang="ru-RU" sz="1400" dirty="0">
                <a:solidFill>
                  <a:prstClr val="black"/>
                </a:solidFill>
                <a:effectLst/>
                <a:latin typeface="Times New Roman" panose="02020603050405020304" pitchFamily="18" charset="0"/>
                <a:ea typeface="+mn-ea"/>
                <a:cs typeface="Times New Roman" panose="02020603050405020304" pitchFamily="18" charset="0"/>
              </a:rPr>
              <a:t>Николай </a:t>
            </a:r>
            <a:r>
              <a:rPr lang="en-US" sz="1400" dirty="0">
                <a:solidFill>
                  <a:prstClr val="black"/>
                </a:solidFill>
                <a:effectLst/>
                <a:latin typeface="Times New Roman" panose="02020603050405020304" pitchFamily="18" charset="0"/>
                <a:ea typeface="+mn-ea"/>
                <a:cs typeface="Times New Roman" panose="02020603050405020304" pitchFamily="18" charset="0"/>
              </a:rPr>
              <a:t>II </a:t>
            </a:r>
            <a:r>
              <a:rPr lang="ru-RU" sz="1400" dirty="0">
                <a:solidFill>
                  <a:prstClr val="black"/>
                </a:solidFill>
                <a:effectLst/>
                <a:latin typeface="Times New Roman" panose="02020603050405020304" pitchFamily="18" charset="0"/>
                <a:ea typeface="+mn-ea"/>
                <a:cs typeface="Times New Roman" panose="02020603050405020304" pitchFamily="18" charset="0"/>
              </a:rPr>
              <a:t>не покинул Россию</a:t>
            </a:r>
            <a:r>
              <a:rPr lang="ru-RU" sz="1400" b="0" dirty="0">
                <a:solidFill>
                  <a:prstClr val="black"/>
                </a:solidFill>
                <a:effectLst/>
                <a:latin typeface="Times New Roman" panose="02020603050405020304" pitchFamily="18" charset="0"/>
                <a:ea typeface="+mn-ea"/>
                <a:cs typeface="Times New Roman" panose="02020603050405020304" pitchFamily="18" charset="0"/>
              </a:rPr>
              <a:t>, не </a:t>
            </a:r>
            <a:r>
              <a:rPr lang="ru-RU" sz="1600" b="0" dirty="0">
                <a:solidFill>
                  <a:prstClr val="black"/>
                </a:solidFill>
                <a:effectLst/>
                <a:latin typeface="Times New Roman" panose="02020603050405020304" pitchFamily="18" charset="0"/>
                <a:ea typeface="+mn-ea"/>
                <a:cs typeface="Times New Roman" panose="02020603050405020304" pitchFamily="18" charset="0"/>
              </a:rPr>
              <a:t>попытался</a:t>
            </a:r>
            <a:r>
              <a:rPr lang="ru-RU" sz="1400" b="0" dirty="0">
                <a:solidFill>
                  <a:prstClr val="black"/>
                </a:solidFill>
                <a:effectLst/>
                <a:latin typeface="Times New Roman" panose="02020603050405020304" pitchFamily="18" charset="0"/>
                <a:ea typeface="+mn-ea"/>
                <a:cs typeface="Times New Roman" panose="02020603050405020304" pitchFamily="18" charset="0"/>
              </a:rPr>
              <a:t> хотя бы спасти свою семью, прекрасно понимая, чем все это может закончиться. </a:t>
            </a:r>
            <a:r>
              <a:rPr lang="ru-RU" sz="1400" dirty="0">
                <a:solidFill>
                  <a:prstClr val="black"/>
                </a:solidFill>
                <a:effectLst/>
                <a:latin typeface="Times New Roman" panose="02020603050405020304" pitchFamily="18" charset="0"/>
                <a:ea typeface="+mn-ea"/>
                <a:cs typeface="Times New Roman" panose="02020603050405020304" pitchFamily="18" charset="0"/>
              </a:rPr>
              <a:t>Он</a:t>
            </a:r>
            <a:r>
              <a:rPr lang="ru-RU" sz="1400" b="0" dirty="0">
                <a:solidFill>
                  <a:prstClr val="black"/>
                </a:solidFill>
                <a:effectLst/>
                <a:latin typeface="Times New Roman" panose="02020603050405020304" pitchFamily="18" charset="0"/>
                <a:ea typeface="+mn-ea"/>
                <a:cs typeface="Times New Roman" panose="02020603050405020304" pitchFamily="18" charset="0"/>
              </a:rPr>
              <a:t> </a:t>
            </a:r>
            <a:r>
              <a:rPr lang="ru-RU" sz="1400" dirty="0">
                <a:solidFill>
                  <a:prstClr val="black"/>
                </a:solidFill>
                <a:effectLst/>
                <a:latin typeface="Times New Roman" panose="02020603050405020304" pitchFamily="18" charset="0"/>
                <a:ea typeface="+mn-ea"/>
                <a:cs typeface="Times New Roman" panose="02020603050405020304" pitchFamily="18" charset="0"/>
              </a:rPr>
              <a:t>остался до конца со своей многострадальной Родиной, которой </a:t>
            </a:r>
            <a:r>
              <a:rPr lang="ru-RU" sz="1400" dirty="0" smtClean="0">
                <a:solidFill>
                  <a:prstClr val="black"/>
                </a:solidFill>
                <a:effectLst/>
                <a:latin typeface="Times New Roman" panose="02020603050405020304" pitchFamily="18" charset="0"/>
                <a:ea typeface="+mn-ea"/>
                <a:cs typeface="Times New Roman" panose="02020603050405020304" pitchFamily="18" charset="0"/>
              </a:rPr>
              <a:t>верно служил</a:t>
            </a:r>
            <a:r>
              <a:rPr lang="ru-RU" sz="1400" dirty="0">
                <a:solidFill>
                  <a:prstClr val="black"/>
                </a:solidFill>
                <a:effectLst/>
                <a:latin typeface="Times New Roman" panose="02020603050405020304" pitchFamily="18" charset="0"/>
                <a:ea typeface="+mn-ea"/>
                <a:cs typeface="Times New Roman" panose="02020603050405020304" pitchFamily="18" charset="0"/>
              </a:rPr>
              <a:t>.</a:t>
            </a:r>
          </a:p>
        </p:txBody>
      </p:sp>
    </p:spTree>
    <p:extLst>
      <p:ext uri="{BB962C8B-B14F-4D97-AF65-F5344CB8AC3E}">
        <p14:creationId xmlns:p14="http://schemas.microsoft.com/office/powerpoint/2010/main" val="20502209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800" dirty="0" smtClean="0">
                <a:latin typeface="Times New Roman" panose="02020603050405020304" pitchFamily="18" charset="0"/>
                <a:cs typeface="Times New Roman" panose="02020603050405020304" pitchFamily="18" charset="0"/>
              </a:rPr>
              <a:t>Учебное задание на этапе опроса</a:t>
            </a:r>
            <a:endParaRPr lang="ru-RU" sz="2800" b="1"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p:txBody>
          <a:bodyPr>
            <a:normAutofit fontScale="92500"/>
          </a:bodyPr>
          <a:lstStyle/>
          <a:p>
            <a:r>
              <a:rPr lang="ru-RU" sz="1400" b="1" dirty="0" smtClean="0">
                <a:latin typeface="Times New Roman" pitchFamily="18" charset="0"/>
                <a:cs typeface="Times New Roman" pitchFamily="18" charset="0"/>
              </a:rPr>
              <a:t>Завещание</a:t>
            </a:r>
            <a:r>
              <a:rPr lang="ru-RU" sz="1400" dirty="0" smtClean="0">
                <a:latin typeface="Times New Roman" pitchFamily="18" charset="0"/>
                <a:cs typeface="Times New Roman" pitchFamily="18" charset="0"/>
              </a:rPr>
              <a:t>: «Отец просил передать…чтобы не мстили за него, т.к. он всех простил…и чтобы помнили.., что не зло победит зло, а только любовь»</a:t>
            </a:r>
            <a:endParaRPr lang="ru-RU" sz="1400" dirty="0">
              <a:latin typeface="Times New Roman" pitchFamily="18" charset="0"/>
              <a:cs typeface="Times New Roman" pitchFamily="18" charset="0"/>
            </a:endParaRPr>
          </a:p>
        </p:txBody>
      </p:sp>
      <p:sp>
        <p:nvSpPr>
          <p:cNvPr id="5" name="Текст 4"/>
          <p:cNvSpPr>
            <a:spLocks noGrp="1"/>
          </p:cNvSpPr>
          <p:nvPr>
            <p:ph type="body" sz="half" idx="3"/>
          </p:nvPr>
        </p:nvSpPr>
        <p:spPr/>
        <p:txBody>
          <a:bodyPr>
            <a:normAutofit fontScale="85000" lnSpcReduction="10000"/>
          </a:bodyPr>
          <a:lstStyle/>
          <a:p>
            <a:pPr algn="ctr"/>
            <a:r>
              <a:rPr lang="ru-RU" dirty="0" smtClean="0">
                <a:latin typeface="Times New Roman" pitchFamily="18" charset="0"/>
                <a:cs typeface="Times New Roman" pitchFamily="18" charset="0"/>
              </a:rPr>
              <a:t>Подумай, почему царскую семью прославили как страстотерпцев?</a:t>
            </a:r>
            <a:endParaRPr lang="ru-RU" dirty="0">
              <a:latin typeface="Times New Roman" pitchFamily="18" charset="0"/>
              <a:cs typeface="Times New Roman" pitchFamily="18" charset="0"/>
            </a:endParaRPr>
          </a:p>
        </p:txBody>
      </p:sp>
      <p:sp>
        <p:nvSpPr>
          <p:cNvPr id="4" name="Объект 3"/>
          <p:cNvSpPr>
            <a:spLocks noGrp="1"/>
          </p:cNvSpPr>
          <p:nvPr>
            <p:ph sz="quarter" idx="2"/>
          </p:nvPr>
        </p:nvSpPr>
        <p:spPr/>
        <p:txBody>
          <a:bodyPr>
            <a:normAutofit/>
          </a:bodyPr>
          <a:lstStyle/>
          <a:p>
            <a:pPr marL="109728" indent="0">
              <a:buNone/>
            </a:pPr>
            <a:r>
              <a:rPr lang="ru-RU" sz="1400" dirty="0" smtClean="0">
                <a:latin typeface="Times New Roman" panose="02020603050405020304" pitchFamily="18" charset="0"/>
                <a:cs typeface="Times New Roman" panose="02020603050405020304" pitchFamily="18" charset="0"/>
              </a:rPr>
              <a:t>1.  Вставьте </a:t>
            </a:r>
            <a:r>
              <a:rPr lang="ru-RU" sz="1400" dirty="0" smtClean="0">
                <a:latin typeface="Times New Roman" panose="02020603050405020304" pitchFamily="18" charset="0"/>
                <a:cs typeface="Times New Roman" panose="02020603050405020304" pitchFamily="18" charset="0"/>
              </a:rPr>
              <a:t>пропущенные слова</a:t>
            </a:r>
          </a:p>
          <a:p>
            <a:pPr marL="109728" indent="0">
              <a:buNone/>
            </a:pPr>
            <a:r>
              <a:rPr lang="ru-RU" sz="1400" dirty="0" smtClean="0">
                <a:latin typeface="Times New Roman" panose="02020603050405020304" pitchFamily="18" charset="0"/>
                <a:cs typeface="Times New Roman" panose="02020603050405020304" pitchFamily="18" charset="0"/>
              </a:rPr>
              <a:t>Пошли нам, Господи …………</a:t>
            </a:r>
          </a:p>
          <a:p>
            <a:pPr marL="109728" indent="0">
              <a:buNone/>
            </a:pPr>
            <a:r>
              <a:rPr lang="ru-RU" sz="1400" dirty="0" smtClean="0">
                <a:latin typeface="Times New Roman" panose="02020603050405020304" pitchFamily="18" charset="0"/>
                <a:cs typeface="Times New Roman" panose="02020603050405020304" pitchFamily="18" charset="0"/>
              </a:rPr>
              <a:t>В годину буйных, мрачных дней</a:t>
            </a:r>
          </a:p>
          <a:p>
            <a:pPr marL="109728" indent="0">
              <a:buNone/>
            </a:pPr>
            <a:r>
              <a:rPr lang="ru-RU" sz="1400" dirty="0" smtClean="0">
                <a:latin typeface="Times New Roman" panose="02020603050405020304" pitchFamily="18" charset="0"/>
                <a:cs typeface="Times New Roman" panose="02020603050405020304" pitchFamily="18" charset="0"/>
              </a:rPr>
              <a:t>Сносить народное гоненье</a:t>
            </a:r>
          </a:p>
          <a:p>
            <a:pPr marL="109728" indent="0">
              <a:buNone/>
            </a:pPr>
            <a:r>
              <a:rPr lang="ru-RU" sz="1400" dirty="0" smtClean="0">
                <a:latin typeface="Times New Roman" panose="02020603050405020304" pitchFamily="18" charset="0"/>
                <a:cs typeface="Times New Roman" panose="02020603050405020304" pitchFamily="18" charset="0"/>
              </a:rPr>
              <a:t>И пытки наших …….</a:t>
            </a:r>
          </a:p>
          <a:p>
            <a:pPr marL="109728" indent="0">
              <a:buNone/>
            </a:pPr>
            <a:r>
              <a:rPr lang="ru-RU" sz="1400" dirty="0" smtClean="0">
                <a:latin typeface="Times New Roman" panose="02020603050405020304" pitchFamily="18" charset="0"/>
                <a:cs typeface="Times New Roman" panose="02020603050405020304" pitchFamily="18" charset="0"/>
              </a:rPr>
              <a:t>          И у преддверия могилы </a:t>
            </a:r>
          </a:p>
          <a:p>
            <a:pPr marL="109728" indent="0">
              <a:buNone/>
            </a:pPr>
            <a:r>
              <a:rPr lang="ru-RU" sz="1400" dirty="0" smtClean="0">
                <a:latin typeface="Times New Roman" panose="02020603050405020304" pitchFamily="18" charset="0"/>
                <a:cs typeface="Times New Roman" panose="02020603050405020304" pitchFamily="18" charset="0"/>
              </a:rPr>
              <a:t>          Вдохни в уста твоих рабов</a:t>
            </a:r>
          </a:p>
          <a:p>
            <a:pPr marL="109728" indent="0">
              <a:buNone/>
            </a:pPr>
            <a:r>
              <a:rPr lang="ru-RU" sz="1400" dirty="0" smtClean="0">
                <a:latin typeface="Times New Roman" panose="02020603050405020304" pitchFamily="18" charset="0"/>
                <a:cs typeface="Times New Roman" panose="02020603050405020304" pitchFamily="18" charset="0"/>
              </a:rPr>
              <a:t>          Нечеловеческие ………</a:t>
            </a:r>
          </a:p>
          <a:p>
            <a:pPr marL="109728" indent="0">
              <a:buNone/>
            </a:pPr>
            <a:r>
              <a:rPr lang="ru-RU" sz="1400" dirty="0" smtClean="0">
                <a:latin typeface="Times New Roman" panose="02020603050405020304" pitchFamily="18" charset="0"/>
                <a:cs typeface="Times New Roman" panose="02020603050405020304" pitchFamily="18" charset="0"/>
              </a:rPr>
              <a:t>          Молиться кротко за …….   (С.С. </a:t>
            </a:r>
            <a:r>
              <a:rPr lang="ru-RU" sz="1400" dirty="0" err="1" smtClean="0">
                <a:latin typeface="Times New Roman" panose="02020603050405020304" pitchFamily="18" charset="0"/>
                <a:cs typeface="Times New Roman" panose="02020603050405020304" pitchFamily="18" charset="0"/>
              </a:rPr>
              <a:t>Бехтеев</a:t>
            </a:r>
            <a:r>
              <a:rPr lang="ru-RU" sz="1400" dirty="0" smtClean="0">
                <a:latin typeface="Times New Roman" panose="02020603050405020304" pitchFamily="18" charset="0"/>
                <a:cs typeface="Times New Roman" panose="02020603050405020304" pitchFamily="18" charset="0"/>
              </a:rPr>
              <a:t>)</a:t>
            </a:r>
          </a:p>
          <a:p>
            <a:pPr marL="109728" indent="0">
              <a:buNone/>
            </a:pPr>
            <a:r>
              <a:rPr lang="ru-RU" sz="1400" dirty="0" smtClean="0">
                <a:latin typeface="Times New Roman" panose="02020603050405020304" pitchFamily="18" charset="0"/>
                <a:cs typeface="Times New Roman" panose="02020603050405020304" pitchFamily="18" charset="0"/>
              </a:rPr>
              <a:t>2. </a:t>
            </a:r>
            <a:r>
              <a:rPr lang="ru-RU" sz="1400" dirty="0" smtClean="0">
                <a:latin typeface="Times New Roman" panose="02020603050405020304" pitchFamily="18" charset="0"/>
                <a:cs typeface="Times New Roman" panose="02020603050405020304" pitchFamily="18" charset="0"/>
              </a:rPr>
              <a:t> Кто передал из заточения слова Николая </a:t>
            </a:r>
            <a:r>
              <a:rPr lang="en-US" sz="1400" dirty="0" smtClean="0">
                <a:latin typeface="Times New Roman" panose="02020603050405020304" pitchFamily="18" charset="0"/>
                <a:cs typeface="Times New Roman" panose="02020603050405020304" pitchFamily="18" charset="0"/>
              </a:rPr>
              <a:t>II </a:t>
            </a:r>
            <a:r>
              <a:rPr lang="ru-RU" sz="1400" dirty="0" smtClean="0">
                <a:latin typeface="Times New Roman" panose="02020603050405020304" pitchFamily="18" charset="0"/>
                <a:cs typeface="Times New Roman" panose="02020603050405020304" pitchFamily="18" charset="0"/>
              </a:rPr>
              <a:t>которые стали его </a:t>
            </a:r>
            <a:r>
              <a:rPr lang="ru-RU" sz="1400" b="1" dirty="0" smtClean="0">
                <a:latin typeface="Times New Roman" panose="02020603050405020304" pitchFamily="18" charset="0"/>
                <a:cs typeface="Times New Roman" panose="02020603050405020304" pitchFamily="18" charset="0"/>
              </a:rPr>
              <a:t>завещанием</a:t>
            </a:r>
            <a:r>
              <a:rPr lang="en-US" sz="1400" dirty="0" smtClean="0">
                <a:latin typeface="Times New Roman" panose="02020603050405020304" pitchFamily="18" charset="0"/>
                <a:cs typeface="Times New Roman" panose="02020603050405020304" pitchFamily="18" charset="0"/>
              </a:rPr>
              <a:t>? </a:t>
            </a:r>
            <a:r>
              <a:rPr lang="ru-RU" sz="1400" dirty="0" smtClean="0">
                <a:latin typeface="Times New Roman" panose="02020603050405020304" pitchFamily="18" charset="0"/>
                <a:cs typeface="Times New Roman" panose="02020603050405020304" pitchFamily="18" charset="0"/>
              </a:rPr>
              <a:t>(с.217)</a:t>
            </a:r>
          </a:p>
          <a:p>
            <a:pPr marL="109728" indent="0">
              <a:buNone/>
            </a:pPr>
            <a:r>
              <a:rPr lang="ru-RU" sz="1400" dirty="0" smtClean="0">
                <a:latin typeface="Times New Roman" panose="02020603050405020304" pitchFamily="18" charset="0"/>
                <a:cs typeface="Times New Roman" panose="02020603050405020304" pitchFamily="18" charset="0"/>
              </a:rPr>
              <a:t>А. Татьяна  Б.  Ольга   В.  Мария</a:t>
            </a:r>
          </a:p>
          <a:p>
            <a:pPr marL="109728" indent="0">
              <a:buNone/>
            </a:pPr>
            <a:r>
              <a:rPr lang="ru-RU" sz="1400" dirty="0" smtClean="0">
                <a:latin typeface="Times New Roman" panose="02020603050405020304" pitchFamily="18" charset="0"/>
                <a:cs typeface="Times New Roman" panose="02020603050405020304" pitchFamily="18" charset="0"/>
              </a:rPr>
              <a:t>3.  Кого называют страстотерпцами</a:t>
            </a:r>
            <a:r>
              <a:rPr lang="en-US" sz="1400" dirty="0" smtClean="0">
                <a:latin typeface="Times New Roman" panose="02020603050405020304" pitchFamily="18" charset="0"/>
                <a:cs typeface="Times New Roman" panose="02020603050405020304" pitchFamily="18" charset="0"/>
              </a:rPr>
              <a:t>?</a:t>
            </a:r>
          </a:p>
          <a:p>
            <a:pPr marL="109728" indent="0">
              <a:buNone/>
            </a:pPr>
            <a:r>
              <a:rPr lang="ru-RU" sz="1400" dirty="0" smtClean="0">
                <a:latin typeface="Times New Roman" panose="02020603050405020304" pitchFamily="18" charset="0"/>
                <a:cs typeface="Times New Roman" panose="02020603050405020304" pitchFamily="18" charset="0"/>
              </a:rPr>
              <a:t>4.  Что христианской культурой определяется как      предательство?</a:t>
            </a:r>
            <a:endParaRPr lang="ru-RU" sz="1400" dirty="0">
              <a:latin typeface="Times New Roman" panose="02020603050405020304" pitchFamily="18" charset="0"/>
              <a:cs typeface="Times New Roman" panose="02020603050405020304" pitchFamily="18" charset="0"/>
            </a:endParaRPr>
          </a:p>
        </p:txBody>
      </p:sp>
      <p:pic>
        <p:nvPicPr>
          <p:cNvPr id="8" name="Picture 2" descr="F:\Царская семья\image003.jpg"/>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5208587" y="1524794"/>
            <a:ext cx="2914650" cy="3781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48475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Заголовок 10"/>
          <p:cNvSpPr>
            <a:spLocks noGrp="1"/>
          </p:cNvSpPr>
          <p:nvPr>
            <p:ph type="title"/>
          </p:nvPr>
        </p:nvSpPr>
        <p:spPr/>
        <p:txBody>
          <a:bodyPr>
            <a:normAutofit/>
          </a:bodyPr>
          <a:lstStyle/>
          <a:p>
            <a:r>
              <a:rPr lang="ru-RU" sz="3200" dirty="0" smtClean="0">
                <a:latin typeface="Times New Roman" pitchFamily="18" charset="0"/>
                <a:cs typeface="Times New Roman" pitchFamily="18" charset="0"/>
              </a:rPr>
              <a:t>          Проблемные </a:t>
            </a:r>
            <a:r>
              <a:rPr lang="ru-RU" sz="3200" dirty="0" smtClean="0">
                <a:latin typeface="Times New Roman" pitchFamily="18" charset="0"/>
                <a:cs typeface="Times New Roman" pitchFamily="18" charset="0"/>
              </a:rPr>
              <a:t>вопросы и задания</a:t>
            </a:r>
            <a:endParaRPr lang="ru-RU" sz="3200" dirty="0">
              <a:latin typeface="Times New Roman" pitchFamily="18" charset="0"/>
              <a:cs typeface="Times New Roman" pitchFamily="18" charset="0"/>
            </a:endParaRPr>
          </a:p>
        </p:txBody>
      </p:sp>
      <p:sp>
        <p:nvSpPr>
          <p:cNvPr id="12" name="Текст 11"/>
          <p:cNvSpPr>
            <a:spLocks noGrp="1"/>
          </p:cNvSpPr>
          <p:nvPr>
            <p:ph type="body" idx="1"/>
          </p:nvPr>
        </p:nvSpPr>
        <p:spPr>
          <a:xfrm>
            <a:off x="539552" y="5445224"/>
            <a:ext cx="4040188" cy="762000"/>
          </a:xfrm>
        </p:spPr>
        <p:txBody>
          <a:bodyPr>
            <a:normAutofit/>
          </a:bodyPr>
          <a:lstStyle/>
          <a:p>
            <a:pPr algn="ctr"/>
            <a:r>
              <a:rPr lang="ru-RU" sz="2000" dirty="0" smtClean="0">
                <a:latin typeface="Times New Roman" pitchFamily="18" charset="0"/>
                <a:cs typeface="Times New Roman" pitchFamily="18" charset="0"/>
              </a:rPr>
              <a:t>Почему Николая </a:t>
            </a:r>
            <a:r>
              <a:rPr lang="en-US" sz="2000" dirty="0" smtClean="0">
                <a:latin typeface="Times New Roman" pitchFamily="18" charset="0"/>
                <a:cs typeface="Times New Roman" pitchFamily="18" charset="0"/>
              </a:rPr>
              <a:t>II</a:t>
            </a:r>
            <a:r>
              <a:rPr lang="ru-RU" sz="2000" dirty="0" smtClean="0">
                <a:latin typeface="Times New Roman" pitchFamily="18" charset="0"/>
                <a:cs typeface="Times New Roman" pitchFamily="18" charset="0"/>
              </a:rPr>
              <a:t> предали самые близкие генералы</a:t>
            </a:r>
            <a:r>
              <a:rPr lang="en-US" sz="2000" dirty="0" smtClean="0">
                <a:latin typeface="Times New Roman" pitchFamily="18" charset="0"/>
                <a:cs typeface="Times New Roman" pitchFamily="18" charset="0"/>
              </a:rPr>
              <a:t>?</a:t>
            </a:r>
            <a:endParaRPr lang="ru-RU" sz="2000" dirty="0">
              <a:latin typeface="Times New Roman" pitchFamily="18" charset="0"/>
              <a:cs typeface="Times New Roman" pitchFamily="18" charset="0"/>
            </a:endParaRPr>
          </a:p>
        </p:txBody>
      </p:sp>
      <p:sp>
        <p:nvSpPr>
          <p:cNvPr id="14" name="Текст 13"/>
          <p:cNvSpPr>
            <a:spLocks noGrp="1"/>
          </p:cNvSpPr>
          <p:nvPr>
            <p:ph type="body" sz="half" idx="3"/>
          </p:nvPr>
        </p:nvSpPr>
        <p:spPr/>
        <p:txBody>
          <a:bodyPr>
            <a:normAutofit/>
          </a:bodyPr>
          <a:lstStyle/>
          <a:p>
            <a:pPr algn="ctr"/>
            <a:r>
              <a:rPr lang="ru-RU" sz="1400" dirty="0" smtClean="0"/>
              <a:t>    «</a:t>
            </a:r>
            <a:r>
              <a:rPr lang="ru-RU" sz="1800" dirty="0" smtClean="0">
                <a:latin typeface="Times New Roman" pitchFamily="18" charset="0"/>
                <a:cs typeface="Times New Roman" pitchFamily="18" charset="0"/>
              </a:rPr>
              <a:t>Кругом измена, и трусость, </a:t>
            </a:r>
          </a:p>
          <a:p>
            <a:pPr algn="ctr"/>
            <a:r>
              <a:rPr lang="ru-RU" sz="1800" dirty="0" smtClean="0">
                <a:latin typeface="Times New Roman" pitchFamily="18" charset="0"/>
                <a:cs typeface="Times New Roman" pitchFamily="18" charset="0"/>
              </a:rPr>
              <a:t>и обман»</a:t>
            </a:r>
            <a:endParaRPr lang="ru-RU" sz="1800" dirty="0">
              <a:latin typeface="Times New Roman" pitchFamily="18" charset="0"/>
              <a:cs typeface="Times New Roman" pitchFamily="18" charset="0"/>
            </a:endParaRPr>
          </a:p>
        </p:txBody>
      </p:sp>
      <p:sp>
        <p:nvSpPr>
          <p:cNvPr id="13" name="Объект 12"/>
          <p:cNvSpPr>
            <a:spLocks noGrp="1"/>
          </p:cNvSpPr>
          <p:nvPr>
            <p:ph sz="quarter" idx="2"/>
          </p:nvPr>
        </p:nvSpPr>
        <p:spPr/>
        <p:txBody>
          <a:bodyPr>
            <a:normAutofit fontScale="92500" lnSpcReduction="10000"/>
          </a:bodyPr>
          <a:lstStyle/>
          <a:p>
            <a:pPr marL="342900" lvl="0" indent="-342900">
              <a:spcBef>
                <a:spcPct val="20000"/>
              </a:spcBef>
              <a:buClrTx/>
              <a:buSzTx/>
              <a:buFont typeface="Arial" pitchFamily="34" charset="0"/>
              <a:buChar char="•"/>
            </a:pPr>
            <a:r>
              <a:rPr lang="ru-RU" dirty="0">
                <a:solidFill>
                  <a:prstClr val="black"/>
                </a:solidFill>
                <a:latin typeface="Times New Roman" panose="02020603050405020304" pitchFamily="18" charset="0"/>
                <a:cs typeface="Times New Roman" panose="02020603050405020304" pitchFamily="18" charset="0"/>
              </a:rPr>
              <a:t>Почему Николай</a:t>
            </a:r>
            <a:r>
              <a:rPr lang="en-US" dirty="0">
                <a:solidFill>
                  <a:prstClr val="black"/>
                </a:solidFill>
                <a:latin typeface="Times New Roman" panose="02020603050405020304" pitchFamily="18" charset="0"/>
                <a:cs typeface="Times New Roman" panose="02020603050405020304" pitchFamily="18" charset="0"/>
              </a:rPr>
              <a:t> II </a:t>
            </a:r>
            <a:r>
              <a:rPr lang="ru-RU" dirty="0">
                <a:solidFill>
                  <a:prstClr val="black"/>
                </a:solidFill>
                <a:latin typeface="Times New Roman" panose="02020603050405020304" pitchFamily="18" charset="0"/>
                <a:cs typeface="Times New Roman" panose="02020603050405020304" pitchFamily="18" charset="0"/>
              </a:rPr>
              <a:t>отрекся от престола</a:t>
            </a:r>
            <a:r>
              <a:rPr lang="en-US" dirty="0">
                <a:solidFill>
                  <a:prstClr val="black"/>
                </a:solidFill>
                <a:latin typeface="Times New Roman" panose="02020603050405020304" pitchFamily="18" charset="0"/>
                <a:cs typeface="Times New Roman" panose="02020603050405020304" pitchFamily="18" charset="0"/>
              </a:rPr>
              <a:t>?</a:t>
            </a:r>
            <a:endParaRPr lang="ru-RU" dirty="0">
              <a:solidFill>
                <a:prstClr val="black"/>
              </a:solidFill>
              <a:latin typeface="Times New Roman" panose="02020603050405020304" pitchFamily="18" charset="0"/>
              <a:cs typeface="Times New Roman" panose="02020603050405020304" pitchFamily="18" charset="0"/>
            </a:endParaRPr>
          </a:p>
          <a:p>
            <a:pPr marL="342900" lvl="0" indent="-342900">
              <a:spcBef>
                <a:spcPct val="20000"/>
              </a:spcBef>
              <a:buClrTx/>
              <a:buSzTx/>
              <a:buFont typeface="Arial" pitchFamily="34" charset="0"/>
              <a:buChar char="•"/>
            </a:pPr>
            <a:r>
              <a:rPr lang="ru-RU" dirty="0">
                <a:solidFill>
                  <a:prstClr val="black"/>
                </a:solidFill>
                <a:latin typeface="Times New Roman" panose="02020603050405020304" pitchFamily="18" charset="0"/>
                <a:cs typeface="Times New Roman" panose="02020603050405020304" pitchFamily="18" charset="0"/>
              </a:rPr>
              <a:t>Почему Николай </a:t>
            </a:r>
            <a:r>
              <a:rPr lang="en-US" dirty="0">
                <a:solidFill>
                  <a:prstClr val="black"/>
                </a:solidFill>
                <a:latin typeface="Times New Roman" panose="02020603050405020304" pitchFamily="18" charset="0"/>
                <a:cs typeface="Times New Roman" panose="02020603050405020304" pitchFamily="18" charset="0"/>
              </a:rPr>
              <a:t>II </a:t>
            </a:r>
            <a:r>
              <a:rPr lang="ru-RU" dirty="0">
                <a:solidFill>
                  <a:prstClr val="black"/>
                </a:solidFill>
                <a:latin typeface="Times New Roman" panose="02020603050405020304" pitchFamily="18" charset="0"/>
                <a:cs typeface="Times New Roman" panose="02020603050405020304" pitchFamily="18" charset="0"/>
              </a:rPr>
              <a:t>не попытался покинуть Россию после ареста</a:t>
            </a:r>
            <a:r>
              <a:rPr lang="en-US" dirty="0">
                <a:solidFill>
                  <a:prstClr val="black"/>
                </a:solidFill>
                <a:latin typeface="Times New Roman" panose="02020603050405020304" pitchFamily="18" charset="0"/>
                <a:cs typeface="Times New Roman" panose="02020603050405020304" pitchFamily="18" charset="0"/>
              </a:rPr>
              <a:t>?</a:t>
            </a:r>
          </a:p>
          <a:p>
            <a:pPr marL="342900" lvl="0" indent="-342900">
              <a:spcBef>
                <a:spcPct val="20000"/>
              </a:spcBef>
              <a:buClrTx/>
              <a:buSzTx/>
              <a:buFont typeface="Arial" pitchFamily="34" charset="0"/>
              <a:buChar char="•"/>
            </a:pPr>
            <a:r>
              <a:rPr lang="ru-RU" dirty="0" smtClean="0">
                <a:solidFill>
                  <a:prstClr val="black"/>
                </a:solidFill>
                <a:latin typeface="Times New Roman" panose="02020603050405020304" pitchFamily="18" charset="0"/>
                <a:cs typeface="Times New Roman" panose="02020603050405020304" pitchFamily="18" charset="0"/>
              </a:rPr>
              <a:t>Почему император н</a:t>
            </a:r>
            <a:r>
              <a:rPr lang="ru-RU" dirty="0" smtClean="0">
                <a:solidFill>
                  <a:prstClr val="black"/>
                </a:solidFill>
                <a:latin typeface="Times New Roman" panose="02020603050405020304" pitchFamily="18" charset="0"/>
                <a:cs typeface="Times New Roman" panose="02020603050405020304" pitchFamily="18" charset="0"/>
              </a:rPr>
              <a:t>е попытался </a:t>
            </a:r>
            <a:r>
              <a:rPr lang="ru-RU" dirty="0">
                <a:solidFill>
                  <a:prstClr val="black"/>
                </a:solidFill>
                <a:latin typeface="Times New Roman" panose="02020603050405020304" pitchFamily="18" charset="0"/>
                <a:cs typeface="Times New Roman" panose="02020603050405020304" pitchFamily="18" charset="0"/>
              </a:rPr>
              <a:t>спасти семью, не стремился выехать из России</a:t>
            </a:r>
            <a:r>
              <a:rPr lang="en-US" dirty="0" smtClean="0">
                <a:solidFill>
                  <a:prstClr val="black"/>
                </a:solidFill>
                <a:latin typeface="Times New Roman" panose="02020603050405020304" pitchFamily="18" charset="0"/>
                <a:cs typeface="Times New Roman" panose="02020603050405020304" pitchFamily="18" charset="0"/>
              </a:rPr>
              <a:t>?</a:t>
            </a:r>
            <a:endParaRPr lang="ru-RU" dirty="0" smtClean="0">
              <a:solidFill>
                <a:prstClr val="black"/>
              </a:solidFill>
              <a:latin typeface="Times New Roman" panose="02020603050405020304" pitchFamily="18" charset="0"/>
              <a:cs typeface="Times New Roman" panose="02020603050405020304" pitchFamily="18" charset="0"/>
            </a:endParaRPr>
          </a:p>
          <a:p>
            <a:pPr marL="342900" lvl="0" indent="-342900">
              <a:spcBef>
                <a:spcPct val="20000"/>
              </a:spcBef>
              <a:buClrTx/>
              <a:buSzTx/>
              <a:buFont typeface="Arial" pitchFamily="34" charset="0"/>
              <a:buChar char="•"/>
            </a:pPr>
            <a:r>
              <a:rPr lang="ru-RU" dirty="0" smtClean="0">
                <a:solidFill>
                  <a:prstClr val="black"/>
                </a:solidFill>
                <a:latin typeface="Times New Roman" panose="02020603050405020304" pitchFamily="18" charset="0"/>
                <a:cs typeface="Times New Roman" panose="02020603050405020304" pitchFamily="18" charset="0"/>
              </a:rPr>
              <a:t>Почему царскую семью прославили как страстотерпцев</a:t>
            </a:r>
            <a:r>
              <a:rPr lang="en-US" dirty="0" smtClean="0">
                <a:solidFill>
                  <a:prstClr val="black"/>
                </a:solidFill>
                <a:latin typeface="Times New Roman" panose="02020603050405020304" pitchFamily="18" charset="0"/>
                <a:cs typeface="Times New Roman" panose="02020603050405020304" pitchFamily="18" charset="0"/>
              </a:rPr>
              <a:t>?</a:t>
            </a:r>
            <a:endParaRPr lang="ru-RU" dirty="0" smtClean="0">
              <a:solidFill>
                <a:prstClr val="black"/>
              </a:solidFill>
              <a:latin typeface="Times New Roman" panose="02020603050405020304" pitchFamily="18" charset="0"/>
              <a:cs typeface="Times New Roman" panose="02020603050405020304" pitchFamily="18" charset="0"/>
            </a:endParaRPr>
          </a:p>
          <a:p>
            <a:pPr marL="342900" lvl="0" indent="-342900">
              <a:spcBef>
                <a:spcPct val="20000"/>
              </a:spcBef>
              <a:buClrTx/>
              <a:buSzTx/>
              <a:buFont typeface="Arial" pitchFamily="34" charset="0"/>
              <a:buChar char="•"/>
            </a:pPr>
            <a:endParaRPr lang="ru-RU" dirty="0">
              <a:solidFill>
                <a:prstClr val="black"/>
              </a:solidFill>
              <a:latin typeface="Times New Roman" panose="02020603050405020304" pitchFamily="18" charset="0"/>
              <a:cs typeface="Times New Roman" panose="02020603050405020304" pitchFamily="18" charset="0"/>
            </a:endParaRPr>
          </a:p>
          <a:p>
            <a:pPr marL="342900" lvl="0" indent="-342900">
              <a:spcBef>
                <a:spcPct val="20000"/>
              </a:spcBef>
              <a:buClrTx/>
              <a:buSzTx/>
              <a:buFont typeface="Arial" pitchFamily="34" charset="0"/>
              <a:buChar char="•"/>
            </a:pPr>
            <a:endParaRPr lang="ru-RU" dirty="0">
              <a:solidFill>
                <a:prstClr val="black"/>
              </a:solidFill>
              <a:latin typeface="Calibri"/>
            </a:endParaRPr>
          </a:p>
          <a:p>
            <a:endParaRPr lang="ru-RU" dirty="0"/>
          </a:p>
        </p:txBody>
      </p:sp>
      <p:pic>
        <p:nvPicPr>
          <p:cNvPr id="8" name="Picture 2" descr="C:\Users\История\Desktop\Новая папка\15023.jpg"/>
          <p:cNvPicPr>
            <a:picLocks noGrp="1" noChangeAspect="1" noChangeArrowheads="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5019132" y="1444625"/>
            <a:ext cx="3293561" cy="39417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19890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92500" lnSpcReduction="10000"/>
          </a:bodyPr>
          <a:lstStyle/>
          <a:p>
            <a:pPr marL="452628" lvl="0" indent="-342900">
              <a:buClr>
                <a:srgbClr val="2DA2BF"/>
              </a:buClr>
              <a:buAutoNum type="arabicPeriod"/>
            </a:pPr>
            <a:r>
              <a:rPr lang="ru-RU" sz="1600" dirty="0" smtClean="0">
                <a:latin typeface="Times New Roman" pitchFamily="18" charset="0"/>
                <a:cs typeface="Times New Roman" pitchFamily="18" charset="0"/>
              </a:rPr>
              <a:t>      Николай </a:t>
            </a:r>
            <a:r>
              <a:rPr lang="en-US" sz="1600" dirty="0" smtClean="0">
                <a:latin typeface="Times New Roman" pitchFamily="18" charset="0"/>
                <a:cs typeface="Times New Roman" pitchFamily="18" charset="0"/>
              </a:rPr>
              <a:t>II </a:t>
            </a:r>
            <a:r>
              <a:rPr lang="ru-RU" sz="1600" dirty="0" smtClean="0">
                <a:latin typeface="Times New Roman" pitchFamily="18" charset="0"/>
                <a:cs typeface="Times New Roman" pitchFamily="18" charset="0"/>
              </a:rPr>
              <a:t>управлял Российской империей в очень трудное время. Неудачная война с Японией в 1904-1905 годах подорвала авторитет Николая </a:t>
            </a:r>
            <a:r>
              <a:rPr lang="en-US" sz="1600" dirty="0" smtClean="0">
                <a:latin typeface="Times New Roman" pitchFamily="18" charset="0"/>
                <a:cs typeface="Times New Roman" pitchFamily="18" charset="0"/>
              </a:rPr>
              <a:t>II</a:t>
            </a:r>
            <a:r>
              <a:rPr lang="ru-RU" sz="1600" dirty="0" smtClean="0">
                <a:latin typeface="Times New Roman" pitchFamily="18" charset="0"/>
                <a:cs typeface="Times New Roman" pitchFamily="18" charset="0"/>
              </a:rPr>
              <a:t> как монарха и повлекла за собой негативные последствия. Вслед за войной началась первая революция, подавленная с большим трудом. </a:t>
            </a:r>
            <a:r>
              <a:rPr lang="ru-RU" sz="1600" dirty="0" smtClean="0">
                <a:latin typeface="Times New Roman" pitchFamily="18" charset="0"/>
                <a:cs typeface="Times New Roman" pitchFamily="18" charset="0"/>
              </a:rPr>
              <a:t>П</a:t>
            </a:r>
            <a:r>
              <a:rPr lang="ru-RU" sz="1600" dirty="0" smtClean="0">
                <a:latin typeface="Times New Roman" pitchFamily="18" charset="0"/>
                <a:cs typeface="Times New Roman" pitchFamily="18" charset="0"/>
              </a:rPr>
              <a:t>осле «Кровавого воскресенья» 9 января 1905 года (расстрел мирной демонстрации на Дворцовой площади) умерла вера народа в доброго царя-батюшку. Правда, царя в этот день в Зимнем дворце не было, он находился в Царском Селе, а первые выстрелы </a:t>
            </a:r>
            <a:r>
              <a:rPr lang="ru-RU" sz="1600" dirty="0" smtClean="0">
                <a:solidFill>
                  <a:prstClr val="black"/>
                </a:solidFill>
                <a:latin typeface="Times New Roman" pitchFamily="18" charset="0"/>
                <a:cs typeface="Times New Roman" pitchFamily="18" charset="0"/>
              </a:rPr>
              <a:t>провокаторов </a:t>
            </a:r>
            <a:r>
              <a:rPr lang="ru-RU" sz="1600" dirty="0" smtClean="0">
                <a:latin typeface="Times New Roman" pitchFamily="18" charset="0"/>
                <a:cs typeface="Times New Roman" pitchFamily="18" charset="0"/>
              </a:rPr>
              <a:t>раздались из толпы шедших к Зимнему дворцу. Страну захлестнула волна террора. В 1914 году Россия в союзе со странами Антанты вступила в Первую мировую войну с Германией. Неудачи на фронте, разруха в тылу вызвали негативное отношение общества к самодержавию. Разразилась Февральская революция 1917 года, положившая конец монархии в России.</a:t>
            </a:r>
          </a:p>
          <a:p>
            <a:pPr marL="452628" lvl="0" indent="-342900">
              <a:buClr>
                <a:srgbClr val="2DA2BF"/>
              </a:buClr>
              <a:buAutoNum type="arabicPeriod"/>
            </a:pPr>
            <a:r>
              <a:rPr lang="ru-RU" sz="1600" dirty="0" smtClean="0">
                <a:latin typeface="Times New Roman" pitchFamily="18" charset="0"/>
                <a:cs typeface="Times New Roman" pitchFamily="18" charset="0"/>
              </a:rPr>
              <a:t>     В людях Николай </a:t>
            </a:r>
            <a:r>
              <a:rPr lang="en-US" sz="1600" dirty="0" smtClean="0">
                <a:latin typeface="Times New Roman" pitchFamily="18" charset="0"/>
                <a:cs typeface="Times New Roman" pitchFamily="18" charset="0"/>
              </a:rPr>
              <a:t>II </a:t>
            </a:r>
            <a:r>
              <a:rPr lang="ru-RU" sz="1600" dirty="0" smtClean="0">
                <a:latin typeface="Times New Roman" pitchFamily="18" charset="0"/>
                <a:cs typeface="Times New Roman" pitchFamily="18" charset="0"/>
              </a:rPr>
              <a:t>больше всего ценил порядочность и честность, а не высокое происхождение. Он мог на равных поговорить с простым человеком о его житье-бытье, при этом собеседник зачастую забывал, что перед ним царствующая персона, столько в императоре было доброты. Безразличен он был к роскоши и комфорту, не терпел мотовства. Он всегда был уважителен и предупредителен в общении, никогда не повышал голоса на собеседника. От родителей Николай унаследовал прекрасную память, жесткую самодисциплину, умение располагать к себе людей. «…Я могу сказать, что в своей жизни не встречал человека более воспитанного, нежели ныне царствующий император» (Министр финансов граф </a:t>
            </a:r>
            <a:r>
              <a:rPr lang="ru-RU" sz="1600" dirty="0" err="1" smtClean="0">
                <a:latin typeface="Times New Roman" pitchFamily="18" charset="0"/>
                <a:cs typeface="Times New Roman" pitchFamily="18" charset="0"/>
              </a:rPr>
              <a:t>С.Ю.Витте</a:t>
            </a:r>
            <a:r>
              <a:rPr lang="ru-RU" sz="1600" dirty="0" smtClean="0">
                <a:latin typeface="Times New Roman" pitchFamily="18" charset="0"/>
                <a:cs typeface="Times New Roman" pitchFamily="18" charset="0"/>
              </a:rPr>
              <a:t>.)</a:t>
            </a:r>
            <a:endParaRPr lang="ru-RU" sz="1600" dirty="0" smtClean="0">
              <a:latin typeface="Times New Roman" pitchFamily="18" charset="0"/>
              <a:cs typeface="Times New Roman" pitchFamily="18" charset="0"/>
            </a:endParaRPr>
          </a:p>
          <a:p>
            <a:pPr marL="452628" lvl="0" indent="-342900">
              <a:buClr>
                <a:srgbClr val="2DA2BF"/>
              </a:buClr>
              <a:buAutoNum type="arabicPeriod"/>
            </a:pPr>
            <a:endParaRPr lang="ru-RU" sz="1600" dirty="0" smtClean="0">
              <a:latin typeface="Times New Roman" pitchFamily="18" charset="0"/>
              <a:cs typeface="Times New Roman" pitchFamily="18" charset="0"/>
            </a:endParaRPr>
          </a:p>
          <a:p>
            <a:pPr marL="109728" lvl="0" indent="0">
              <a:buClr>
                <a:srgbClr val="2DA2BF"/>
              </a:buClr>
              <a:buNone/>
            </a:pPr>
            <a:endParaRPr lang="ru-RU" sz="1600" dirty="0" smtClean="0">
              <a:latin typeface="Times New Roman" pitchFamily="18" charset="0"/>
              <a:cs typeface="Times New Roman" pitchFamily="18" charset="0"/>
            </a:endParaRPr>
          </a:p>
          <a:p>
            <a:pPr marL="109728" lvl="0" indent="0">
              <a:buClr>
                <a:srgbClr val="2DA2BF"/>
              </a:buClr>
              <a:buNone/>
            </a:pPr>
            <a:endParaRPr lang="ru-RU" sz="16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normAutofit/>
          </a:bodyPr>
          <a:lstStyle/>
          <a:p>
            <a:r>
              <a:rPr lang="ru-RU" sz="3200" dirty="0" smtClean="0"/>
              <a:t>       </a:t>
            </a:r>
            <a:r>
              <a:rPr lang="ru-RU" sz="3200" dirty="0" smtClean="0">
                <a:latin typeface="Times New Roman" panose="02020603050405020304" pitchFamily="18" charset="0"/>
                <a:cs typeface="Times New Roman" panose="02020603050405020304" pitchFamily="18" charset="0"/>
              </a:rPr>
              <a:t>Примерные ответы учащихся</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2465147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1525</TotalTime>
  <Words>1456</Words>
  <Application>Microsoft Office PowerPoint</Application>
  <PresentationFormat>Экран (4:3)</PresentationFormat>
  <Paragraphs>92</Paragraphs>
  <Slides>10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Открытая</vt:lpstr>
      <vt:lpstr> Образовательный проект на тему:  «Николай II – - последний император Российской империи» </vt:lpstr>
      <vt:lpstr>«Николай II –  - последний император Российской империи» </vt:lpstr>
      <vt:lpstr>Инновационность проекта</vt:lpstr>
      <vt:lpstr>                   План урока</vt:lpstr>
      <vt:lpstr>Завещание отца. За два дня до кончины Александр III сказал Николаю: «Тебе предстоит взять с моих плеч тяжелый груз государственной власти и нести его до могилы так же, как нес его я и как несли наши предки…Я завещаю тебе любить все, что служит ко благу, чести и достоинству России. Охраняй самодержавие…Вера в Бога и в святость твоего царского долга да будет для тебя основой твоей жизни…Укрепляй семью – она основа государства.</vt:lpstr>
      <vt:lpstr>Гибель царской семьи. На другой день после отречения Николай II выехал в ставку, в Могилев, для прощания с действующей армией. После того, как он произнес последние слова прощания, отдельные офицеры заплакали… Поезд тронулся, генерал Алексеев отдал честь бывшему императору.       Николай II не покинул Россию, не попытался хотя бы спасти свою семью, прекрасно понимая, чем все это может закончиться. Он остался до конца со своей многострадальной Родиной, которой верно служил.</vt:lpstr>
      <vt:lpstr>Учебное задание на этапе опроса</vt:lpstr>
      <vt:lpstr>          Проблемные вопросы и задания</vt:lpstr>
      <vt:lpstr>       Примерные ответы учащихся</vt:lpstr>
      <vt:lpstr>                           Рефлексия</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История</dc:creator>
  <cp:lastModifiedBy>Марина</cp:lastModifiedBy>
  <cp:revision>114</cp:revision>
  <dcterms:created xsi:type="dcterms:W3CDTF">2017-10-01T23:56:48Z</dcterms:created>
  <dcterms:modified xsi:type="dcterms:W3CDTF">2017-03-12T23:29:47Z</dcterms:modified>
</cp:coreProperties>
</file>