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1" d="100"/>
          <a:sy n="111" d="100"/>
        </p:scale>
        <p:origin x="-978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08452-F3CF-43BD-AAE8-5CBC0173B1C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61C53-2828-4720-AA82-01431E5EE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812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61C53-2828-4720-AA82-01431E5EE1C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251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61C53-2828-4720-AA82-01431E5EE1C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42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901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824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542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119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991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973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894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14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469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091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967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34846-2BDC-4F74-BF88-BB4E8E5BAFD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DE148-614A-40A9-AA81-4DD78BB01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47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772400" cy="245070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Дополнительный дистанционный материал к урокам химии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 в 8 классе по ФГОС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4437112"/>
            <a:ext cx="45365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Составила - учитель-стажер</a:t>
            </a:r>
          </a:p>
          <a:p>
            <a:pPr algn="ctr"/>
            <a:r>
              <a:rPr lang="ru-RU" dirty="0" smtClean="0"/>
              <a:t>факультета химии РГПУ им. </a:t>
            </a:r>
            <a:r>
              <a:rPr lang="ru-RU" dirty="0" err="1"/>
              <a:t>А</a:t>
            </a:r>
            <a:r>
              <a:rPr lang="ru-RU" smtClean="0"/>
              <a:t>.И.Герцена</a:t>
            </a:r>
            <a:endParaRPr lang="ru-RU" dirty="0" smtClean="0"/>
          </a:p>
          <a:p>
            <a:pPr algn="ctr"/>
            <a:r>
              <a:rPr lang="ru-RU" dirty="0" smtClean="0"/>
              <a:t>Воробей Елена Сергеевна</a:t>
            </a:r>
            <a:endParaRPr lang="ru-RU" dirty="0"/>
          </a:p>
          <a:p>
            <a:pPr algn="ctr"/>
            <a:r>
              <a:rPr lang="ru-RU" dirty="0" smtClean="0"/>
              <a:t>Куратор - учитель химии ГБОУ СОШ № 466 </a:t>
            </a:r>
          </a:p>
          <a:p>
            <a:pPr algn="ctr"/>
            <a:r>
              <a:rPr lang="ru-RU" dirty="0" smtClean="0"/>
              <a:t> </a:t>
            </a:r>
            <a:r>
              <a:rPr lang="ru-RU" dirty="0" err="1" smtClean="0"/>
              <a:t>Овчарова</a:t>
            </a:r>
            <a:r>
              <a:rPr lang="ru-RU" dirty="0" smtClean="0"/>
              <a:t> Ольга Эдуардовна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91880" y="616530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Санкт-Петербург</a:t>
            </a:r>
          </a:p>
          <a:p>
            <a:pPr algn="ctr"/>
            <a:r>
              <a:rPr lang="ru-RU" dirty="0" smtClean="0"/>
              <a:t>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484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99412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Реши ребус</a:t>
            </a:r>
            <a:br>
              <a:rPr lang="ru-RU" sz="3200" dirty="0" smtClean="0"/>
            </a:br>
            <a:r>
              <a:rPr lang="ru-RU" sz="3200" dirty="0" smtClean="0"/>
              <a:t>(по вопросам темы «Химические элементы»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6" t="6089" r="2027" b="6765"/>
          <a:stretch/>
        </p:blipFill>
        <p:spPr>
          <a:xfrm>
            <a:off x="670248" y="1556793"/>
            <a:ext cx="3446452" cy="10081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54" t="7142" r="2189" b="3014"/>
          <a:stretch/>
        </p:blipFill>
        <p:spPr>
          <a:xfrm>
            <a:off x="5004048" y="1575033"/>
            <a:ext cx="3424251" cy="17333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74" t="11527" r="6486" b="10904"/>
          <a:stretch/>
        </p:blipFill>
        <p:spPr>
          <a:xfrm>
            <a:off x="555140" y="4637742"/>
            <a:ext cx="6583822" cy="19778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12" t="8188" r="3008" b="8188"/>
          <a:stretch/>
        </p:blipFill>
        <p:spPr>
          <a:xfrm>
            <a:off x="539552" y="3262751"/>
            <a:ext cx="4310743" cy="1306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157503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535255" y="157503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7504" y="324965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1530" y="465653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91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571184" cy="490066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Пройди по лабиринту (тема «Окисление(горение)»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55" r="-563"/>
          <a:stretch/>
        </p:blipFill>
        <p:spPr>
          <a:xfrm>
            <a:off x="251519" y="836712"/>
            <a:ext cx="8595627" cy="5809126"/>
          </a:xfrm>
        </p:spPr>
      </p:pic>
    </p:spTree>
    <p:extLst>
      <p:ext uri="{BB962C8B-B14F-4D97-AF65-F5344CB8AC3E}">
        <p14:creationId xmlns:p14="http://schemas.microsoft.com/office/powerpoint/2010/main" val="1898957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922114"/>
          </a:xfrm>
        </p:spPr>
        <p:txBody>
          <a:bodyPr>
            <a:noAutofit/>
          </a:bodyPr>
          <a:lstStyle/>
          <a:p>
            <a:r>
              <a:rPr lang="ru-RU" sz="2800" dirty="0" smtClean="0"/>
              <a:t>Реши кроссворд </a:t>
            </a:r>
            <a:br>
              <a:rPr lang="ru-RU" sz="2800" dirty="0" smtClean="0"/>
            </a:br>
            <a:r>
              <a:rPr lang="ru-RU" sz="2800" dirty="0" smtClean="0"/>
              <a:t>«Первоначальные химические понятия»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119" t="27382" r="38214" b="22420"/>
          <a:stretch/>
        </p:blipFill>
        <p:spPr bwMode="auto">
          <a:xfrm>
            <a:off x="929680" y="1340768"/>
            <a:ext cx="6552728" cy="5382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197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936104"/>
          </a:xfrm>
        </p:spPr>
        <p:txBody>
          <a:bodyPr/>
          <a:lstStyle/>
          <a:p>
            <a:r>
              <a:rPr lang="ru-RU" dirty="0" smtClean="0"/>
              <a:t>Вопросы кроссворда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424936" cy="5589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/>
              <a:t>1. </a:t>
            </a:r>
            <a:r>
              <a:rPr lang="ru-RU" sz="1800" dirty="0"/>
              <a:t>Наименьшая частица данного вещества, обладающая его химическими свойствами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dirty="0" smtClean="0"/>
              <a:t>2. </a:t>
            </a:r>
            <a:r>
              <a:rPr lang="ru-RU" sz="1800" dirty="0"/>
              <a:t>Число химических связей, которыми данный атом соединен с другими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dirty="0" smtClean="0"/>
              <a:t>3. </a:t>
            </a:r>
            <a:r>
              <a:rPr lang="ru-RU" sz="1800" dirty="0"/>
              <a:t>Наука, которая изучает состав, строение и свойства веществ, их взаимные превращения и способы управления этими превращениями 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4. </a:t>
            </a:r>
            <a:r>
              <a:rPr lang="ru-RU" sz="1800" dirty="0"/>
              <a:t> Вещество, образованное атомами разных </a:t>
            </a:r>
            <a:r>
              <a:rPr lang="ru-RU" sz="1800" dirty="0" smtClean="0"/>
              <a:t>элементов</a:t>
            </a:r>
          </a:p>
          <a:p>
            <a:pPr marL="0" indent="0">
              <a:buNone/>
            </a:pPr>
            <a:r>
              <a:rPr lang="ru-RU" sz="1800" dirty="0" smtClean="0"/>
              <a:t>5. Сложное вещество, состоящее атома металла и кислотного остатка.</a:t>
            </a:r>
          </a:p>
          <a:p>
            <a:pPr marL="0" indent="0">
              <a:buNone/>
            </a:pPr>
            <a:r>
              <a:rPr lang="ru-RU" sz="1800" dirty="0" smtClean="0"/>
              <a:t>6. Сложное вещество, состоящее из атомов водорода и кислотного остатка</a:t>
            </a:r>
          </a:p>
          <a:p>
            <a:pPr marL="0" indent="0">
              <a:buNone/>
            </a:pPr>
            <a:r>
              <a:rPr lang="ru-RU" sz="1800" dirty="0" smtClean="0"/>
              <a:t>7. Бинарное вещество, в котором один из элементов кислород.</a:t>
            </a:r>
          </a:p>
          <a:p>
            <a:pPr marL="0" indent="0">
              <a:buNone/>
            </a:pPr>
            <a:r>
              <a:rPr lang="ru-RU" sz="1800" dirty="0" smtClean="0"/>
              <a:t>8. </a:t>
            </a:r>
            <a:r>
              <a:rPr lang="ru-RU" sz="1800" dirty="0"/>
              <a:t>Цифры стоящие перед формулами веществ в уравнении </a:t>
            </a:r>
            <a:r>
              <a:rPr lang="ru-RU" sz="1800" dirty="0" smtClean="0"/>
              <a:t>реакции. </a:t>
            </a:r>
          </a:p>
          <a:p>
            <a:pPr marL="0" indent="0">
              <a:buNone/>
            </a:pPr>
            <a:r>
              <a:rPr lang="ru-RU" sz="1800" dirty="0" smtClean="0"/>
              <a:t>9. </a:t>
            </a:r>
            <a:r>
              <a:rPr lang="ru-RU" sz="1800" dirty="0"/>
              <a:t>Знаки химических элементов и числовых индексов показывающие состав веществ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10. Однородная смесь, состоящая из молекул растворителя и растворенного вещества.</a:t>
            </a:r>
          </a:p>
          <a:p>
            <a:pPr marL="0" indent="0">
              <a:buNone/>
            </a:pPr>
            <a:r>
              <a:rPr lang="ru-RU" sz="1800" dirty="0" smtClean="0"/>
              <a:t>11. </a:t>
            </a:r>
            <a:r>
              <a:rPr lang="ru-RU" sz="1800" dirty="0" err="1"/>
              <a:t>Электронейтральная</a:t>
            </a:r>
            <a:r>
              <a:rPr lang="ru-RU" sz="1800" dirty="0"/>
              <a:t> частица, состоящая из положительно заряженного ядра и отрицательно заряженных электронов</a:t>
            </a:r>
            <a:r>
              <a:rPr lang="ru-RU" sz="1800" dirty="0" smtClean="0"/>
              <a:t>.</a:t>
            </a:r>
          </a:p>
          <a:p>
            <a:pPr marL="0" indent="0">
              <a:buNone/>
            </a:pPr>
            <a:r>
              <a:rPr lang="ru-RU" sz="1800" dirty="0" smtClean="0"/>
              <a:t>12. Сложные вещества, состоящие из атомов металлов и гидроксильной группы.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0867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363272" cy="500141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dirty="0" smtClean="0"/>
              <a:t>Ребята, приносим ответы на двойном </a:t>
            </a:r>
            <a:r>
              <a:rPr lang="ru-RU" sz="2000" u="sng" dirty="0" smtClean="0"/>
              <a:t>подписанном</a:t>
            </a:r>
            <a:r>
              <a:rPr lang="ru-RU" sz="2000" dirty="0" smtClean="0"/>
              <a:t> листочке. </a:t>
            </a:r>
          </a:p>
          <a:p>
            <a:pPr marL="0" indent="0" algn="ctr">
              <a:buNone/>
            </a:pPr>
            <a:r>
              <a:rPr lang="ru-RU" sz="2000" i="1" dirty="0" smtClean="0"/>
              <a:t>«Дополнительные задания по химии» </a:t>
            </a:r>
          </a:p>
          <a:p>
            <a:pPr marL="0" indent="0" algn="ctr">
              <a:buNone/>
            </a:pPr>
            <a:r>
              <a:rPr lang="ru-RU" sz="1800" i="1" dirty="0" smtClean="0"/>
              <a:t>ФИ____________, класс__________.</a:t>
            </a:r>
          </a:p>
          <a:p>
            <a:pPr marL="0" indent="0">
              <a:buNone/>
            </a:pPr>
            <a:endParaRPr lang="ru-RU" sz="1800" i="1" dirty="0" smtClean="0"/>
          </a:p>
          <a:p>
            <a:pPr marL="0" indent="0">
              <a:buNone/>
            </a:pPr>
            <a:r>
              <a:rPr lang="ru-RU" sz="1800" b="1" dirty="0" smtClean="0"/>
              <a:t>1.  Система оценивания: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Четыре правильно  решенных </a:t>
            </a:r>
            <a:r>
              <a:rPr lang="ru-RU" sz="1800" b="1" dirty="0" smtClean="0">
                <a:solidFill>
                  <a:schemeClr val="accent1"/>
                </a:solidFill>
              </a:rPr>
              <a:t>ребуса</a:t>
            </a:r>
            <a:r>
              <a:rPr lang="ru-RU" sz="1800" b="1" dirty="0" smtClean="0"/>
              <a:t> </a:t>
            </a:r>
            <a:r>
              <a:rPr lang="ru-RU" sz="1800" dirty="0" smtClean="0"/>
              <a:t>– оценка – </a:t>
            </a:r>
            <a:r>
              <a:rPr lang="ru-RU" sz="1800" b="1" dirty="0" smtClean="0"/>
              <a:t>4 (хор.)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1"/>
                </a:solidFill>
              </a:rPr>
              <a:t>Лабиринт</a:t>
            </a:r>
            <a:r>
              <a:rPr lang="ru-RU" sz="1800" dirty="0" smtClean="0"/>
              <a:t> – </a:t>
            </a:r>
            <a:r>
              <a:rPr lang="ru-RU" sz="1800" b="1" dirty="0" smtClean="0"/>
              <a:t>5 ( </a:t>
            </a:r>
            <a:r>
              <a:rPr lang="ru-RU" sz="1800" b="1" dirty="0" err="1" smtClean="0"/>
              <a:t>отл</a:t>
            </a:r>
            <a:r>
              <a:rPr lang="ru-RU" sz="1800" b="1" dirty="0" smtClean="0"/>
              <a:t>.) </a:t>
            </a:r>
            <a:r>
              <a:rPr lang="ru-RU" sz="1800" i="1" dirty="0" smtClean="0">
                <a:solidFill>
                  <a:srgbClr val="FF0000"/>
                </a:solidFill>
              </a:rPr>
              <a:t>(пример записи ответа: 1,3,5,7,8,4)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chemeClr val="accent1"/>
                </a:solidFill>
              </a:rPr>
              <a:t>Кроссворд </a:t>
            </a:r>
            <a:r>
              <a:rPr lang="ru-RU" sz="1800" dirty="0" smtClean="0"/>
              <a:t>– </a:t>
            </a:r>
            <a:r>
              <a:rPr lang="ru-RU" sz="1800" b="1" dirty="0" smtClean="0"/>
              <a:t>5 (</a:t>
            </a:r>
            <a:r>
              <a:rPr lang="ru-RU" sz="1800" b="1" dirty="0" err="1" smtClean="0"/>
              <a:t>отл</a:t>
            </a:r>
            <a:r>
              <a:rPr lang="ru-RU" sz="1800" b="1" dirty="0" smtClean="0"/>
              <a:t>.)</a:t>
            </a:r>
            <a:r>
              <a:rPr lang="ru-RU" sz="1800" dirty="0" smtClean="0"/>
              <a:t> </a:t>
            </a:r>
            <a:r>
              <a:rPr lang="ru-RU" sz="1800" i="1" dirty="0" smtClean="0">
                <a:solidFill>
                  <a:srgbClr val="FF0000"/>
                </a:solidFill>
              </a:rPr>
              <a:t>(перерисовать кроссворд на лист)</a:t>
            </a:r>
          </a:p>
          <a:p>
            <a:pPr marL="0" indent="0">
              <a:buNone/>
            </a:pPr>
            <a:r>
              <a:rPr lang="ru-RU" sz="1800" b="1" dirty="0" smtClean="0"/>
              <a:t>2. Прием работ: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chemeClr val="accent1"/>
                </a:solidFill>
              </a:rPr>
              <a:t>22.12.17 </a:t>
            </a:r>
            <a:r>
              <a:rPr lang="ru-RU" sz="1800" dirty="0" smtClean="0"/>
              <a:t>(пятница) в кабинет химии </a:t>
            </a:r>
            <a:r>
              <a:rPr lang="ru-RU" sz="1800" b="1" dirty="0" smtClean="0">
                <a:solidFill>
                  <a:schemeClr val="accent1"/>
                </a:solidFill>
              </a:rPr>
              <a:t>ДО 8:30</a:t>
            </a:r>
            <a:r>
              <a:rPr lang="ru-RU" sz="1800" dirty="0" smtClean="0"/>
              <a:t>!</a:t>
            </a:r>
          </a:p>
          <a:p>
            <a:pPr marL="0" indent="0">
              <a:buNone/>
            </a:pPr>
            <a:endParaRPr lang="ru-RU" sz="1800" dirty="0"/>
          </a:p>
          <a:p>
            <a:pPr marL="0" indent="0" algn="ctr">
              <a:buNone/>
            </a:pPr>
            <a:r>
              <a:rPr lang="ru-RU" sz="1800" i="1" dirty="0" smtClean="0"/>
              <a:t>Можете выполнить одно или несколько заданий. </a:t>
            </a:r>
          </a:p>
          <a:p>
            <a:pPr marL="0" indent="0">
              <a:buNone/>
            </a:pPr>
            <a:endParaRPr lang="ru-RU" sz="1800" i="1" dirty="0" smtClean="0"/>
          </a:p>
          <a:p>
            <a:pPr marL="0" indent="0" algn="ctr">
              <a:buNone/>
            </a:pPr>
            <a:r>
              <a:rPr lang="ru-RU" sz="5400" i="1" dirty="0" smtClean="0">
                <a:solidFill>
                  <a:schemeClr val="accent1"/>
                </a:solidFill>
              </a:rPr>
              <a:t>УДАЧИ! </a:t>
            </a:r>
            <a:endParaRPr lang="ru-RU" sz="54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97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Библиография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u="sng" dirty="0" err="1" smtClean="0">
                <a:solidFill>
                  <a:schemeClr val="bg2">
                    <a:lumMod val="50000"/>
                  </a:schemeClr>
                </a:solidFill>
              </a:rPr>
              <a:t>Открытыйурок.рф</a:t>
            </a:r>
            <a:r>
              <a:rPr lang="ru-RU" i="1" u="sng" dirty="0" smtClean="0">
                <a:solidFill>
                  <a:schemeClr val="bg2">
                    <a:lumMod val="50000"/>
                  </a:schemeClr>
                </a:solidFill>
              </a:rPr>
              <a:t>\статьи\519869</a:t>
            </a:r>
          </a:p>
          <a:p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Лекционные и семинарские занятия по курсу «Методика обучения и воспитания (химическое образование)» (химический факультет РГПУ им. А.И. Герцена 2016-2017)</a:t>
            </a:r>
          </a:p>
          <a:p>
            <a:endParaRPr lang="ru-RU" i="1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50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214</Words>
  <Application>Microsoft Office PowerPoint</Application>
  <PresentationFormat>Экран (4:3)</PresentationFormat>
  <Paragraphs>47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Дополнительный дистанционный материал к урокам химии  в 8 классе по ФГОС</vt:lpstr>
      <vt:lpstr>Реши ребус (по вопросам темы «Химические элементы»</vt:lpstr>
      <vt:lpstr>Пройди по лабиринту (тема «Окисление(горение)»</vt:lpstr>
      <vt:lpstr>Реши кроссворд  «Первоначальные химические понятия»</vt:lpstr>
      <vt:lpstr>Вопросы кроссворда</vt:lpstr>
      <vt:lpstr>Презентация PowerPoint</vt:lpstr>
      <vt:lpstr>Библиография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Дополнительный дистанционный материал к урокам химии в 8 классе по ФГОС</dc:title>
  <dc:creator>Воробушек</dc:creator>
  <cp:lastModifiedBy>Olga</cp:lastModifiedBy>
  <cp:revision>12</cp:revision>
  <dcterms:created xsi:type="dcterms:W3CDTF">2017-12-17T13:27:54Z</dcterms:created>
  <dcterms:modified xsi:type="dcterms:W3CDTF">2017-12-24T13:29:12Z</dcterms:modified>
</cp:coreProperties>
</file>