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77" r:id="rId2"/>
    <p:sldId id="259" r:id="rId3"/>
    <p:sldId id="258" r:id="rId4"/>
    <p:sldId id="275" r:id="rId5"/>
    <p:sldId id="260" r:id="rId6"/>
    <p:sldId id="267" r:id="rId7"/>
    <p:sldId id="266" r:id="rId8"/>
    <p:sldId id="262" r:id="rId9"/>
    <p:sldId id="265" r:id="rId10"/>
    <p:sldId id="270" r:id="rId11"/>
    <p:sldId id="263" r:id="rId12"/>
    <p:sldId id="273" r:id="rId13"/>
    <p:sldId id="278" r:id="rId14"/>
    <p:sldId id="279" r:id="rId15"/>
    <p:sldId id="268" r:id="rId16"/>
    <p:sldId id="269" r:id="rId17"/>
    <p:sldId id="257"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E7"/>
    <a:srgbClr val="FFFFE1"/>
    <a:srgbClr val="FFFFFF"/>
    <a:srgbClr val="FFFFD1"/>
    <a:srgbClr val="FFFF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569" autoAdjust="0"/>
  </p:normalViewPr>
  <p:slideViewPr>
    <p:cSldViewPr snapToGrid="0">
      <p:cViewPr varScale="1">
        <p:scale>
          <a:sx n="64" d="100"/>
          <a:sy n="64" d="100"/>
        </p:scale>
        <p:origin x="95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872A98-9CD1-4B5F-80AB-F98C54D28178}" type="datetimeFigureOut">
              <a:rPr lang="ru-RU" smtClean="0"/>
              <a:t>01.01.2018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97BE55-B960-46F0-93F3-7FBC915EA4A4}" type="slidenum">
              <a:rPr lang="ru-RU" smtClean="0"/>
              <a:t>‹#›</a:t>
            </a:fld>
            <a:endParaRPr lang="ru-RU"/>
          </a:p>
        </p:txBody>
      </p:sp>
    </p:spTree>
    <p:extLst>
      <p:ext uri="{BB962C8B-B14F-4D97-AF65-F5344CB8AC3E}">
        <p14:creationId xmlns:p14="http://schemas.microsoft.com/office/powerpoint/2010/main" val="1942704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1" i="0" u="none" strike="noStrike" kern="1200" cap="none" spc="0" normalizeH="0" baseline="0" noProof="0" dirty="0" smtClean="0">
                <a:ln>
                  <a:noFill/>
                </a:ln>
                <a:solidFill>
                  <a:prstClr val="black"/>
                </a:solidFill>
                <a:effectLst/>
                <a:uLnTx/>
                <a:uFillTx/>
                <a:latin typeface="+mn-lt"/>
                <a:ea typeface="+mn-ea"/>
                <a:cs typeface="+mn-cs"/>
              </a:rPr>
              <a:t>       Цель: </a:t>
            </a:r>
            <a:r>
              <a:rPr kumimoji="0" lang="ru-RU" sz="1200" b="0" i="0" u="none" strike="noStrike" kern="1200" cap="none" spc="0" normalizeH="0" baseline="0" noProof="0" dirty="0" smtClean="0">
                <a:ln>
                  <a:noFill/>
                </a:ln>
                <a:solidFill>
                  <a:prstClr val="black"/>
                </a:solidFill>
                <a:effectLst/>
                <a:uLnTx/>
                <a:uFillTx/>
                <a:latin typeface="+mn-lt"/>
                <a:ea typeface="+mn-ea"/>
                <a:cs typeface="+mn-cs"/>
              </a:rPr>
              <a:t>формировать понятие о значении и видах занятий по рассматриванию предметов.</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Научить методике проведения различных видов занятий по рассматриванию предметов в разных возрастных группах.</a:t>
            </a:r>
          </a:p>
        </p:txBody>
      </p:sp>
      <p:sp>
        <p:nvSpPr>
          <p:cNvPr id="4" name="Номер слайда 3"/>
          <p:cNvSpPr>
            <a:spLocks noGrp="1"/>
          </p:cNvSpPr>
          <p:nvPr>
            <p:ph type="sldNum" sz="quarter" idx="10"/>
          </p:nvPr>
        </p:nvSpPr>
        <p:spPr/>
        <p:txBody>
          <a:bodyPr/>
          <a:lstStyle/>
          <a:p>
            <a:fld id="{FA97BE55-B960-46F0-93F3-7FBC915EA4A4}" type="slidenum">
              <a:rPr lang="ru-RU" smtClean="0"/>
              <a:t>1</a:t>
            </a:fld>
            <a:endParaRPr lang="ru-RU"/>
          </a:p>
        </p:txBody>
      </p:sp>
    </p:spTree>
    <p:extLst>
      <p:ext uri="{BB962C8B-B14F-4D97-AF65-F5344CB8AC3E}">
        <p14:creationId xmlns:p14="http://schemas.microsoft.com/office/powerpoint/2010/main" val="1586074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II. </a:t>
            </a:r>
            <a:r>
              <a:rPr kumimoji="0" lang="ru-RU" sz="1200" b="0" i="0" u="none" strike="noStrike" kern="1200" cap="none" spc="0" normalizeH="0" baseline="0" noProof="0" dirty="0" smtClean="0">
                <a:ln>
                  <a:noFill/>
                </a:ln>
                <a:solidFill>
                  <a:prstClr val="black"/>
                </a:solidFill>
                <a:effectLst/>
                <a:uLnTx/>
                <a:uFillTx/>
                <a:latin typeface="+mn-lt"/>
                <a:ea typeface="+mn-ea"/>
                <a:cs typeface="+mn-cs"/>
              </a:rPr>
              <a:t>Основная часть:</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2.1.       Сообщение темы занятия.</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2.2. Рассматривание предмета /группы предметов или игрушек т. е. сенсорного обследования, включающего: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восприятие предмета в целом;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вычленение его характерных особенностей;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определение пространственных взаимоотношений частей относительно друг друга (выше, ниже, слева, справа и т. д.);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вычленение более мелких частей или деталей предмета и установление их пространственного расположения по отношению к основным частям;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повторное целостное восприятие предмета.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Возможны и другие варианты последовательности.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Воспитатель обращает внимание детей на характерные особенности их внешнего вида (форма, цвет, материал), следит за правильным использованием слов при их определении.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Выделение уже известных детям признаков (последовательное рассматривание изображений грузовика, самолета, парохода). Уточнение вопросов: для чего нужна машина? Кто ею управляет? и др.</a:t>
            </a:r>
          </a:p>
          <a:p>
            <a:r>
              <a:rPr lang="ru-RU" dirty="0" smtClean="0"/>
              <a:t>-</a:t>
            </a:r>
            <a:r>
              <a:rPr lang="ru-RU" baseline="0" dirty="0" smtClean="0"/>
              <a:t>    э</a:t>
            </a:r>
            <a:r>
              <a:rPr lang="ru-RU" dirty="0" smtClean="0"/>
              <a:t>кспериментальная (исследовательская) деятельность воспитателя с демонстрационным материалом;</a:t>
            </a:r>
          </a:p>
          <a:p>
            <a:pPr algn="just"/>
            <a:r>
              <a:rPr lang="ru-RU" dirty="0" smtClean="0"/>
              <a:t>-</a:t>
            </a:r>
            <a:r>
              <a:rPr lang="ru-RU" baseline="0" dirty="0" smtClean="0"/>
              <a:t> </a:t>
            </a:r>
            <a:r>
              <a:rPr lang="ru-RU" dirty="0" smtClean="0"/>
              <a:t> экспериментальная (исследовательская) деятельность детей с раздаточным материалом. Работа над понятием: отделение существенных признаков от несущественных, введение слова, обозначающего обобщение. Ответы детей на вопросы: что разного у всех этих трех предметов? Что общего? Обобщение воспитателя и сообщение нового слова: "Все, что служит для перевозки людей и груза, называется транспортом". Дети могут повторить это слово и ответить на вопросы: как можно узнать, что это транспорт? и </a:t>
            </a:r>
            <a:r>
              <a:rPr lang="ru-RU" dirty="0" err="1" smtClean="0"/>
              <a:t>др</a:t>
            </a:r>
            <a:r>
              <a:rPr lang="ru-RU" dirty="0" smtClean="0"/>
              <a:t>;</a:t>
            </a:r>
          </a:p>
          <a:p>
            <a:r>
              <a:rPr lang="ru-RU" dirty="0" smtClean="0"/>
              <a:t>-</a:t>
            </a:r>
            <a:r>
              <a:rPr lang="ru-RU" baseline="0" dirty="0" smtClean="0"/>
              <a:t> </a:t>
            </a:r>
            <a:r>
              <a:rPr lang="ru-RU" dirty="0" smtClean="0"/>
              <a:t> сравнение предметов с выделением общих и различных признаков;</a:t>
            </a:r>
          </a:p>
          <a:p>
            <a:pPr marL="171450" indent="-171450">
              <a:buFontTx/>
              <a:buChar char="-"/>
            </a:pPr>
            <a:r>
              <a:rPr lang="ru-RU" dirty="0" smtClean="0"/>
              <a:t>словарная работа</a:t>
            </a:r>
          </a:p>
          <a:p>
            <a:pPr marL="0" indent="0" algn="just">
              <a:buFontTx/>
              <a:buNone/>
            </a:pPr>
            <a:r>
              <a:rPr lang="ru-RU" b="1" i="1" dirty="0" smtClean="0">
                <a:latin typeface="Times New Roman" panose="02020603050405020304" pitchFamily="18" charset="0"/>
                <a:cs typeface="Times New Roman" panose="02020603050405020304" pitchFamily="18" charset="0"/>
              </a:rPr>
              <a:t>       Называние (или образец произношения) нового или трудного слова </a:t>
            </a:r>
            <a:r>
              <a:rPr lang="ru-RU" dirty="0" smtClean="0"/>
              <a:t>— активный прием обогащения словаря детей. Педагог должен так произнести намеченное слово, чтобы дети обратили на него внимание, восприняли его без искажений. Это достигается подчеркнуто четкой дикцией, иногда даже несколько утрированной артикуляцией, чтобы ребенок уловил звуковой состав слова.</a:t>
            </a:r>
          </a:p>
          <a:p>
            <a:pPr marL="0" indent="0">
              <a:buFontTx/>
              <a:buNone/>
            </a:pPr>
            <a:r>
              <a:rPr lang="ru-RU" dirty="0" smtClean="0"/>
              <a:t>       Следует предостеречь воспитателей от ошибки, которую они допускают, произнося слово по слогам. Слоговое произношение нарушает нормы литературного произношения, оно не свойственно устной речи. Произносить слово нужно медленно, но </a:t>
            </a:r>
            <a:r>
              <a:rPr lang="ru-RU" dirty="0" err="1" smtClean="0"/>
              <a:t>орфоэпически</a:t>
            </a:r>
            <a:r>
              <a:rPr lang="ru-RU" dirty="0" smtClean="0"/>
              <a:t> правильно.</a:t>
            </a:r>
          </a:p>
          <a:p>
            <a:pPr marL="0" indent="0" algn="just">
              <a:buFontTx/>
              <a:buNone/>
            </a:pPr>
            <a:r>
              <a:rPr lang="ru-RU" b="1" i="1" dirty="0" smtClean="0">
                <a:latin typeface="Times New Roman" panose="02020603050405020304" pitchFamily="18" charset="0"/>
                <a:cs typeface="Times New Roman" panose="02020603050405020304" pitchFamily="18" charset="0"/>
              </a:rPr>
              <a:t>       Можно привлечь внимание детей к нужному слову логическим ударением, интонированием, сменой силы голоса, паузой перед словом, а также прямыми словесными указаниями: </a:t>
            </a:r>
            <a:r>
              <a:rPr lang="ru-RU" dirty="0" smtClean="0"/>
              <a:t>«Послушайте еще раз это трудное слово» и т. д.</a:t>
            </a:r>
          </a:p>
          <a:p>
            <a:pPr marL="0" indent="0" algn="just">
              <a:buFontTx/>
              <a:buNone/>
            </a:pPr>
            <a:r>
              <a:rPr lang="ru-RU" dirty="0" smtClean="0"/>
              <a:t>       Называние часто сопровождается «Посмотрите, внутри плиты большая духовка»,— говорит воспитатель, открывая дверцу духовки и показывая жестом.</a:t>
            </a:r>
            <a:r>
              <a:rPr lang="ru-RU" b="1" i="1" dirty="0" smtClean="0"/>
              <a:t> показом объекта. </a:t>
            </a:r>
            <a:endParaRPr lang="ru-RU" dirty="0" smtClean="0"/>
          </a:p>
          <a:p>
            <a:pPr marL="0" indent="0" algn="just">
              <a:buFontTx/>
              <a:buNone/>
            </a:pPr>
            <a:r>
              <a:rPr lang="ru-RU" dirty="0" smtClean="0"/>
              <a:t>       Иногда </a:t>
            </a:r>
            <a:r>
              <a:rPr lang="ru-RU" b="1" i="1" dirty="0" smtClean="0"/>
              <a:t>называние нужно сопровождать толкованием </a:t>
            </a:r>
            <a:r>
              <a:rPr lang="ru-RU" dirty="0" smtClean="0"/>
              <a:t>(пространным толкованием, заменой знакомым словом или сопоставлением со знакомым синонимом, сравнением со знакомым антонимом), например: «Аквариум — стеклянный ящик, в нем живут рыбки, через стекло нам их хорошо видно».</a:t>
            </a:r>
          </a:p>
          <a:p>
            <a:pPr marL="0" indent="0" algn="just">
              <a:buFontTx/>
              <a:buNone/>
            </a:pPr>
            <a:r>
              <a:rPr lang="ru-RU" dirty="0" smtClean="0"/>
              <a:t>       Очень часто мы используем </a:t>
            </a:r>
            <a:r>
              <a:rPr lang="ru-RU" b="1" i="1" dirty="0" smtClean="0"/>
              <a:t>включение слова в предложение, </a:t>
            </a:r>
            <a:r>
              <a:rPr lang="ru-RU" dirty="0" smtClean="0"/>
              <a:t>показ его сочетаний с другими словами. Например, при рассматривании трамвая воспитатель говорит: «В задние двери трамвая пассажиры входят» и т. д.</a:t>
            </a:r>
          </a:p>
          <a:p>
            <a:pPr marL="0" indent="0" algn="just">
              <a:buFontTx/>
              <a:buNone/>
            </a:pPr>
            <a:r>
              <a:rPr lang="ru-RU" dirty="0" smtClean="0"/>
              <a:t>       Для запоминания можно </a:t>
            </a:r>
            <a:r>
              <a:rPr lang="ru-RU" b="1" i="1" dirty="0" smtClean="0"/>
              <a:t>применять повторение слова самим воспитателем неоднократно в течение занятия, отдельными детьми с места, а также повторение хором</a:t>
            </a:r>
            <a:r>
              <a:rPr lang="ru-RU" dirty="0" smtClean="0"/>
              <a:t>. Хоровое повторение усиливает речевую активность детей, способствует выделению в их сознании нужного слова.</a:t>
            </a:r>
          </a:p>
          <a:p>
            <a:pPr marL="0" indent="0" algn="just">
              <a:buFontTx/>
              <a:buNone/>
            </a:pPr>
            <a:r>
              <a:rPr lang="ru-RU" dirty="0" smtClean="0"/>
              <a:t>       В некоторых случаях интерес к слову </a:t>
            </a:r>
            <a:r>
              <a:rPr lang="ru-RU" b="1" dirty="0" smtClean="0"/>
              <a:t>можно усилить объяснением происхождения (этимологии) слова. </a:t>
            </a:r>
            <a:r>
              <a:rPr lang="ru-RU" dirty="0" smtClean="0"/>
              <a:t>Этот прием наиболее целесообразно применять в старших группах для углубления понимания слова, развития любознательности, чутья к языку (Ребята, почему так говорят: грузовой автомобиль, грузовик?).   Иногда это допустимо и в младших группах. Воспитатель должен </a:t>
            </a:r>
            <a:r>
              <a:rPr lang="ru-RU" b="1" i="1" dirty="0" smtClean="0">
                <a:latin typeface="Times New Roman" panose="02020603050405020304" pitchFamily="18" charset="0"/>
                <a:cs typeface="Times New Roman" panose="02020603050405020304" pitchFamily="18" charset="0"/>
              </a:rPr>
              <a:t>поощрять вопросы детей о происхождении слов.</a:t>
            </a:r>
          </a:p>
          <a:p>
            <a:pPr marL="0" indent="0" algn="just">
              <a:buFontTx/>
              <a:buNone/>
            </a:pPr>
            <a:r>
              <a:rPr lang="ru-RU" dirty="0" smtClean="0"/>
              <a:t>       Для активизации словаря </a:t>
            </a:r>
            <a:r>
              <a:rPr lang="ru-RU" b="1" i="1" dirty="0" smtClean="0"/>
              <a:t>хорош такой прием, как вопрос. </a:t>
            </a:r>
            <a:r>
              <a:rPr lang="ru-RU" dirty="0" smtClean="0"/>
              <a:t>Напомним, что дошкольникам нужно задавать не только прямые вопросы, но и подсказывающие (Справа или слева матрешка?).</a:t>
            </a:r>
          </a:p>
          <a:p>
            <a:pPr marL="0" indent="0" algn="just">
              <a:buFontTx/>
              <a:buNone/>
            </a:pPr>
            <a:r>
              <a:rPr lang="ru-RU" dirty="0" smtClean="0"/>
              <a:t>       Для словарной работы можно применять как прием некоторые </a:t>
            </a:r>
            <a:r>
              <a:rPr lang="ru-RU" b="1" i="1" dirty="0" smtClean="0"/>
              <a:t>упражнения или дидактические игры</a:t>
            </a:r>
            <a:r>
              <a:rPr lang="ru-RU" dirty="0" smtClean="0"/>
              <a:t>. По ходу отдельных занятий по ознакомлению с окружающим можно </a:t>
            </a:r>
            <a:r>
              <a:rPr lang="ru-RU" b="1" i="1" dirty="0" smtClean="0"/>
              <a:t>использовать кратковременные (1—3 мин) упражнения в подборе слова,</a:t>
            </a:r>
            <a:r>
              <a:rPr lang="ru-RU" dirty="0" smtClean="0"/>
              <a:t> например: «Кто больше увидит и назовет?», «Выдели и назови части в целом», «Кто больше назовет предметов круглой (овальной, прямоугольной) формы?», словесные игры на классификацию предметов и др. Эти приемы, а также </a:t>
            </a:r>
            <a:r>
              <a:rPr lang="ru-RU" b="1" i="1" dirty="0" smtClean="0"/>
              <a:t>загадки, сравнение предметов (по зрительному восприятию и по памяти) </a:t>
            </a:r>
            <a:r>
              <a:rPr lang="ru-RU" dirty="0" smtClean="0"/>
              <a:t>целесообразнее применять в старших группах. Много таких эффективных приемов было разработано Е. И. Тихеевой. Их следует шире использовать в практике работы.</a:t>
            </a:r>
            <a:endParaRPr kumimoji="0" lang="ru-RU" sz="12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2.3.       Рассказ воспитателя о предмете, о его значении в жизни человека:</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рассматривание картин (просмотр видеоматериала;</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загадывание загадки (чтение четверостишия, рассказа, небольшой сказки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дидактические игры (упражнения, задания);</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вопросы к детям;</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рассказы из личного опыта детей.</a:t>
            </a:r>
          </a:p>
        </p:txBody>
      </p:sp>
      <p:sp>
        <p:nvSpPr>
          <p:cNvPr id="4" name="Номер слайда 3"/>
          <p:cNvSpPr>
            <a:spLocks noGrp="1"/>
          </p:cNvSpPr>
          <p:nvPr>
            <p:ph type="sldNum" sz="quarter" idx="10"/>
          </p:nvPr>
        </p:nvSpPr>
        <p:spPr/>
        <p:txBody>
          <a:bodyPr/>
          <a:lstStyle/>
          <a:p>
            <a:fld id="{FA97BE55-B960-46F0-93F3-7FBC915EA4A4}" type="slidenum">
              <a:rPr lang="ru-RU" smtClean="0"/>
              <a:t>12</a:t>
            </a:fld>
            <a:endParaRPr lang="ru-RU"/>
          </a:p>
        </p:txBody>
      </p:sp>
    </p:spTree>
    <p:extLst>
      <p:ext uri="{BB962C8B-B14F-4D97-AF65-F5344CB8AC3E}">
        <p14:creationId xmlns:p14="http://schemas.microsoft.com/office/powerpoint/2010/main" val="37999679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II. </a:t>
            </a:r>
            <a:r>
              <a:rPr kumimoji="0" lang="ru-RU" sz="1200" b="0" i="0" u="none" strike="noStrike" kern="1200" cap="none" spc="0" normalizeH="0" baseline="0" noProof="0" dirty="0" smtClean="0">
                <a:ln>
                  <a:noFill/>
                </a:ln>
                <a:solidFill>
                  <a:prstClr val="black"/>
                </a:solidFill>
                <a:effectLst/>
                <a:uLnTx/>
                <a:uFillTx/>
                <a:latin typeface="+mn-lt"/>
                <a:ea typeface="+mn-ea"/>
                <a:cs typeface="+mn-cs"/>
              </a:rPr>
              <a:t>Основная часть:</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2.1.       Сообщение темы занятия.</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2.2. Рассматривание предмета /группы предметов или игрушек т. е. сенсорного обследования, включающего: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восприятие предмета в целом;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вычленение его характерных особенностей;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определение пространственных взаимоотношений частей относительно друг друга (выше, ниже, слева, справа и т. д.);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вычленение более мелких частей или деталей предмета и установление их пространственного расположения по отношению к основным частям;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повторное целостное восприятие предмета.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Возможны и другие варианты последовательности.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Воспитатель обращает внимание детей на характерные особенности их внешнего вида (форма, цвет, материал), следит за правильным использованием слов при их определении.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Выделение уже известных детям признаков (последовательное рассматривание изображений грузовика, самолета, парохода). Уточнение вопросов: для чего нужна машина? Кто ею управляет? и др.</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2.3.       Рассказ воспитателя о предмете, о его значении в жизни человека:</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рассматривание картин (просмотр видеоматериала;</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загадывание загадки (чтение четверостишия, рассказа, небольшой сказки …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дидактические игры (упражнения, задания);</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вопросы к детям;</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рассказы из личного опыта детей.</a:t>
            </a:r>
          </a:p>
        </p:txBody>
      </p:sp>
      <p:sp>
        <p:nvSpPr>
          <p:cNvPr id="4" name="Номер слайда 3"/>
          <p:cNvSpPr>
            <a:spLocks noGrp="1"/>
          </p:cNvSpPr>
          <p:nvPr>
            <p:ph type="sldNum" sz="quarter" idx="10"/>
          </p:nvPr>
        </p:nvSpPr>
        <p:spPr/>
        <p:txBody>
          <a:bodyPr/>
          <a:lstStyle/>
          <a:p>
            <a:fld id="{FA97BE55-B960-46F0-93F3-7FBC915EA4A4}" type="slidenum">
              <a:rPr lang="ru-RU" smtClean="0"/>
              <a:t>13</a:t>
            </a:fld>
            <a:endParaRPr lang="ru-RU"/>
          </a:p>
        </p:txBody>
      </p:sp>
    </p:spTree>
    <p:extLst>
      <p:ext uri="{BB962C8B-B14F-4D97-AF65-F5344CB8AC3E}">
        <p14:creationId xmlns:p14="http://schemas.microsoft.com/office/powerpoint/2010/main" val="641863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200" b="0"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4" name="Номер слайда 3"/>
          <p:cNvSpPr>
            <a:spLocks noGrp="1"/>
          </p:cNvSpPr>
          <p:nvPr>
            <p:ph type="sldNum" sz="quarter" idx="10"/>
          </p:nvPr>
        </p:nvSpPr>
        <p:spPr/>
        <p:txBody>
          <a:bodyPr/>
          <a:lstStyle/>
          <a:p>
            <a:fld id="{FA97BE55-B960-46F0-93F3-7FBC915EA4A4}" type="slidenum">
              <a:rPr lang="ru-RU" smtClean="0"/>
              <a:t>14</a:t>
            </a:fld>
            <a:endParaRPr lang="ru-RU"/>
          </a:p>
        </p:txBody>
      </p:sp>
    </p:spTree>
    <p:extLst>
      <p:ext uri="{BB962C8B-B14F-4D97-AF65-F5344CB8AC3E}">
        <p14:creationId xmlns:p14="http://schemas.microsoft.com/office/powerpoint/2010/main" val="6087194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a:t>
            </a:r>
            <a:r>
              <a:rPr kumimoji="0" lang="ru-RU" sz="1200" b="0" i="0" u="none" strike="noStrike" kern="1200" cap="none" spc="0" normalizeH="0" baseline="0" noProof="0" dirty="0" smtClean="0">
                <a:ln>
                  <a:noFill/>
                </a:ln>
                <a:solidFill>
                  <a:srgbClr val="00206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Тьюторинг - лекционное занятие консультативного характера, на котором раскрываются основные вопросы подготовки к самостоятельной работе, тематической контрольной работе, а также к промежуточной и итоговой аттестации.</a:t>
            </a:r>
            <a:endParaRPr kumimoji="0" lang="ru-RU" sz="12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FA97BE55-B960-46F0-93F3-7FBC915EA4A4}" type="slidenum">
              <a:rPr lang="ru-RU" smtClean="0"/>
              <a:t>15</a:t>
            </a:fld>
            <a:endParaRPr lang="ru-RU"/>
          </a:p>
        </p:txBody>
      </p:sp>
    </p:spTree>
    <p:extLst>
      <p:ext uri="{BB962C8B-B14F-4D97-AF65-F5344CB8AC3E}">
        <p14:creationId xmlns:p14="http://schemas.microsoft.com/office/powerpoint/2010/main" val="1697126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a:t>
            </a:r>
            <a:r>
              <a:rPr lang="ru-RU" sz="1200" dirty="0" smtClean="0">
                <a:effectLst/>
                <a:latin typeface="Times New Roman" panose="02020603050405020304" pitchFamily="18" charset="0"/>
                <a:ea typeface="Calibri" panose="020F0502020204030204" pitchFamily="34" charset="0"/>
              </a:rPr>
              <a:t>Одной из разновидностей </a:t>
            </a:r>
            <a:r>
              <a:rPr lang="ru-RU" sz="1200" b="1" dirty="0" smtClean="0">
                <a:effectLst/>
                <a:latin typeface="Times New Roman" panose="02020603050405020304" pitchFamily="18" charset="0"/>
                <a:ea typeface="Calibri" panose="020F0502020204030204" pitchFamily="34" charset="0"/>
              </a:rPr>
              <a:t>занятий, развивающих словарь</a:t>
            </a:r>
            <a:r>
              <a:rPr lang="ru-RU" sz="1200" dirty="0" smtClean="0">
                <a:effectLst/>
                <a:latin typeface="Times New Roman" panose="02020603050405020304" pitchFamily="18" charset="0"/>
                <a:ea typeface="Calibri" panose="020F0502020204030204" pitchFamily="34" charset="0"/>
              </a:rPr>
              <a:t> являются </a:t>
            </a:r>
            <a:r>
              <a:rPr lang="ru-RU" sz="1200" b="1" dirty="0" smtClean="0">
                <a:effectLst/>
                <a:latin typeface="Times New Roman" panose="02020603050405020304" pitchFamily="18" charset="0"/>
                <a:ea typeface="Calibri" panose="020F0502020204030204" pitchFamily="34" charset="0"/>
              </a:rPr>
              <a:t>занятия по </a:t>
            </a:r>
            <a:r>
              <a:rPr lang="ru-RU" sz="1200" b="1" kern="1200" dirty="0" smtClean="0">
                <a:solidFill>
                  <a:schemeClr val="tx1"/>
                </a:solidFill>
                <a:effectLst/>
                <a:latin typeface="+mn-lt"/>
                <a:ea typeface="+mn-ea"/>
                <a:cs typeface="+mn-cs"/>
              </a:rPr>
              <a:t>ознакомлению детей с предметами и явлениями окружающего мира</a:t>
            </a:r>
            <a:r>
              <a:rPr lang="ru-RU" sz="1200" kern="1200" dirty="0" smtClean="0">
                <a:solidFill>
                  <a:schemeClr val="tx1"/>
                </a:solidFill>
                <a:effectLst/>
                <a:latin typeface="+mn-lt"/>
                <a:ea typeface="+mn-ea"/>
                <a:cs typeface="+mn-cs"/>
              </a:rPr>
              <a:t>. Эти занятия </a:t>
            </a:r>
            <a:r>
              <a:rPr lang="ru-RU" sz="1200" b="1" kern="1200" dirty="0" smtClean="0">
                <a:solidFill>
                  <a:schemeClr val="tx1"/>
                </a:solidFill>
                <a:effectLst/>
                <a:latin typeface="+mn-lt"/>
                <a:ea typeface="+mn-ea"/>
                <a:cs typeface="+mn-cs"/>
              </a:rPr>
              <a:t>имеют те же цели </a:t>
            </a:r>
            <a:r>
              <a:rPr lang="ru-RU" sz="1200" b="0" kern="1200" dirty="0" smtClean="0">
                <a:solidFill>
                  <a:schemeClr val="tx1"/>
                </a:solidFill>
                <a:effectLst/>
                <a:latin typeface="+mn-lt"/>
                <a:ea typeface="+mn-ea"/>
                <a:cs typeface="+mn-cs"/>
              </a:rPr>
              <a:t>что и экскурсии</a:t>
            </a:r>
            <a:r>
              <a:rPr lang="ru-RU" sz="1200" kern="1200" dirty="0" smtClean="0">
                <a:solidFill>
                  <a:schemeClr val="tx1"/>
                </a:solidFill>
                <a:effectLst/>
                <a:latin typeface="+mn-lt"/>
                <a:ea typeface="+mn-ea"/>
                <a:cs typeface="+mn-cs"/>
              </a:rPr>
              <a:t>: культивирование наблюдательности в интересах обогащения и уточнения представлений детей и развития их языка.</a:t>
            </a:r>
          </a:p>
          <a:p>
            <a:pPr marL="0" marR="0" lvl="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Система занятий по ознакомлению детей с предметами и явлениями окружающего мира основана на их психологических особенностях и логике познания. Познание окружающей действительности </a:t>
            </a:r>
            <a:r>
              <a:rPr lang="ru-RU" sz="1200" b="1" kern="1200" dirty="0" smtClean="0">
                <a:solidFill>
                  <a:schemeClr val="tx1"/>
                </a:solidFill>
                <a:effectLst/>
                <a:latin typeface="+mn-lt"/>
                <a:ea typeface="+mn-ea"/>
                <a:cs typeface="+mn-cs"/>
              </a:rPr>
              <a:t>начинается с «живого созерцания» и</a:t>
            </a: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направлено на усвоение детьми сенсорных эталонов и развитие у детей перцептивных действий (обследование предметов, выделение их свойств и качеств). </a:t>
            </a:r>
            <a:r>
              <a:rPr lang="ru-RU" sz="1200" kern="1200" dirty="0" smtClean="0">
                <a:solidFill>
                  <a:schemeClr val="tx1"/>
                </a:solidFill>
                <a:effectLst/>
                <a:latin typeface="+mn-lt"/>
                <a:ea typeface="+mn-ea"/>
                <a:cs typeface="+mn-cs"/>
              </a:rPr>
              <a:t>Процесс познания у детей тесно связан с личным опытом, со всеми видами деятельности и развитием речи.</a:t>
            </a:r>
          </a:p>
        </p:txBody>
      </p:sp>
      <p:sp>
        <p:nvSpPr>
          <p:cNvPr id="4" name="Номер слайда 3"/>
          <p:cNvSpPr>
            <a:spLocks noGrp="1"/>
          </p:cNvSpPr>
          <p:nvPr>
            <p:ph type="sldNum" sz="quarter" idx="10"/>
          </p:nvPr>
        </p:nvSpPr>
        <p:spPr/>
        <p:txBody>
          <a:bodyPr/>
          <a:lstStyle/>
          <a:p>
            <a:fld id="{FA97BE55-B960-46F0-93F3-7FBC915EA4A4}" type="slidenum">
              <a:rPr lang="ru-RU" smtClean="0"/>
              <a:t>2</a:t>
            </a:fld>
            <a:endParaRPr lang="ru-RU"/>
          </a:p>
        </p:txBody>
      </p:sp>
    </p:spTree>
    <p:extLst>
      <p:ext uri="{BB962C8B-B14F-4D97-AF65-F5344CB8AC3E}">
        <p14:creationId xmlns:p14="http://schemas.microsoft.com/office/powerpoint/2010/main" val="988556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050" b="0" i="0" u="none" strike="noStrike" kern="1200" cap="none" spc="0" normalizeH="0" baseline="0" noProof="0" dirty="0" smtClean="0">
                <a:ln>
                  <a:noFill/>
                </a:ln>
                <a:solidFill>
                  <a:prstClr val="black"/>
                </a:solidFill>
                <a:effectLst/>
                <a:uLnTx/>
                <a:uFillTx/>
                <a:latin typeface="Consolas" panose="020B0609020204030204" pitchFamily="49" charset="0"/>
                <a:ea typeface="Calibri" panose="020F0502020204030204" pitchFamily="34" charset="0"/>
                <a:cs typeface="Times New Roman" panose="02020603050405020304" pitchFamily="18" charset="0"/>
              </a:rPr>
              <a:t>       Большое место занимают специальные занятия по ознакомлению с предметным миром. Основная их цель – ввести в речь детей названия предметов, их частей, некоторых признаков, свойств и качеств.</a:t>
            </a: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050" b="0" i="0" u="none" strike="noStrike" kern="1200" cap="none" spc="0" normalizeH="0" baseline="0" noProof="0" dirty="0" smtClean="0">
                <a:ln>
                  <a:noFill/>
                </a:ln>
                <a:solidFill>
                  <a:prstClr val="black"/>
                </a:solidFill>
                <a:effectLst/>
                <a:uLnTx/>
                <a:uFillTx/>
                <a:latin typeface="Consolas" panose="020B0609020204030204" pitchFamily="49" charset="0"/>
                <a:ea typeface="Calibri" panose="020F0502020204030204" pitchFamily="34" charset="0"/>
                <a:cs typeface="Times New Roman" panose="02020603050405020304" pitchFamily="18" charset="0"/>
              </a:rPr>
              <a:t>       Методика этих занятий была также предложена Е. И. Тихеевой, уточнена и дополнена В. И. Логиновой и ее учениками (См.: Логинова В. И. Формирование словарях/Развитие речи детей дошкольного возраста/Под ред. Ф. А. Сохина. – М., </a:t>
            </a:r>
            <a:r>
              <a:rPr kumimoji="0" lang="ru-RU" sz="1050" b="0" i="0" u="none" strike="noStrike" kern="1200" cap="none" spc="0" normalizeH="0" baseline="0" noProof="0" smtClean="0">
                <a:ln>
                  <a:noFill/>
                </a:ln>
                <a:solidFill>
                  <a:prstClr val="black"/>
                </a:solidFill>
                <a:effectLst/>
                <a:uLnTx/>
                <a:uFillTx/>
                <a:latin typeface="Consolas" panose="020B0609020204030204" pitchFamily="49" charset="0"/>
                <a:ea typeface="Calibri" panose="020F0502020204030204" pitchFamily="34" charset="0"/>
                <a:cs typeface="Times New Roman" panose="02020603050405020304" pitchFamily="18" charset="0"/>
              </a:rPr>
              <a:t>1984).</a:t>
            </a:r>
            <a:endParaRPr kumimoji="0" lang="ru-RU" sz="1050" b="0" i="0" u="none" strike="noStrike" kern="1200" cap="none" spc="0" normalizeH="0" baseline="0" noProof="0" dirty="0" smtClean="0">
              <a:ln>
                <a:noFill/>
              </a:ln>
              <a:solidFill>
                <a:prstClr val="black"/>
              </a:solidFill>
              <a:effectLst/>
              <a:uLnTx/>
              <a:uFillTx/>
              <a:latin typeface="Consolas" panose="020B0609020204030204" pitchFamily="49"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FA97BE55-B960-46F0-93F3-7FBC915EA4A4}" type="slidenum">
              <a:rPr lang="ru-RU" smtClean="0"/>
              <a:t>3</a:t>
            </a:fld>
            <a:endParaRPr lang="ru-RU"/>
          </a:p>
        </p:txBody>
      </p:sp>
    </p:spTree>
    <p:extLst>
      <p:ext uri="{BB962C8B-B14F-4D97-AF65-F5344CB8AC3E}">
        <p14:creationId xmlns:p14="http://schemas.microsoft.com/office/powerpoint/2010/main" val="3931988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Исследователи разработали методику развития словаря детей в единстве с освоением понятийного значения слова. По их мнению, развивающий эффект занятий по развитию словаря можно усилить при соблюдении такой последовательности: </a:t>
            </a: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первый этап — первичное ознакомление детей с предметами окружающей действительности, формирование у них первичных общих представлений о предмете, закрепляющихся в соответствующем словаре; </a:t>
            </a: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второй этап — введение в речь детей слов, обозначающих качества, свойства и отношения предметов и явлений, на основе углубления знаний о предметах и явлениях окружающего мира; </a:t>
            </a: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третий этап — введение в речь детей слов, обозначающих элементарные понятия на основе различения и обобщения предметов или групп предметов по существенным признакам.</a:t>
            </a: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Представленные этапы работы имеют место во всех возрастных группах и реализуются через систему (группы) занятий. </a:t>
            </a:r>
          </a:p>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endParaRPr kumimoji="0" lang="ru-RU" sz="1050" b="0" i="0" u="none" strike="noStrike" kern="1200" cap="none" spc="0" normalizeH="0" baseline="0" noProof="0" dirty="0">
              <a:ln>
                <a:noFill/>
              </a:ln>
              <a:solidFill>
                <a:prstClr val="black"/>
              </a:solidFill>
              <a:effectLst/>
              <a:uLnTx/>
              <a:uFillTx/>
              <a:latin typeface="Consolas" panose="020B0609020204030204" pitchFamily="49"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FA97BE55-B960-46F0-93F3-7FBC915EA4A4}" type="slidenum">
              <a:rPr lang="ru-RU" smtClean="0"/>
              <a:t>4</a:t>
            </a:fld>
            <a:endParaRPr lang="ru-RU"/>
          </a:p>
        </p:txBody>
      </p:sp>
    </p:spTree>
    <p:extLst>
      <p:ext uri="{BB962C8B-B14F-4D97-AF65-F5344CB8AC3E}">
        <p14:creationId xmlns:p14="http://schemas.microsoft.com/office/powerpoint/2010/main" val="2865903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Для ознакомления с предметным миром В. И. Логинова выделяет следующие три группы занятий: </a:t>
            </a:r>
          </a:p>
          <a:p>
            <a:pPr marL="228600" marR="0" lvl="0" indent="-228600" algn="just" defTabSz="914400" rtl="0" eaLnBrk="1" fontAlgn="auto" latinLnBrk="0" hangingPunct="1">
              <a:lnSpc>
                <a:spcPct val="100000"/>
              </a:lnSpc>
              <a:spcBef>
                <a:spcPts val="0"/>
              </a:spcBef>
              <a:spcAft>
                <a:spcPts val="0"/>
              </a:spcAft>
              <a:buClrTx/>
              <a:buSzTx/>
              <a:buFontTx/>
              <a:buAutoNum type="arabicParenR"/>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первичное ознакомление с предметами и введение в словарь новых названий предметов и действий; </a:t>
            </a:r>
          </a:p>
          <a:p>
            <a:pPr marL="228600" marR="0" lvl="0" indent="-228600" algn="just" defTabSz="914400" rtl="0" eaLnBrk="1" fontAlgn="auto" latinLnBrk="0" hangingPunct="1">
              <a:lnSpc>
                <a:spcPct val="100000"/>
              </a:lnSpc>
              <a:spcBef>
                <a:spcPts val="0"/>
              </a:spcBef>
              <a:spcAft>
                <a:spcPts val="0"/>
              </a:spcAft>
              <a:buClrTx/>
              <a:buSzTx/>
              <a:buFontTx/>
              <a:buAutoNum type="arabicParenR"/>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занятия по ознакомлению с качествами и свойствами предметов, в том числе сравнение предметов; </a:t>
            </a:r>
          </a:p>
          <a:p>
            <a:pPr marL="228600" marR="0" lvl="0" indent="-228600" algn="just" defTabSz="914400" rtl="0" eaLnBrk="1" fontAlgn="auto" latinLnBrk="0" hangingPunct="1">
              <a:lnSpc>
                <a:spcPct val="100000"/>
              </a:lnSpc>
              <a:spcBef>
                <a:spcPts val="0"/>
              </a:spcBef>
              <a:spcAft>
                <a:spcPts val="0"/>
              </a:spcAft>
              <a:buClrTx/>
              <a:buSzTx/>
              <a:buFontTx/>
              <a:buAutoNum type="arabicParenR"/>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занятия по формированию понятий в процессе обобщения.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Первая группа занятий соответствует первому этапу словарной работы. К ней относятся все виды занятий, на которых осуществляется первичное ознакомление с предметами и явлениями (демонстрация предметов, игры типа лото или парных картинок, игры-занятия с куклой, прогулки и экскурсии), дается самое общее представление и вводится Название,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Общим в методике проведения этих занятий служит организация восприятия предметов, явлений в целом, отделение их от сопутствующих. При этом можно выделить следующие важные моменты: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отбор приемов, сосредотачивающих внимание детей на объекте (появление и исчезновение предмета; организация действия с предметом, сюрпризные моменты и т. п.), что обеспечивает восприятие предмета в целом;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совпадение названия предмета или явления с тем, на чем сосредоточено внимание ребенка, многократное его повторение;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упражнение детей в использовании в речи определенных слов, их повторении.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В качестве примера рассмотрим игру «Приготовим постель для куклы», проводимую во второй младшей группе.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Воспитатель вносит игрушечную кроватку, на которой ничего нет. Он показывает на кроватку и спрашивает у ребят: дети, что это?»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Воспитатель: У меня на столе лежат игрушки, которые нужны для того, чтобы приготовить кукле постель. Отгадайте, что нужно положить сначала. Он длинный, мягкий, </a:t>
            </a:r>
            <a:r>
              <a:rPr kumimoji="0" lang="ru-RU" sz="1200" b="0" i="0" u="none" strike="noStrike" kern="1200" cap="none" spc="0" normalizeH="0" baseline="0" noProof="0" dirty="0" err="1" smtClean="0">
                <a:ln>
                  <a:noFill/>
                </a:ln>
                <a:solidFill>
                  <a:prstClr val="black"/>
                </a:solidFill>
                <a:effectLst/>
                <a:uLnTx/>
                <a:uFillTx/>
                <a:latin typeface="+mn-lt"/>
                <a:ea typeface="+mn-ea"/>
                <a:cs typeface="+mn-cs"/>
              </a:rPr>
              <a:t>полосочками</a:t>
            </a:r>
            <a:r>
              <a:rPr kumimoji="0" lang="ru-RU" sz="1200" b="0" i="0" u="none" strike="noStrike" kern="1200" cap="none" spc="0" normalizeH="0" baseline="0" noProof="0" dirty="0" smtClean="0">
                <a:ln>
                  <a:noFill/>
                </a:ln>
                <a:solidFill>
                  <a:prstClr val="black"/>
                </a:solidFill>
                <a:effectLst/>
                <a:uLnTx/>
                <a:uFillTx/>
                <a:latin typeface="+mn-lt"/>
                <a:ea typeface="+mn-ea"/>
                <a:cs typeface="+mn-cs"/>
              </a:rPr>
              <a:t>. Что это?» (матрасик).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Воспитателей «Иди, Саша, найди матрасик и покажи его детям». (Ребенок кладет его на кровать.) Воспитатель: «Что делает Саша?» (дети отвечают.) Воспитатель: «А теперь нам нужна белая, чистая большая, то, что </a:t>
            </a:r>
            <a:r>
              <a:rPr kumimoji="0" lang="ru-RU" sz="1200" b="0" i="0" u="none" strike="noStrike" kern="1200" cap="none" spc="0" normalizeH="0" baseline="0" noProof="0" dirty="0" err="1" smtClean="0">
                <a:ln>
                  <a:noFill/>
                </a:ln>
                <a:solidFill>
                  <a:prstClr val="black"/>
                </a:solidFill>
                <a:effectLst/>
                <a:uLnTx/>
                <a:uFillTx/>
                <a:latin typeface="+mn-lt"/>
                <a:ea typeface="+mn-ea"/>
                <a:cs typeface="+mn-cs"/>
              </a:rPr>
              <a:t>стелится</a:t>
            </a:r>
            <a:r>
              <a:rPr kumimoji="0" lang="ru-RU" sz="1200" b="0" i="0" u="none" strike="noStrike" kern="1200" cap="none" spc="0" normalizeH="0" baseline="0" noProof="0" dirty="0" smtClean="0">
                <a:ln>
                  <a:noFill/>
                </a:ln>
                <a:solidFill>
                  <a:prstClr val="black"/>
                </a:solidFill>
                <a:effectLst/>
                <a:uLnTx/>
                <a:uFillTx/>
                <a:latin typeface="+mn-lt"/>
                <a:ea typeface="+mn-ea"/>
                <a:cs typeface="+mn-cs"/>
              </a:rPr>
              <a:t> как матрасик. Что это?» ‚дети отвечают.) Воспитатель: ‘Что еще нужно кукле, чтобы удобно ей было спать на кроватке? Правильно. Иди, Маша, найди здесь подушку”. (Ребенок выполняет задание.)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Воспитатель: «А чтобы приятно было кукле, наденем на подушку чистую (замедляет темп, в голосе звучит некоторая загадочность).. что? Правильно, наволочку. Надень наволочку на подушку”. (Ребенок выполняет задание.) «Что делает Маша?» (дети отвечают.) Затем дети называют одеяло.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Воспитатель: «А у меня еще что-то осталось (показывает пододеяльник). Кто знает, что это, как называется?» (дети отвечают.) «Вот и готова постелька для куклы. На матрасик мы постелили... что? На подушку надели... что? А на одеяло... что?».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При ознакомлении детей с предметами существенным должно быть развитие определенного уровня мыслительной деятельности. </a:t>
            </a:r>
          </a:p>
          <a:p>
            <a:endParaRPr lang="ru-RU" dirty="0"/>
          </a:p>
        </p:txBody>
      </p:sp>
      <p:sp>
        <p:nvSpPr>
          <p:cNvPr id="4" name="Номер слайда 3"/>
          <p:cNvSpPr>
            <a:spLocks noGrp="1"/>
          </p:cNvSpPr>
          <p:nvPr>
            <p:ph type="sldNum" sz="quarter" idx="10"/>
          </p:nvPr>
        </p:nvSpPr>
        <p:spPr/>
        <p:txBody>
          <a:bodyPr/>
          <a:lstStyle/>
          <a:p>
            <a:fld id="{FA97BE55-B960-46F0-93F3-7FBC915EA4A4}" type="slidenum">
              <a:rPr lang="ru-RU" smtClean="0"/>
              <a:t>5</a:t>
            </a:fld>
            <a:endParaRPr lang="ru-RU"/>
          </a:p>
        </p:txBody>
      </p:sp>
    </p:spTree>
    <p:extLst>
      <p:ext uri="{BB962C8B-B14F-4D97-AF65-F5344CB8AC3E}">
        <p14:creationId xmlns:p14="http://schemas.microsoft.com/office/powerpoint/2010/main" val="3678644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Наряду с занятиями, где в основном дети знакомятся с предметами и целостными явлениями, в каждой группе следует запланировать несколько занятий по ознакомлению с качествами и свойствами предметов и материалов.</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Дошкольникам доступны знания о наиболее распространенных материалах (ткань, стекло, бумага, кожа, резина, дерево, металл, пластмасса). Знакомясь с материалами, они убеждаются, что все вещи изготовляют из материалов, что существуют процессы превращения материалов в вещи (шитье, вырезывание, лепка, склеивание п т. п.). У детей развивается способность видеть в любой вещи ее материал, устанавливать свойства материала некоторыми доступными способами обследования (надавить, согнуть, надорвать, ударить и послушать звук).</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Внимание детей привлекают к процессу изготовления предметов. Например, детям показывают куски ткани, которые они внимательно ощупывают и осматривают; затем тут же кроят фартук, с помощью детей его шьют на швейной машине. На следующих занятиях дошкольникам предлагаются сходные вещи из разных материалов, а также разновидности одного и того же материала (кукольное платье из ткани и бумаги; бумага плотная и рыхлая). На этих занятиях широко используются приемы сравнения, а также группировки предметов по определенному признаку.</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Вторая группа занятий соответствует второму этап у словарной работы. Типичными для этой группы являются занятия по ознакомлению детей с особенностями предметов, их качествами, свойствами, а также сравнение предметов.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В основе методики проведения этих занятий лежит: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организация активных обследовательских действий детей при ознакомлении с особенностями предметов, направленных на вычленение частей, качеств, свойств, отношений в определенной системе. Это позволяет развивать дифференцированное восприятие, формировать представления о предметах и вводить в словарь слова на основе точного соотнесения их с познанным;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необходимо, чтобы воспитатель давал точные указания о том, что должен сделать ребенок, чтобы вычленить то или иное качество, свойство, закрепленное в слове (например, чтобы определить такое качество, как твердость, нужно предложить ребенку надавить на предмет, гладкость — погладить, мягкость — смять и т. п.). Это обеспечивает освоение дошкольником определенных способов обследования и слов, которые их обозначают;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организация сопоставления, сравнения выделяемого качества (свойства) с противоположным (например, твердый с мягким, стеклянный с пластмассовым), благодаря чему достигается его отчетливое восприятие;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занятия должны строиться на основе наглядного материала, максимально приближенного к ребенку.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Рассмотрим в качестве примера занятие по ознакомлению с качествами прозрачный—непрозрачный, проводимое в средней группе.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Занятие начинается с загадки, в ходе которой выделяется главный признак предмета. Воспитатель опускает по предмету в два стакана (один прозрачный, другой непрозрачный) и просит отгадать, что в них. После двух-трех повторений он предлагает детям ответить на вопрос: «Почему они отгадывают, что лежит в этом стакане (показывает на прозрачный) и не могут отгадать, что в этом (показывает на непрозрачный)?»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Воспитатель обращается к детям: “Через этот стакан предмет виден, стакан прозрачный. А этот стакан непрозрачный, через него предмет невиден». Затем он предлагает двум-трем ребятам показать прозрачный и непрозрачный стаканы. Далее воспитатель предлагает детям взять в руки по одному предмету со стола и посмотреть через них друг на друга и на него, и спрашивает, видят ли они других ребят и его. Получив утвердительный ответ, он задает вопрос: Как называются предметы, через которые видно? и предлагает нескольким детям сказать, какой у них предмет. После этого воспитатель предлагает ответить на вопрос: ‘Как узнать, найти прозрачные предметы? - посмотреть через крышку стола и сказать, видят ли они свои ноги. Получив ответы, он спрашивает: «Какой стол — прозрачный или непрозрачный?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В конце занятия дети получают задание посмотреть вокруг, найти прозрачные предметы, назвать их и ответить на вопрос: «Как ты узнал, что предмет прозрачный?» Аналогично дается задание найти непрозрачные предметы.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Усложнение занятий этого вида идет по линии увеличения набора выделяемых качеств и свойств.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Большое место на этом этапе работы должно отводиться проговариванию, точному называнию предмета и его особенностей. Проговаривание обеспечивает более высокое осмысление материала, особенно на младших ступенях обучения. Поэтому на занятиях необходимо обеспечить максимальную речевую активность, дать возможность повторять наиболее трудные слова. </a:t>
            </a:r>
          </a:p>
        </p:txBody>
      </p:sp>
      <p:sp>
        <p:nvSpPr>
          <p:cNvPr id="4" name="Номер слайда 3"/>
          <p:cNvSpPr>
            <a:spLocks noGrp="1"/>
          </p:cNvSpPr>
          <p:nvPr>
            <p:ph type="sldNum" sz="quarter" idx="10"/>
          </p:nvPr>
        </p:nvSpPr>
        <p:spPr/>
        <p:txBody>
          <a:bodyPr/>
          <a:lstStyle/>
          <a:p>
            <a:fld id="{FA97BE55-B960-46F0-93F3-7FBC915EA4A4}" type="slidenum">
              <a:rPr lang="ru-RU" smtClean="0"/>
              <a:t>6</a:t>
            </a:fld>
            <a:endParaRPr lang="ru-RU"/>
          </a:p>
        </p:txBody>
      </p:sp>
    </p:spTree>
    <p:extLst>
      <p:ext uri="{BB962C8B-B14F-4D97-AF65-F5344CB8AC3E}">
        <p14:creationId xmlns:p14="http://schemas.microsoft.com/office/powerpoint/2010/main" val="9362791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Наиболее интересна предложенная В. И. Логиновой методика занятий третьего типа. Переход к обобщениям требует специального обучения тому, как надо выделять в разных предметах одни и те же существенные признаки. Так, с детьми четвертого года в основном проводят занятия по формированию видовых понятий. Такие занятия чаще протекают в игровой форме с большим количеством наглядного материала (предметы одного вида, различающиеся несущественными признаками, и предметы близких видов). Важно, чтобы ребенок мотивировал выбор предмета из группы сходных (Как вы узнали чашки?        Почему не взяли стакан, бокал? Чего здесь нет? Да, у чашек есть ручки, вот как вы их узнали).</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Более сложны занятия по первичному формированию родовых обобщений. Специфичен подбор наглядного материала: это несколько видов предметов, ярко различающихся по несущественным признакам (грузовик, самолет, пароход, автобус, велосипед), и несколько видов, входящих в другие понятия, в том числе и чем-то близких первому (пушка, швейная машина, асфальтовый каток, кресло).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Третья группа занятий соответствует третьему этапу словарной работы. Освоение понятий и соответствующего словаря требует умения видеть особенности предметов и явлений, выделять наиболее существенные из них и обобщать на этой основе предметы и явления. Это обеспечивает развитие простейших форм логического мышления и освоение обобщающей функции слова.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При проведении занятий надо учитывать следующее: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занятия строятся на наглядном материале. Наборы предметов должны различаться по несущественным признакам и иметь общий признак или их группу (например, чашки разные по цвету, форме, величине);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центральным моментом занятия является обучение детей выделению существенных признаков как основания для обобщения и на этой основе введение слова, обозначающего понятие;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закрепление освоенного понятия и слова, его обозначающего, на основе выделения существенного для данного понятия признака. У детей формируются видовые и родовые понятия.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Рассмотрим в качестве примера занятие, проводимое по теме «Транспорт» в старшей группе.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На доске развешиваются картинки с изображением парохода, грузовой машины, самолета и т. д. Воспитатель предлагает назвать, что нарисовано, а затем рассказать о каждом изображенном предмете, направляя описание вопросами: «Для чего нужна грузовая машина?», «Какие части есть у грузовой машины»? и т. д. После описания всех предметов воспитатель предлагает ответить на вопрос: «Что разного у всех трех предметов?» обобщив ответы детей, он спрашивает: «Что у них общего?», а затем подводит их к обобщению: «И Пароход, и самолет, и Грузовая машина нужны, чтобы перевозить людей и грузы. Все, что служит для перевозки людей и грузов, можно назвать транспортом. Воспитатель просит повторить, как можно эти предметы назвать одним словом.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В конце занятия организуются упражнения в подведении под понятие. С этой целью воспитатель предлагает поставить картинки с изображением предметов, относящихся к транспорту, на одну подставку, а на другую — то, что к нему не относится, и мотивировать свое решение, т. е. выделить существенный для понятия признак.</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Дальнейшая работа над понятиями идет по линии их дифференцировки, растяжения. Например, понятие «транспорт» дифференцируется, и на этой основе Вводятся новые слова: транспорт — Воздушный, водный, наземный, подземный; одежда — зимняя, летняя, демисезонная; посуда — чайная, столовая, кухонная и т. п.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В процессе рассмотренных занятий у дошкольников формируется понятийный характер слова, развивается их мышление. </a:t>
            </a:r>
          </a:p>
        </p:txBody>
      </p:sp>
      <p:sp>
        <p:nvSpPr>
          <p:cNvPr id="4" name="Номер слайда 3"/>
          <p:cNvSpPr>
            <a:spLocks noGrp="1"/>
          </p:cNvSpPr>
          <p:nvPr>
            <p:ph type="sldNum" sz="quarter" idx="10"/>
          </p:nvPr>
        </p:nvSpPr>
        <p:spPr/>
        <p:txBody>
          <a:bodyPr/>
          <a:lstStyle/>
          <a:p>
            <a:fld id="{FA97BE55-B960-46F0-93F3-7FBC915EA4A4}" type="slidenum">
              <a:rPr lang="ru-RU" smtClean="0"/>
              <a:t>7</a:t>
            </a:fld>
            <a:endParaRPr lang="ru-RU"/>
          </a:p>
        </p:txBody>
      </p:sp>
    </p:spTree>
    <p:extLst>
      <p:ext uri="{BB962C8B-B14F-4D97-AF65-F5344CB8AC3E}">
        <p14:creationId xmlns:p14="http://schemas.microsoft.com/office/powerpoint/2010/main" val="22242148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nSpc>
                <a:spcPct val="115000"/>
              </a:lnSpc>
              <a:spcAft>
                <a:spcPts val="1000"/>
              </a:spcAft>
            </a:pPr>
            <a:r>
              <a:rPr lang="ru-RU" sz="1200" b="1" u="none" kern="50" dirty="0" smtClean="0">
                <a:effectLst/>
                <a:latin typeface="Times New Roman" panose="02020603050405020304" pitchFamily="18" charset="0"/>
                <a:ea typeface="SimSun" panose="02010600030101010101" pitchFamily="2" charset="-122"/>
                <a:cs typeface="Calibri" panose="020F0502020204030204" pitchFamily="34" charset="0"/>
              </a:rPr>
              <a:t>        Приемы формирования словаря:</a:t>
            </a:r>
            <a:endParaRPr lang="ru-RU" sz="1100" u="none" kern="50" dirty="0" smtClean="0">
              <a:effectLst/>
              <a:latin typeface="Calibri" panose="020F0502020204030204" pitchFamily="34" charset="0"/>
              <a:ea typeface="SimSun" panose="02010600030101010101" pitchFamily="2" charset="-122"/>
              <a:cs typeface="Calibri" panose="020F0502020204030204" pitchFamily="34" charset="0"/>
            </a:endParaRPr>
          </a:p>
          <a:p>
            <a:r>
              <a:rPr lang="ru-RU" sz="1200" dirty="0" smtClean="0">
                <a:effectLst/>
                <a:latin typeface="Times New Roman" panose="02020603050405020304" pitchFamily="18" charset="0"/>
                <a:ea typeface="Times New Roman" panose="02020603050405020304" pitchFamily="18" charset="0"/>
              </a:rPr>
              <a:t>чёткое произнесение слова, неоднократное включение слова в предложение, хоровое проговаривание нового слова хором и индивидуально 2-3 детьми по ходу занятия, подбор слов антонимов к новым словам с целью уточнения его смысловой стороны, интонационное выделение нового слова в речи.</a:t>
            </a:r>
            <a:endParaRPr lang="ru-RU" dirty="0"/>
          </a:p>
        </p:txBody>
      </p:sp>
      <p:sp>
        <p:nvSpPr>
          <p:cNvPr id="4" name="Номер слайда 3"/>
          <p:cNvSpPr>
            <a:spLocks noGrp="1"/>
          </p:cNvSpPr>
          <p:nvPr>
            <p:ph type="sldNum" sz="quarter" idx="10"/>
          </p:nvPr>
        </p:nvSpPr>
        <p:spPr/>
        <p:txBody>
          <a:bodyPr/>
          <a:lstStyle/>
          <a:p>
            <a:fld id="{FA97BE55-B960-46F0-93F3-7FBC915EA4A4}" type="slidenum">
              <a:rPr lang="ru-RU" smtClean="0"/>
              <a:t>10</a:t>
            </a:fld>
            <a:endParaRPr lang="ru-RU"/>
          </a:p>
        </p:txBody>
      </p:sp>
    </p:spTree>
    <p:extLst>
      <p:ext uri="{BB962C8B-B14F-4D97-AF65-F5344CB8AC3E}">
        <p14:creationId xmlns:p14="http://schemas.microsoft.com/office/powerpoint/2010/main" val="4252957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b="1" dirty="0" smtClean="0">
                <a:latin typeface="Times New Roman" panose="02020603050405020304" pitchFamily="18" charset="0"/>
                <a:cs typeface="Times New Roman" panose="02020603050405020304" pitchFamily="18" charset="0"/>
              </a:rPr>
              <a:t>Пример сюрпризного момента и приёма мотивации </a:t>
            </a:r>
            <a:r>
              <a:rPr lang="ru-RU" dirty="0" smtClean="0"/>
              <a:t>(Воспитатель: К нам пришло письмо от Незнайки, он пишет, что после аварии на газированном автомобиле он хочет сам смастерить такой автомобиль, чтобы катать коротышек. Но Незнайка не знает., из какого материала нужно сделать автомобиль, чтобы он был прочным, надежным и красивым. Знайка подсказал, что таким материалом является металл, но Незнайка не знает, что это такое. Давайте напишем Незнайке письмо и расскажем ему о металле.</a:t>
            </a:r>
          </a:p>
          <a:p>
            <a:r>
              <a:rPr lang="ru-RU" dirty="0" smtClean="0"/>
              <a:t>— Для того, чтобы помочь Незнайке, давайте сами познакомимся со свойствами металла.)</a:t>
            </a:r>
          </a:p>
        </p:txBody>
      </p:sp>
      <p:sp>
        <p:nvSpPr>
          <p:cNvPr id="4" name="Номер слайда 3"/>
          <p:cNvSpPr>
            <a:spLocks noGrp="1"/>
          </p:cNvSpPr>
          <p:nvPr>
            <p:ph type="sldNum" sz="quarter" idx="10"/>
          </p:nvPr>
        </p:nvSpPr>
        <p:spPr/>
        <p:txBody>
          <a:bodyPr/>
          <a:lstStyle/>
          <a:p>
            <a:fld id="{FA97BE55-B960-46F0-93F3-7FBC915EA4A4}" type="slidenum">
              <a:rPr lang="ru-RU" smtClean="0"/>
              <a:t>11</a:t>
            </a:fld>
            <a:endParaRPr lang="ru-RU"/>
          </a:p>
        </p:txBody>
      </p:sp>
    </p:spTree>
    <p:extLst>
      <p:ext uri="{BB962C8B-B14F-4D97-AF65-F5344CB8AC3E}">
        <p14:creationId xmlns:p14="http://schemas.microsoft.com/office/powerpoint/2010/main" val="3223860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A4DFA25-3964-4EBC-9F38-5871AF777291}" type="datetimeFigureOut">
              <a:rPr lang="ru-RU" smtClean="0"/>
              <a:t>01.01.2018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0F6D16-DD8B-49BA-BE96-41571810B29B}" type="slidenum">
              <a:rPr lang="ru-RU" smtClean="0"/>
              <a:t>‹#›</a:t>
            </a:fld>
            <a:endParaRPr lang="ru-RU"/>
          </a:p>
        </p:txBody>
      </p:sp>
    </p:spTree>
    <p:extLst>
      <p:ext uri="{BB962C8B-B14F-4D97-AF65-F5344CB8AC3E}">
        <p14:creationId xmlns:p14="http://schemas.microsoft.com/office/powerpoint/2010/main" val="1173642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A4DFA25-3964-4EBC-9F38-5871AF777291}" type="datetimeFigureOut">
              <a:rPr lang="ru-RU" smtClean="0"/>
              <a:t>01.01.2018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0F6D16-DD8B-49BA-BE96-41571810B29B}" type="slidenum">
              <a:rPr lang="ru-RU" smtClean="0"/>
              <a:t>‹#›</a:t>
            </a:fld>
            <a:endParaRPr lang="ru-RU"/>
          </a:p>
        </p:txBody>
      </p:sp>
    </p:spTree>
    <p:extLst>
      <p:ext uri="{BB962C8B-B14F-4D97-AF65-F5344CB8AC3E}">
        <p14:creationId xmlns:p14="http://schemas.microsoft.com/office/powerpoint/2010/main" val="28372695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A4DFA25-3964-4EBC-9F38-5871AF777291}" type="datetimeFigureOut">
              <a:rPr lang="ru-RU" smtClean="0"/>
              <a:t>01.01.2018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0F6D16-DD8B-49BA-BE96-41571810B29B}" type="slidenum">
              <a:rPr lang="ru-RU" smtClean="0"/>
              <a:t>‹#›</a:t>
            </a:fld>
            <a:endParaRPr lang="ru-RU"/>
          </a:p>
        </p:txBody>
      </p:sp>
    </p:spTree>
    <p:extLst>
      <p:ext uri="{BB962C8B-B14F-4D97-AF65-F5344CB8AC3E}">
        <p14:creationId xmlns:p14="http://schemas.microsoft.com/office/powerpoint/2010/main" val="410629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A4DFA25-3964-4EBC-9F38-5871AF777291}" type="datetimeFigureOut">
              <a:rPr lang="ru-RU" smtClean="0"/>
              <a:t>01.01.2018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0F6D16-DD8B-49BA-BE96-41571810B29B}" type="slidenum">
              <a:rPr lang="ru-RU" smtClean="0"/>
              <a:t>‹#›</a:t>
            </a:fld>
            <a:endParaRPr lang="ru-RU"/>
          </a:p>
        </p:txBody>
      </p:sp>
    </p:spTree>
    <p:extLst>
      <p:ext uri="{BB962C8B-B14F-4D97-AF65-F5344CB8AC3E}">
        <p14:creationId xmlns:p14="http://schemas.microsoft.com/office/powerpoint/2010/main" val="2116543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A4DFA25-3964-4EBC-9F38-5871AF777291}" type="datetimeFigureOut">
              <a:rPr lang="ru-RU" smtClean="0"/>
              <a:t>01.01.2018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0F6D16-DD8B-49BA-BE96-41571810B29B}" type="slidenum">
              <a:rPr lang="ru-RU" smtClean="0"/>
              <a:t>‹#›</a:t>
            </a:fld>
            <a:endParaRPr lang="ru-RU"/>
          </a:p>
        </p:txBody>
      </p:sp>
    </p:spTree>
    <p:extLst>
      <p:ext uri="{BB962C8B-B14F-4D97-AF65-F5344CB8AC3E}">
        <p14:creationId xmlns:p14="http://schemas.microsoft.com/office/powerpoint/2010/main" val="1628386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A4DFA25-3964-4EBC-9F38-5871AF777291}" type="datetimeFigureOut">
              <a:rPr lang="ru-RU" smtClean="0"/>
              <a:t>01.01.2018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0F6D16-DD8B-49BA-BE96-41571810B29B}" type="slidenum">
              <a:rPr lang="ru-RU" smtClean="0"/>
              <a:t>‹#›</a:t>
            </a:fld>
            <a:endParaRPr lang="ru-RU"/>
          </a:p>
        </p:txBody>
      </p:sp>
    </p:spTree>
    <p:extLst>
      <p:ext uri="{BB962C8B-B14F-4D97-AF65-F5344CB8AC3E}">
        <p14:creationId xmlns:p14="http://schemas.microsoft.com/office/powerpoint/2010/main" val="1496247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A4DFA25-3964-4EBC-9F38-5871AF777291}" type="datetimeFigureOut">
              <a:rPr lang="ru-RU" smtClean="0"/>
              <a:t>01.01.2018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80F6D16-DD8B-49BA-BE96-41571810B29B}" type="slidenum">
              <a:rPr lang="ru-RU" smtClean="0"/>
              <a:t>‹#›</a:t>
            </a:fld>
            <a:endParaRPr lang="ru-RU"/>
          </a:p>
        </p:txBody>
      </p:sp>
    </p:spTree>
    <p:extLst>
      <p:ext uri="{BB962C8B-B14F-4D97-AF65-F5344CB8AC3E}">
        <p14:creationId xmlns:p14="http://schemas.microsoft.com/office/powerpoint/2010/main" val="1803016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A4DFA25-3964-4EBC-9F38-5871AF777291}" type="datetimeFigureOut">
              <a:rPr lang="ru-RU" smtClean="0"/>
              <a:t>01.01.2018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80F6D16-DD8B-49BA-BE96-41571810B29B}" type="slidenum">
              <a:rPr lang="ru-RU" smtClean="0"/>
              <a:t>‹#›</a:t>
            </a:fld>
            <a:endParaRPr lang="ru-RU"/>
          </a:p>
        </p:txBody>
      </p:sp>
    </p:spTree>
    <p:extLst>
      <p:ext uri="{BB962C8B-B14F-4D97-AF65-F5344CB8AC3E}">
        <p14:creationId xmlns:p14="http://schemas.microsoft.com/office/powerpoint/2010/main" val="4171414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A4DFA25-3964-4EBC-9F38-5871AF777291}" type="datetimeFigureOut">
              <a:rPr lang="ru-RU" smtClean="0"/>
              <a:t>01.01.2018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80F6D16-DD8B-49BA-BE96-41571810B29B}" type="slidenum">
              <a:rPr lang="ru-RU" smtClean="0"/>
              <a:t>‹#›</a:t>
            </a:fld>
            <a:endParaRPr lang="ru-RU"/>
          </a:p>
        </p:txBody>
      </p:sp>
    </p:spTree>
    <p:extLst>
      <p:ext uri="{BB962C8B-B14F-4D97-AF65-F5344CB8AC3E}">
        <p14:creationId xmlns:p14="http://schemas.microsoft.com/office/powerpoint/2010/main" val="2108553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A4DFA25-3964-4EBC-9F38-5871AF777291}" type="datetimeFigureOut">
              <a:rPr lang="ru-RU" smtClean="0"/>
              <a:t>01.01.2018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0F6D16-DD8B-49BA-BE96-41571810B29B}" type="slidenum">
              <a:rPr lang="ru-RU" smtClean="0"/>
              <a:t>‹#›</a:t>
            </a:fld>
            <a:endParaRPr lang="ru-RU"/>
          </a:p>
        </p:txBody>
      </p:sp>
    </p:spTree>
    <p:extLst>
      <p:ext uri="{BB962C8B-B14F-4D97-AF65-F5344CB8AC3E}">
        <p14:creationId xmlns:p14="http://schemas.microsoft.com/office/powerpoint/2010/main" val="27987818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A4DFA25-3964-4EBC-9F38-5871AF777291}" type="datetimeFigureOut">
              <a:rPr lang="ru-RU" smtClean="0"/>
              <a:t>01.01.2018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0F6D16-DD8B-49BA-BE96-41571810B29B}" type="slidenum">
              <a:rPr lang="ru-RU" smtClean="0"/>
              <a:t>‹#›</a:t>
            </a:fld>
            <a:endParaRPr lang="ru-RU"/>
          </a:p>
        </p:txBody>
      </p:sp>
    </p:spTree>
    <p:extLst>
      <p:ext uri="{BB962C8B-B14F-4D97-AF65-F5344CB8AC3E}">
        <p14:creationId xmlns:p14="http://schemas.microsoft.com/office/powerpoint/2010/main" val="5049607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4DFA25-3964-4EBC-9F38-5871AF777291}" type="datetimeFigureOut">
              <a:rPr lang="ru-RU" smtClean="0"/>
              <a:t>01.01.2018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0F6D16-DD8B-49BA-BE96-41571810B29B}" type="slidenum">
              <a:rPr lang="ru-RU" smtClean="0"/>
              <a:t>‹#›</a:t>
            </a:fld>
            <a:endParaRPr lang="ru-RU"/>
          </a:p>
        </p:txBody>
      </p:sp>
    </p:spTree>
    <p:extLst>
      <p:ext uri="{BB962C8B-B14F-4D97-AF65-F5344CB8AC3E}">
        <p14:creationId xmlns:p14="http://schemas.microsoft.com/office/powerpoint/2010/main" val="25019894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3.jpg"/><Relationship Id="rId5" Type="http://schemas.openxmlformats.org/officeDocument/2006/relationships/image" Target="../media/image22.jpeg"/><Relationship Id="rId4" Type="http://schemas.openxmlformats.org/officeDocument/2006/relationships/image" Target="../media/image21.jpg"/></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g"/><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g"/><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364" y="1"/>
            <a:ext cx="11083636" cy="6858000"/>
          </a:xfrm>
          <a:prstGeom prst="rect">
            <a:avLst/>
          </a:prstGeom>
        </p:spPr>
      </p:pic>
      <p:sp>
        <p:nvSpPr>
          <p:cNvPr id="6" name="Прямоугольник 5"/>
          <p:cNvSpPr/>
          <p:nvPr/>
        </p:nvSpPr>
        <p:spPr>
          <a:xfrm>
            <a:off x="0" y="0"/>
            <a:ext cx="1066800" cy="6858000"/>
          </a:xfrm>
          <a:prstGeom prst="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1582058" y="1567543"/>
            <a:ext cx="10290628" cy="1569660"/>
          </a:xfrm>
          <a:prstGeom prst="rect">
            <a:avLst/>
          </a:prstGeom>
          <a:noFill/>
        </p:spPr>
        <p:txBody>
          <a:bodyPr wrap="square" rtlCol="0">
            <a:spAutoFit/>
          </a:bodyPr>
          <a:lstStyle/>
          <a:p>
            <a:pPr lvl="0" algn="ctr"/>
            <a:r>
              <a:rPr lang="ru-RU" sz="3200" b="1" i="1" dirty="0">
                <a:solidFill>
                  <a:srgbClr val="002060"/>
                </a:solidFill>
                <a:latin typeface="Times New Roman" pitchFamily="18" charset="0"/>
                <a:cs typeface="Times New Roman" pitchFamily="18" charset="0"/>
              </a:rPr>
              <a:t>Организация, методика проведения </a:t>
            </a:r>
          </a:p>
          <a:p>
            <a:pPr lvl="0" algn="ctr"/>
            <a:r>
              <a:rPr lang="ru-RU" sz="3200" b="1" i="1" dirty="0">
                <a:solidFill>
                  <a:srgbClr val="002060"/>
                </a:solidFill>
                <a:latin typeface="Times New Roman" pitchFamily="18" charset="0"/>
                <a:cs typeface="Times New Roman" pitchFamily="18" charset="0"/>
              </a:rPr>
              <a:t>занятий </a:t>
            </a:r>
            <a:r>
              <a:rPr lang="ru-RU" sz="3200" b="1" i="1" dirty="0" smtClean="0">
                <a:solidFill>
                  <a:srgbClr val="002060"/>
                </a:solidFill>
                <a:latin typeface="Times New Roman" pitchFamily="18" charset="0"/>
                <a:cs typeface="Times New Roman" pitchFamily="18" charset="0"/>
              </a:rPr>
              <a:t>с детьми дошкольного возраста по </a:t>
            </a:r>
            <a:r>
              <a:rPr lang="ru-RU" sz="3200" b="1" i="1" dirty="0">
                <a:solidFill>
                  <a:srgbClr val="002060"/>
                </a:solidFill>
                <a:latin typeface="Times New Roman" pitchFamily="18" charset="0"/>
                <a:cs typeface="Times New Roman" pitchFamily="18" charset="0"/>
              </a:rPr>
              <a:t>рассматриванию предметов</a:t>
            </a:r>
          </a:p>
        </p:txBody>
      </p:sp>
      <p:sp>
        <p:nvSpPr>
          <p:cNvPr id="3" name="TextBox 2"/>
          <p:cNvSpPr txBox="1"/>
          <p:nvPr/>
        </p:nvSpPr>
        <p:spPr>
          <a:xfrm>
            <a:off x="3034144" y="3380509"/>
            <a:ext cx="5874327" cy="646331"/>
          </a:xfrm>
          <a:prstGeom prst="rect">
            <a:avLst/>
          </a:prstGeom>
          <a:noFill/>
        </p:spPr>
        <p:txBody>
          <a:bodyPr wrap="square" rtlCol="0">
            <a:spAutoFit/>
          </a:bodyPr>
          <a:lstStyle/>
          <a:p>
            <a:pPr lvl="0"/>
            <a:r>
              <a:rPr lang="ru-RU" b="1" i="1" dirty="0">
                <a:solidFill>
                  <a:srgbClr val="002060"/>
                </a:solidFill>
                <a:latin typeface="Times New Roman" panose="02020603050405020304" pitchFamily="18" charset="0"/>
                <a:cs typeface="Times New Roman" panose="02020603050405020304" pitchFamily="18" charset="0"/>
              </a:rPr>
              <a:t>МДК 03.02 </a:t>
            </a:r>
            <a:r>
              <a:rPr lang="ru-RU" i="1" dirty="0">
                <a:solidFill>
                  <a:srgbClr val="002060"/>
                </a:solidFill>
                <a:latin typeface="Times New Roman" panose="02020603050405020304" pitchFamily="18" charset="0"/>
                <a:cs typeface="Times New Roman" panose="02020603050405020304" pitchFamily="18" charset="0"/>
              </a:rPr>
              <a:t>Теория и методика развития речи у детей</a:t>
            </a:r>
          </a:p>
          <a:p>
            <a:pPr lvl="0"/>
            <a:r>
              <a:rPr lang="ru-RU" b="1" i="1" dirty="0">
                <a:solidFill>
                  <a:srgbClr val="002060"/>
                </a:solidFill>
                <a:latin typeface="Times New Roman" panose="02020603050405020304" pitchFamily="18" charset="0"/>
                <a:cs typeface="Times New Roman" panose="02020603050405020304" pitchFamily="18" charset="0"/>
              </a:rPr>
              <a:t>Специальность:</a:t>
            </a:r>
            <a:r>
              <a:rPr lang="ru-RU" i="1" dirty="0">
                <a:solidFill>
                  <a:srgbClr val="002060"/>
                </a:solidFill>
                <a:latin typeface="Times New Roman" panose="02020603050405020304" pitchFamily="18" charset="0"/>
                <a:cs typeface="Times New Roman" panose="02020603050405020304" pitchFamily="18" charset="0"/>
              </a:rPr>
              <a:t>44. 02. 01  Дошкольное образование </a:t>
            </a:r>
          </a:p>
        </p:txBody>
      </p:sp>
      <p:sp>
        <p:nvSpPr>
          <p:cNvPr id="5" name="TextBox 4"/>
          <p:cNvSpPr txBox="1"/>
          <p:nvPr/>
        </p:nvSpPr>
        <p:spPr>
          <a:xfrm>
            <a:off x="5181600" y="4044133"/>
            <a:ext cx="5541818" cy="646331"/>
          </a:xfrm>
          <a:prstGeom prst="rect">
            <a:avLst/>
          </a:prstGeom>
          <a:noFill/>
        </p:spPr>
        <p:txBody>
          <a:bodyPr wrap="square" rtlCol="0">
            <a:spAutoFit/>
          </a:bodyPr>
          <a:lstStyle/>
          <a:p>
            <a:pPr lvl="0" algn="r"/>
            <a:r>
              <a:rPr lang="ru-RU" b="1" i="1" dirty="0">
                <a:solidFill>
                  <a:srgbClr val="002060"/>
                </a:solidFill>
                <a:latin typeface="Times New Roman" pitchFamily="18" charset="0"/>
                <a:cs typeface="Times New Roman" pitchFamily="18" charset="0"/>
              </a:rPr>
              <a:t>Преподаватель методики развития речи</a:t>
            </a:r>
            <a:r>
              <a:rPr lang="ru-RU" i="1" dirty="0">
                <a:solidFill>
                  <a:srgbClr val="002060"/>
                </a:solidFill>
                <a:latin typeface="Times New Roman" pitchFamily="18" charset="0"/>
                <a:cs typeface="Times New Roman" pitchFamily="18" charset="0"/>
              </a:rPr>
              <a:t>: </a:t>
            </a:r>
          </a:p>
          <a:p>
            <a:pPr lvl="0" algn="r"/>
            <a:r>
              <a:rPr lang="ru-RU" i="1" dirty="0">
                <a:solidFill>
                  <a:srgbClr val="002060"/>
                </a:solidFill>
                <a:latin typeface="Times New Roman" pitchFamily="18" charset="0"/>
                <a:cs typeface="Times New Roman" pitchFamily="18" charset="0"/>
              </a:rPr>
              <a:t>Гольская Оксана Геннадьевна</a:t>
            </a:r>
          </a:p>
        </p:txBody>
      </p:sp>
    </p:spTree>
    <p:extLst>
      <p:ext uri="{BB962C8B-B14F-4D97-AF65-F5344CB8AC3E}">
        <p14:creationId xmlns:p14="http://schemas.microsoft.com/office/powerpoint/2010/main" val="23031257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1066800" cy="6858000"/>
          </a:xfrm>
          <a:prstGeom prst="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316182" y="193964"/>
            <a:ext cx="10701646" cy="1815882"/>
          </a:xfrm>
          <a:prstGeom prst="rect">
            <a:avLst/>
          </a:prstGeom>
          <a:noFill/>
        </p:spPr>
        <p:txBody>
          <a:bodyPr wrap="square" rtlCol="0">
            <a:spAutoFit/>
          </a:bodyPr>
          <a:lstStyle/>
          <a:p>
            <a:pPr marL="457200" lvl="0" indent="-457200" algn="just">
              <a:buFont typeface="Wingdings" panose="05000000000000000000" pitchFamily="2" charset="2"/>
              <a:buChar char="ü"/>
            </a:pPr>
            <a:r>
              <a:rPr lang="ru-RU" sz="2800" b="1" i="1" dirty="0">
                <a:solidFill>
                  <a:srgbClr val="002060"/>
                </a:solidFill>
                <a:latin typeface="Times New Roman" panose="02020603050405020304" pitchFamily="18" charset="0"/>
                <a:ea typeface="Times New Roman" panose="02020603050405020304" pitchFamily="18" charset="0"/>
              </a:rPr>
              <a:t>сравнение предметов по их внешнему виду;</a:t>
            </a:r>
          </a:p>
          <a:p>
            <a:pPr marL="457200" lvl="0" indent="-457200" algn="just">
              <a:buFont typeface="Wingdings" panose="05000000000000000000" pitchFamily="2" charset="2"/>
              <a:buChar char="ü"/>
            </a:pPr>
            <a:r>
              <a:rPr lang="ru-RU" sz="2800" i="1" dirty="0" smtClean="0">
                <a:solidFill>
                  <a:srgbClr val="002060"/>
                </a:solidFill>
                <a:latin typeface="Times New Roman" panose="02020603050405020304" pitchFamily="18" charset="0"/>
                <a:ea typeface="Times New Roman" panose="02020603050405020304" pitchFamily="18" charset="0"/>
              </a:rPr>
              <a:t>постепенное </a:t>
            </a:r>
            <a:r>
              <a:rPr lang="ru-RU" sz="2800" i="1" dirty="0">
                <a:solidFill>
                  <a:srgbClr val="002060"/>
                </a:solidFill>
                <a:latin typeface="Times New Roman" panose="02020603050405020304" pitchFamily="18" charset="0"/>
                <a:ea typeface="Times New Roman" panose="02020603050405020304" pitchFamily="18" charset="0"/>
              </a:rPr>
              <a:t>формирование целостного представле­ния о предмете, его назначении, строении, материале, из которого он изготовлен.</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57011" y="1790653"/>
            <a:ext cx="7460818" cy="4904244"/>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5928958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 y="1"/>
            <a:ext cx="1079292" cy="6858000"/>
          </a:xfrm>
          <a:prstGeom prst="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29892" y="124451"/>
            <a:ext cx="515841" cy="652963"/>
          </a:xfrm>
          <a:prstGeom prst="rect">
            <a:avLst/>
          </a:prstGeom>
        </p:spPr>
      </p:pic>
      <p:sp>
        <p:nvSpPr>
          <p:cNvPr id="4" name="TextBox 3"/>
          <p:cNvSpPr txBox="1"/>
          <p:nvPr/>
        </p:nvSpPr>
        <p:spPr>
          <a:xfrm>
            <a:off x="1379095" y="124451"/>
            <a:ext cx="10672997" cy="1077218"/>
          </a:xfrm>
          <a:prstGeom prst="rect">
            <a:avLst/>
          </a:prstGeom>
          <a:noFill/>
        </p:spPr>
        <p:txBody>
          <a:bodyPr wrap="square" rtlCol="0">
            <a:spAutoFit/>
          </a:bodyPr>
          <a:lstStyle/>
          <a:p>
            <a:pPr algn="ctr"/>
            <a:r>
              <a:rPr lang="ru-RU" sz="3200" b="1" i="1" dirty="0">
                <a:solidFill>
                  <a:srgbClr val="002060"/>
                </a:solidFill>
                <a:latin typeface="Times New Roman" panose="02020603050405020304" pitchFamily="18" charset="0"/>
                <a:cs typeface="Times New Roman" panose="02020603050405020304" pitchFamily="18" charset="0"/>
              </a:rPr>
              <a:t>Структура занятия по ознакомлению с предметным миром</a:t>
            </a:r>
            <a:endParaRPr lang="ru-RU" dirty="0">
              <a:solidFill>
                <a:srgbClr val="002060"/>
              </a:solidFill>
            </a:endParaRPr>
          </a:p>
        </p:txBody>
      </p:sp>
      <p:graphicFrame>
        <p:nvGraphicFramePr>
          <p:cNvPr id="5" name="Таблица 4"/>
          <p:cNvGraphicFramePr>
            <a:graphicFrameLocks noGrp="1"/>
          </p:cNvGraphicFramePr>
          <p:nvPr>
            <p:extLst>
              <p:ext uri="{D42A27DB-BD31-4B8C-83A1-F6EECF244321}">
                <p14:modId xmlns:p14="http://schemas.microsoft.com/office/powerpoint/2010/main" val="1116387321"/>
              </p:ext>
            </p:extLst>
          </p:nvPr>
        </p:nvGraphicFramePr>
        <p:xfrm>
          <a:off x="1229892" y="1201666"/>
          <a:ext cx="10822200" cy="5485245"/>
        </p:xfrm>
        <a:graphic>
          <a:graphicData uri="http://schemas.openxmlformats.org/drawingml/2006/table">
            <a:tbl>
              <a:tblPr firstRow="1" bandRow="1">
                <a:tableStyleId>{5C22544A-7EE6-4342-B048-85BDC9FD1C3A}</a:tableStyleId>
              </a:tblPr>
              <a:tblGrid>
                <a:gridCol w="883721">
                  <a:extLst>
                    <a:ext uri="{9D8B030D-6E8A-4147-A177-3AD203B41FA5}">
                      <a16:colId xmlns:a16="http://schemas.microsoft.com/office/drawing/2014/main" val="1919266426"/>
                    </a:ext>
                  </a:extLst>
                </a:gridCol>
                <a:gridCol w="9938479">
                  <a:extLst>
                    <a:ext uri="{9D8B030D-6E8A-4147-A177-3AD203B41FA5}">
                      <a16:colId xmlns:a16="http://schemas.microsoft.com/office/drawing/2014/main" val="3453279001"/>
                    </a:ext>
                  </a:extLst>
                </a:gridCol>
              </a:tblGrid>
              <a:tr h="56717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I</a:t>
                      </a:r>
                      <a:r>
                        <a:rPr kumimoji="0" lang="ru-RU" sz="36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a:t>
                      </a:r>
                    </a:p>
                  </a:txBody>
                  <a:tcPr>
                    <a:solidFill>
                      <a:srgbClr val="FFFFE7"/>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kumimoji="0" lang="ru-RU" sz="32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Вводная часть.</a:t>
                      </a:r>
                      <a:endParaRPr kumimoji="0" lang="ru-RU" sz="1800" b="0" i="0" u="none" strike="noStrike" kern="1200" cap="none" spc="0" normalizeH="0" baseline="0" noProof="0" dirty="0" smtClean="0">
                        <a:ln>
                          <a:noFill/>
                        </a:ln>
                        <a:solidFill>
                          <a:srgbClr val="002060"/>
                        </a:solidFill>
                        <a:effectLst/>
                        <a:uLnTx/>
                        <a:uFillTx/>
                        <a:latin typeface="+mn-lt"/>
                        <a:ea typeface="+mn-ea"/>
                        <a:cs typeface="+mn-cs"/>
                      </a:endParaRPr>
                    </a:p>
                  </a:txBody>
                  <a:tcPr>
                    <a:solidFill>
                      <a:srgbClr val="FFFFE7"/>
                    </a:solidFill>
                  </a:tcPr>
                </a:tc>
                <a:extLst>
                  <a:ext uri="{0D108BD9-81ED-4DB2-BD59-A6C34878D82A}">
                    <a16:rowId xmlns:a16="http://schemas.microsoft.com/office/drawing/2014/main" val="1645582867"/>
                  </a:ext>
                </a:extLst>
              </a:tr>
              <a:tr h="4845165">
                <a:tc>
                  <a:txBody>
                    <a:bodyPr/>
                    <a:lstStyle/>
                    <a:p>
                      <a:r>
                        <a:rPr kumimoji="0" lang="ru-RU" sz="32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1.1</a:t>
                      </a:r>
                      <a:r>
                        <a:rPr kumimoji="0" lang="ru-RU" sz="1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a:t>
                      </a:r>
                    </a:p>
                    <a:p>
                      <a:endParaRPr kumimoji="0" lang="ru-RU" sz="1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1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1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1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1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1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32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r>
                        <a:rPr kumimoji="0" lang="ru-RU" sz="32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1.2. </a:t>
                      </a:r>
                      <a:endParaRPr kumimoji="0" lang="ru-RU" sz="1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txBody>
                  <a:tcPr>
                    <a:solidFill>
                      <a:srgbClr val="FFFFE1"/>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32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Сюрпризный/ игровой момент </a:t>
                      </a:r>
                      <a:r>
                        <a:rPr kumimoji="0" lang="ru-RU" sz="2800" b="0"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(вводная беседа/ вопрос; рассматривание предметов/ игрушек, картины; чтение стихотворения; сюрпризный момент; дидактические игры/ упражнения; просмотр видеофильма; прослушивание аудиозаписи музыкального произведения; загадывание загадок; рассказ воспитателя).</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Тематическая физкультминутка на развитие мелкой моторики </a:t>
                      </a:r>
                      <a:r>
                        <a:rPr kumimoji="0" lang="ru-RU" sz="2800" b="0"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(динамическая пауза)</a:t>
                      </a:r>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 </a:t>
                      </a:r>
                      <a:endParaRPr kumimoji="0" lang="ru-RU" sz="2800" b="0"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txBody>
                  <a:tcPr>
                    <a:solidFill>
                      <a:srgbClr val="FFFFE1"/>
                    </a:solidFill>
                  </a:tcPr>
                </a:tc>
                <a:extLst>
                  <a:ext uri="{0D108BD9-81ED-4DB2-BD59-A6C34878D82A}">
                    <a16:rowId xmlns:a16="http://schemas.microsoft.com/office/drawing/2014/main" val="1102120445"/>
                  </a:ext>
                </a:extLst>
              </a:tr>
            </a:tbl>
          </a:graphicData>
        </a:graphic>
      </p:graphicFrame>
    </p:spTree>
    <p:extLst>
      <p:ext uri="{BB962C8B-B14F-4D97-AF65-F5344CB8AC3E}">
        <p14:creationId xmlns:p14="http://schemas.microsoft.com/office/powerpoint/2010/main" val="20952867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1066800" cy="6858000"/>
          </a:xfrm>
          <a:prstGeom prst="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3" name="Таблица 2"/>
          <p:cNvGraphicFramePr>
            <a:graphicFrameLocks noGrp="1"/>
          </p:cNvGraphicFramePr>
          <p:nvPr>
            <p:extLst>
              <p:ext uri="{D42A27DB-BD31-4B8C-83A1-F6EECF244321}">
                <p14:modId xmlns:p14="http://schemas.microsoft.com/office/powerpoint/2010/main" val="1080137213"/>
              </p:ext>
            </p:extLst>
          </p:nvPr>
        </p:nvGraphicFramePr>
        <p:xfrm>
          <a:off x="1229192" y="119920"/>
          <a:ext cx="10837890" cy="6644640"/>
        </p:xfrm>
        <a:graphic>
          <a:graphicData uri="http://schemas.openxmlformats.org/drawingml/2006/table">
            <a:tbl>
              <a:tblPr firstRow="1" bandRow="1">
                <a:tableStyleId>{5C22544A-7EE6-4342-B048-85BDC9FD1C3A}</a:tableStyleId>
              </a:tblPr>
              <a:tblGrid>
                <a:gridCol w="914401">
                  <a:extLst>
                    <a:ext uri="{9D8B030D-6E8A-4147-A177-3AD203B41FA5}">
                      <a16:colId xmlns:a16="http://schemas.microsoft.com/office/drawing/2014/main" val="884479053"/>
                    </a:ext>
                  </a:extLst>
                </a:gridCol>
                <a:gridCol w="9923489">
                  <a:extLst>
                    <a:ext uri="{9D8B030D-6E8A-4147-A177-3AD203B41FA5}">
                      <a16:colId xmlns:a16="http://schemas.microsoft.com/office/drawing/2014/main" val="4095664023"/>
                    </a:ext>
                  </a:extLst>
                </a:gridCol>
              </a:tblGrid>
              <a:tr h="524657">
                <a:tc>
                  <a:txBody>
                    <a:bodyPr/>
                    <a:lstStyle/>
                    <a:p>
                      <a:r>
                        <a:rPr kumimoji="0" lang="en-US" sz="32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II</a:t>
                      </a:r>
                      <a:r>
                        <a:rPr kumimoji="0" lang="ru-RU" sz="32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 </a:t>
                      </a:r>
                      <a:endParaRPr lang="ru-RU" dirty="0"/>
                    </a:p>
                  </a:txBody>
                  <a:tcPr>
                    <a:solidFill>
                      <a:srgbClr val="FFFFE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32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Основная часть:</a:t>
                      </a:r>
                    </a:p>
                  </a:txBody>
                  <a:tcPr>
                    <a:solidFill>
                      <a:srgbClr val="FFFFE7"/>
                    </a:solidFill>
                  </a:tcPr>
                </a:tc>
                <a:extLst>
                  <a:ext uri="{0D108BD9-81ED-4DB2-BD59-A6C34878D82A}">
                    <a16:rowId xmlns:a16="http://schemas.microsoft.com/office/drawing/2014/main" val="2520329671"/>
                  </a:ext>
                </a:extLst>
              </a:tr>
              <a:tr h="3305332">
                <a:tc>
                  <a:txBody>
                    <a:bodyPr/>
                    <a:lstStyle/>
                    <a:p>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2.1.</a:t>
                      </a:r>
                    </a:p>
                    <a:p>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2.2.</a:t>
                      </a: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2.3. </a:t>
                      </a:r>
                      <a:endParaRPr lang="ru-RU" dirty="0">
                        <a:solidFill>
                          <a:srgbClr val="002060"/>
                        </a:solidFill>
                      </a:endParaRPr>
                    </a:p>
                  </a:txBody>
                  <a:tcPr>
                    <a:solidFill>
                      <a:srgbClr val="FFFFE1"/>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Сообщение темы занятия.</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Рассматривание предмета и его обследование </a:t>
                      </a:r>
                      <a:r>
                        <a:rPr kumimoji="0" lang="ru-RU" sz="2800" b="0"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(группы предметов или игрушек)</a:t>
                      </a:r>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a:t>
                      </a:r>
                    </a:p>
                    <a:p>
                      <a:pPr marL="457200" marR="0" lvl="0" indent="-457200" algn="just" defTabSz="914400" rtl="0" eaLnBrk="1" fontAlgn="auto" latinLnBrk="0" hangingPunct="1">
                        <a:lnSpc>
                          <a:spcPct val="100000"/>
                        </a:lnSpc>
                        <a:spcBef>
                          <a:spcPts val="0"/>
                        </a:spcBef>
                        <a:spcAft>
                          <a:spcPts val="0"/>
                        </a:spcAft>
                        <a:buClrTx/>
                        <a:buSzTx/>
                        <a:buFontTx/>
                        <a:buChar char="-"/>
                        <a:tabLst/>
                        <a:defRPr/>
                      </a:pPr>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вопросы </a:t>
                      </a:r>
                      <a:r>
                        <a:rPr kumimoji="0" lang="ru-RU" sz="2800" b="0"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(указания);</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 экспериментально - исследовательская (практическая) деятельность воспитателя</a:t>
                      </a:r>
                      <a:r>
                        <a:rPr kumimoji="0" lang="ru-RU" sz="2800" b="0"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 с демонстрационным материалом;</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 экспериментально-исследовательская (практическая) деятельность детей </a:t>
                      </a:r>
                      <a:r>
                        <a:rPr kumimoji="0" lang="ru-RU" sz="2800" b="0"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с раздаточным материалом.</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 сравнение предметов </a:t>
                      </a:r>
                      <a:r>
                        <a:rPr kumimoji="0" lang="ru-RU" sz="2800" b="0"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с выделением общих и различных признаков;</a:t>
                      </a:r>
                    </a:p>
                    <a:p>
                      <a:pPr marL="457200" marR="0" lvl="0" indent="-457200" algn="just" defTabSz="914400" rtl="0" eaLnBrk="1" fontAlgn="auto" latinLnBrk="0" hangingPunct="1">
                        <a:lnSpc>
                          <a:spcPct val="100000"/>
                        </a:lnSpc>
                        <a:spcBef>
                          <a:spcPts val="0"/>
                        </a:spcBef>
                        <a:spcAft>
                          <a:spcPts val="0"/>
                        </a:spcAft>
                        <a:buClrTx/>
                        <a:buSzTx/>
                        <a:buFontTx/>
                        <a:buChar char="-"/>
                        <a:tabLst/>
                        <a:defRPr/>
                      </a:pPr>
                      <a:r>
                        <a:rPr kumimoji="0" lang="ru-RU" sz="2800" b="0"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словарная работа.</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Рассказ воспитателя о предмете, о его значении в жизни человека:</a:t>
                      </a:r>
                    </a:p>
                  </a:txBody>
                  <a:tcPr>
                    <a:solidFill>
                      <a:srgbClr val="FFFFE1"/>
                    </a:solidFill>
                  </a:tcPr>
                </a:tc>
                <a:extLst>
                  <a:ext uri="{0D108BD9-81ED-4DB2-BD59-A6C34878D82A}">
                    <a16:rowId xmlns:a16="http://schemas.microsoft.com/office/drawing/2014/main" val="3218259169"/>
                  </a:ext>
                </a:extLst>
              </a:tr>
            </a:tbl>
          </a:graphicData>
        </a:graphic>
      </p:graphicFrame>
    </p:spTree>
    <p:extLst>
      <p:ext uri="{BB962C8B-B14F-4D97-AF65-F5344CB8AC3E}">
        <p14:creationId xmlns:p14="http://schemas.microsoft.com/office/powerpoint/2010/main" val="12480643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1066800" cy="6858000"/>
          </a:xfrm>
          <a:prstGeom prst="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3" name="Таблица 2"/>
          <p:cNvGraphicFramePr>
            <a:graphicFrameLocks noGrp="1"/>
          </p:cNvGraphicFramePr>
          <p:nvPr>
            <p:extLst>
              <p:ext uri="{D42A27DB-BD31-4B8C-83A1-F6EECF244321}">
                <p14:modId xmlns:p14="http://schemas.microsoft.com/office/powerpoint/2010/main" val="2624009913"/>
              </p:ext>
            </p:extLst>
          </p:nvPr>
        </p:nvGraphicFramePr>
        <p:xfrm>
          <a:off x="1229192" y="119919"/>
          <a:ext cx="10837890" cy="6595673"/>
        </p:xfrm>
        <a:graphic>
          <a:graphicData uri="http://schemas.openxmlformats.org/drawingml/2006/table">
            <a:tbl>
              <a:tblPr firstRow="1" bandRow="1">
                <a:tableStyleId>{5C22544A-7EE6-4342-B048-85BDC9FD1C3A}</a:tableStyleId>
              </a:tblPr>
              <a:tblGrid>
                <a:gridCol w="899411">
                  <a:extLst>
                    <a:ext uri="{9D8B030D-6E8A-4147-A177-3AD203B41FA5}">
                      <a16:colId xmlns:a16="http://schemas.microsoft.com/office/drawing/2014/main" val="884479053"/>
                    </a:ext>
                  </a:extLst>
                </a:gridCol>
                <a:gridCol w="9938479">
                  <a:extLst>
                    <a:ext uri="{9D8B030D-6E8A-4147-A177-3AD203B41FA5}">
                      <a16:colId xmlns:a16="http://schemas.microsoft.com/office/drawing/2014/main" val="4095664023"/>
                    </a:ext>
                  </a:extLst>
                </a:gridCol>
              </a:tblGrid>
              <a:tr h="6595673">
                <a:tc>
                  <a:txBody>
                    <a:bodyPr/>
                    <a:lstStyle/>
                    <a:p>
                      <a:endParaRPr lang="ru-RU" dirty="0" smtClean="0">
                        <a:solidFill>
                          <a:srgbClr val="002060"/>
                        </a:solidFill>
                      </a:endParaRPr>
                    </a:p>
                    <a:p>
                      <a:endParaRPr lang="ru-RU" dirty="0" smtClean="0">
                        <a:solidFill>
                          <a:srgbClr val="002060"/>
                        </a:solidFill>
                      </a:endParaRPr>
                    </a:p>
                    <a:p>
                      <a:endParaRPr lang="ru-RU" dirty="0" smtClean="0">
                        <a:solidFill>
                          <a:srgbClr val="002060"/>
                        </a:solidFill>
                      </a:endParaRPr>
                    </a:p>
                    <a:p>
                      <a:endParaRPr lang="ru-RU" dirty="0" smtClean="0">
                        <a:solidFill>
                          <a:srgbClr val="002060"/>
                        </a:solidFill>
                      </a:endParaRPr>
                    </a:p>
                    <a:p>
                      <a:endParaRPr lang="ru-RU" dirty="0" smtClean="0">
                        <a:solidFill>
                          <a:srgbClr val="002060"/>
                        </a:solidFill>
                      </a:endParaRPr>
                    </a:p>
                    <a:p>
                      <a:endParaRPr lang="ru-RU" dirty="0" smtClean="0">
                        <a:solidFill>
                          <a:srgbClr val="002060"/>
                        </a:solidFill>
                      </a:endParaRPr>
                    </a:p>
                    <a:p>
                      <a:endParaRPr lang="ru-RU" dirty="0" smtClean="0">
                        <a:solidFill>
                          <a:srgbClr val="002060"/>
                        </a:solidFill>
                      </a:endParaRPr>
                    </a:p>
                    <a:p>
                      <a:endParaRPr lang="ru-RU" dirty="0" smtClean="0">
                        <a:solidFill>
                          <a:srgbClr val="002060"/>
                        </a:solidFill>
                      </a:endParaRPr>
                    </a:p>
                    <a:p>
                      <a:endParaRPr lang="ru-RU" dirty="0" smtClean="0">
                        <a:solidFill>
                          <a:srgbClr val="002060"/>
                        </a:solidFill>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2.7. </a:t>
                      </a:r>
                    </a:p>
                    <a:p>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2.8. </a:t>
                      </a:r>
                      <a:endParaRPr lang="ru-RU" dirty="0">
                        <a:solidFill>
                          <a:srgbClr val="002060"/>
                        </a:solidFill>
                      </a:endParaRPr>
                    </a:p>
                  </a:txBody>
                  <a:tcPr>
                    <a:solidFill>
                      <a:srgbClr val="FFFFE1"/>
                    </a:solidFill>
                  </a:tcPr>
                </a:tc>
                <a:tc>
                  <a:txBody>
                    <a:bodyPr/>
                    <a:lstStyle/>
                    <a:p>
                      <a:pPr marL="457200" marR="0" lvl="0" indent="-457200" algn="just" defTabSz="914400" rtl="0" eaLnBrk="1" fontAlgn="auto" latinLnBrk="0" hangingPunct="1">
                        <a:lnSpc>
                          <a:spcPct val="100000"/>
                        </a:lnSpc>
                        <a:spcBef>
                          <a:spcPts val="0"/>
                        </a:spcBef>
                        <a:spcAft>
                          <a:spcPts val="0"/>
                        </a:spcAft>
                        <a:buClrTx/>
                        <a:buSzTx/>
                        <a:buFontTx/>
                        <a:buChar char="-"/>
                        <a:tabLst/>
                        <a:defRPr/>
                      </a:pPr>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рассматривание картин </a:t>
                      </a:r>
                      <a:r>
                        <a:rPr kumimoji="0" lang="ru-RU" sz="2800" b="0"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(просмотр видеоматериала;</a:t>
                      </a:r>
                    </a:p>
                    <a:p>
                      <a:pPr marL="457200" marR="0" lvl="0" indent="-457200" algn="just" defTabSz="914400" rtl="0" eaLnBrk="1" fontAlgn="auto" latinLnBrk="0" hangingPunct="1">
                        <a:lnSpc>
                          <a:spcPct val="100000"/>
                        </a:lnSpc>
                        <a:spcBef>
                          <a:spcPts val="0"/>
                        </a:spcBef>
                        <a:spcAft>
                          <a:spcPts val="0"/>
                        </a:spcAft>
                        <a:buClrTx/>
                        <a:buSzTx/>
                        <a:buFontTx/>
                        <a:buChar char="-"/>
                        <a:tabLst/>
                        <a:defRPr/>
                      </a:pPr>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загадывание загадки </a:t>
                      </a:r>
                      <a:r>
                        <a:rPr kumimoji="0" lang="ru-RU" sz="2800" b="0"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(чтение четверостишия, рассказа, небольшой сказки … …);</a:t>
                      </a:r>
                    </a:p>
                    <a:p>
                      <a:pPr marL="457200" marR="0" lvl="0" indent="-457200" algn="just" defTabSz="914400" rtl="0" eaLnBrk="1" fontAlgn="auto" latinLnBrk="0" hangingPunct="1">
                        <a:lnSpc>
                          <a:spcPct val="100000"/>
                        </a:lnSpc>
                        <a:spcBef>
                          <a:spcPts val="0"/>
                        </a:spcBef>
                        <a:spcAft>
                          <a:spcPts val="0"/>
                        </a:spcAft>
                        <a:buClrTx/>
                        <a:buSzTx/>
                        <a:buFontTx/>
                        <a:buChar char="-"/>
                        <a:tabLst/>
                        <a:defRPr/>
                      </a:pPr>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дидактические игры </a:t>
                      </a:r>
                      <a:r>
                        <a:rPr kumimoji="0" lang="ru-RU" sz="2800" b="0"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(упражнения, задания);</a:t>
                      </a:r>
                    </a:p>
                    <a:p>
                      <a:pPr marL="457200" marR="0" lvl="0" indent="-457200" algn="just" defTabSz="914400" rtl="0" eaLnBrk="1" fontAlgn="auto" latinLnBrk="0" hangingPunct="1">
                        <a:lnSpc>
                          <a:spcPct val="100000"/>
                        </a:lnSpc>
                        <a:spcBef>
                          <a:spcPts val="0"/>
                        </a:spcBef>
                        <a:spcAft>
                          <a:spcPts val="0"/>
                        </a:spcAft>
                        <a:buClrTx/>
                        <a:buSzTx/>
                        <a:buFontTx/>
                        <a:buChar char="-"/>
                        <a:tabLst/>
                        <a:defRPr/>
                      </a:pPr>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вопросы к детям;</a:t>
                      </a:r>
                    </a:p>
                    <a:p>
                      <a:pPr marL="457200" marR="0" lvl="0" indent="-457200" algn="just" defTabSz="914400" rtl="0" eaLnBrk="1" fontAlgn="auto" latinLnBrk="0" hangingPunct="1">
                        <a:lnSpc>
                          <a:spcPct val="100000"/>
                        </a:lnSpc>
                        <a:spcBef>
                          <a:spcPts val="0"/>
                        </a:spcBef>
                        <a:spcAft>
                          <a:spcPts val="0"/>
                        </a:spcAft>
                        <a:buClrTx/>
                        <a:buSzTx/>
                        <a:buFontTx/>
                        <a:buChar char="-"/>
                        <a:tabLst/>
                        <a:defRPr/>
                      </a:pPr>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рассказы детей из личного опыта.</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txBody>
                  <a:tcPr>
                    <a:solidFill>
                      <a:srgbClr val="FFFFE1"/>
                    </a:solidFill>
                  </a:tcPr>
                </a:tc>
                <a:extLst>
                  <a:ext uri="{0D108BD9-81ED-4DB2-BD59-A6C34878D82A}">
                    <a16:rowId xmlns:a16="http://schemas.microsoft.com/office/drawing/2014/main" val="3218259169"/>
                  </a:ext>
                </a:extLst>
              </a:tr>
            </a:tbl>
          </a:graphicData>
        </a:graphic>
      </p:graphicFrame>
      <p:pic>
        <p:nvPicPr>
          <p:cNvPr id="4" name="Рисунок 3"/>
          <p:cNvPicPr>
            <a:picLocks noChangeAspect="1"/>
          </p:cNvPicPr>
          <p:nvPr/>
        </p:nvPicPr>
        <p:blipFill rotWithShape="1">
          <a:blip r:embed="rId3" cstate="print">
            <a:extLst>
              <a:ext uri="{28A0092B-C50C-407E-A947-70E740481C1C}">
                <a14:useLocalDpi xmlns:a14="http://schemas.microsoft.com/office/drawing/2010/main" val="0"/>
              </a:ext>
            </a:extLst>
          </a:blip>
          <a:srcRect l="778" r="18653" b="14293"/>
          <a:stretch/>
        </p:blipFill>
        <p:spPr>
          <a:xfrm>
            <a:off x="7240249" y="2971180"/>
            <a:ext cx="4796852" cy="3699444"/>
          </a:xfrm>
          <a:prstGeom prst="rect">
            <a:avLst/>
          </a:prstGeom>
        </p:spPr>
      </p:pic>
      <p:sp>
        <p:nvSpPr>
          <p:cNvPr id="5" name="TextBox 4"/>
          <p:cNvSpPr txBox="1"/>
          <p:nvPr/>
        </p:nvSpPr>
        <p:spPr>
          <a:xfrm>
            <a:off x="2308485" y="3102964"/>
            <a:ext cx="5786203" cy="2246769"/>
          </a:xfrm>
          <a:prstGeom prst="rect">
            <a:avLst/>
          </a:prstGeom>
          <a:noFill/>
        </p:spPr>
        <p:txBody>
          <a:bodyPr wrap="square" rtlCol="0">
            <a:spAutoFit/>
          </a:bodyPr>
          <a:lstStyle/>
          <a:p>
            <a:pPr lvl="0" algn="just">
              <a:defRPr/>
            </a:pPr>
            <a:r>
              <a:rPr lang="ru-RU" sz="2800" b="1" i="1" dirty="0" smtClean="0">
                <a:solidFill>
                  <a:srgbClr val="002060"/>
                </a:solidFill>
                <a:latin typeface="Times New Roman" panose="02020603050405020304" pitchFamily="18" charset="0"/>
                <a:cs typeface="Times New Roman" panose="02020603050405020304" pitchFamily="18" charset="0"/>
              </a:rPr>
              <a:t>Обобщающие вопросы</a:t>
            </a:r>
            <a:r>
              <a:rPr lang="ru-RU" sz="2800" b="1" i="1" dirty="0">
                <a:solidFill>
                  <a:srgbClr val="002060"/>
                </a:solidFill>
                <a:latin typeface="Times New Roman" panose="02020603050405020304" pitchFamily="18" charset="0"/>
                <a:cs typeface="Times New Roman" panose="02020603050405020304" pitchFamily="18" charset="0"/>
              </a:rPr>
              <a:t>.</a:t>
            </a:r>
          </a:p>
          <a:p>
            <a:pPr lvl="0" algn="just">
              <a:defRPr/>
            </a:pPr>
            <a:r>
              <a:rPr lang="ru-RU" sz="2800" b="1" i="1" dirty="0">
                <a:solidFill>
                  <a:srgbClr val="002060"/>
                </a:solidFill>
                <a:latin typeface="Times New Roman" panose="02020603050405020304" pitchFamily="18" charset="0"/>
                <a:cs typeface="Times New Roman" panose="02020603050405020304" pitchFamily="18" charset="0"/>
              </a:rPr>
              <a:t>Гимнастика на снятие утомления с глаз или гимнастика на снятие общего утомления </a:t>
            </a:r>
            <a:r>
              <a:rPr lang="ru-RU" sz="2800" i="1" dirty="0">
                <a:solidFill>
                  <a:srgbClr val="002060"/>
                </a:solidFill>
                <a:latin typeface="Times New Roman" panose="02020603050405020304" pitchFamily="18" charset="0"/>
                <a:cs typeface="Times New Roman" panose="02020603050405020304" pitchFamily="18" charset="0"/>
              </a:rPr>
              <a:t>(желательно по </a:t>
            </a:r>
            <a:r>
              <a:rPr lang="ru-RU" sz="2800" i="1" dirty="0" smtClean="0">
                <a:solidFill>
                  <a:srgbClr val="002060"/>
                </a:solidFill>
                <a:latin typeface="Times New Roman" panose="02020603050405020304" pitchFamily="18" charset="0"/>
                <a:cs typeface="Times New Roman" panose="02020603050405020304" pitchFamily="18" charset="0"/>
              </a:rPr>
              <a:t>теме </a:t>
            </a:r>
            <a:r>
              <a:rPr lang="ru-RU" sz="2800" i="1" dirty="0">
                <a:solidFill>
                  <a:srgbClr val="002060"/>
                </a:solidFill>
                <a:latin typeface="Times New Roman" panose="02020603050405020304" pitchFamily="18" charset="0"/>
                <a:cs typeface="Times New Roman" panose="02020603050405020304" pitchFamily="18" charset="0"/>
              </a:rPr>
              <a:t>основной </a:t>
            </a:r>
            <a:r>
              <a:rPr lang="ru-RU" sz="2800" i="1" dirty="0" smtClean="0">
                <a:solidFill>
                  <a:srgbClr val="002060"/>
                </a:solidFill>
                <a:latin typeface="Times New Roman" panose="02020603050405020304" pitchFamily="18" charset="0"/>
                <a:cs typeface="Times New Roman" panose="02020603050405020304" pitchFamily="18" charset="0"/>
              </a:rPr>
              <a:t>части занятия).</a:t>
            </a:r>
            <a:endParaRPr lang="ru-RU" sz="2800" i="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21395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1066800" cy="6858000"/>
          </a:xfrm>
          <a:prstGeom prst="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3" name="Таблица 2"/>
          <p:cNvGraphicFramePr>
            <a:graphicFrameLocks noGrp="1"/>
          </p:cNvGraphicFramePr>
          <p:nvPr>
            <p:extLst>
              <p:ext uri="{D42A27DB-BD31-4B8C-83A1-F6EECF244321}">
                <p14:modId xmlns:p14="http://schemas.microsoft.com/office/powerpoint/2010/main" val="980730441"/>
              </p:ext>
            </p:extLst>
          </p:nvPr>
        </p:nvGraphicFramePr>
        <p:xfrm>
          <a:off x="1229192" y="119920"/>
          <a:ext cx="10837890" cy="6644640"/>
        </p:xfrm>
        <a:graphic>
          <a:graphicData uri="http://schemas.openxmlformats.org/drawingml/2006/table">
            <a:tbl>
              <a:tblPr firstRow="1" bandRow="1">
                <a:tableStyleId>{5C22544A-7EE6-4342-B048-85BDC9FD1C3A}</a:tableStyleId>
              </a:tblPr>
              <a:tblGrid>
                <a:gridCol w="914401">
                  <a:extLst>
                    <a:ext uri="{9D8B030D-6E8A-4147-A177-3AD203B41FA5}">
                      <a16:colId xmlns:a16="http://schemas.microsoft.com/office/drawing/2014/main" val="884479053"/>
                    </a:ext>
                  </a:extLst>
                </a:gridCol>
                <a:gridCol w="9923489">
                  <a:extLst>
                    <a:ext uri="{9D8B030D-6E8A-4147-A177-3AD203B41FA5}">
                      <a16:colId xmlns:a16="http://schemas.microsoft.com/office/drawing/2014/main" val="4095664023"/>
                    </a:ext>
                  </a:extLst>
                </a:gridCol>
              </a:tblGrid>
              <a:tr h="524657">
                <a:tc>
                  <a:txBody>
                    <a:bodyPr/>
                    <a:lstStyle/>
                    <a:p>
                      <a:r>
                        <a:rPr kumimoji="0" lang="en-US" sz="32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III</a:t>
                      </a:r>
                      <a:r>
                        <a:rPr kumimoji="0" lang="ru-RU" sz="32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 </a:t>
                      </a:r>
                      <a:endParaRPr lang="ru-RU" dirty="0">
                        <a:solidFill>
                          <a:srgbClr val="002060"/>
                        </a:solidFill>
                      </a:endParaRPr>
                    </a:p>
                  </a:txBody>
                  <a:tcPr>
                    <a:solidFill>
                      <a:srgbClr val="FFFFE7"/>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32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Заключительная часть:</a:t>
                      </a:r>
                      <a:endParaRPr kumimoji="0" lang="ru-RU" sz="3200" b="1" i="1" u="none" strike="noStrike" kern="1200" cap="none" spc="0" normalizeH="0" baseline="0" noProof="0" dirty="0">
                        <a:ln>
                          <a:noFill/>
                        </a:ln>
                        <a:solidFill>
                          <a:srgbClr val="002060"/>
                        </a:solidFill>
                        <a:effectLst/>
                        <a:uLnTx/>
                        <a:uFillTx/>
                        <a:latin typeface="Times New Roman" panose="02020603050405020304" pitchFamily="18" charset="0"/>
                        <a:ea typeface="+mn-ea"/>
                        <a:cs typeface="Times New Roman" panose="02020603050405020304" pitchFamily="18" charset="0"/>
                      </a:endParaRPr>
                    </a:p>
                  </a:txBody>
                  <a:tcPr>
                    <a:solidFill>
                      <a:srgbClr val="FFFFE7"/>
                    </a:solidFill>
                  </a:tcPr>
                </a:tc>
                <a:extLst>
                  <a:ext uri="{0D108BD9-81ED-4DB2-BD59-A6C34878D82A}">
                    <a16:rowId xmlns:a16="http://schemas.microsoft.com/office/drawing/2014/main" val="2520329671"/>
                  </a:ext>
                </a:extLst>
              </a:tr>
              <a:tr h="3305332">
                <a:tc>
                  <a:txBody>
                    <a:bodyPr/>
                    <a:lstStyle/>
                    <a:p>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3.1.</a:t>
                      </a: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 3.2. </a:t>
                      </a: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txBody>
                  <a:tcPr>
                    <a:solidFill>
                      <a:srgbClr val="FFFFE1"/>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Продуктивная деятельность </a:t>
                      </a:r>
                      <a:r>
                        <a:rPr kumimoji="0" lang="ru-RU" sz="2800" b="0"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(дидактические игры и упражнения; повторение чистоговорок, скороговорок или стихотворений; чтение или драматизация отрывка художественного произведения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Рефлексия.</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ru-RU" sz="28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txBody>
                  <a:tcPr>
                    <a:solidFill>
                      <a:srgbClr val="FFFFE1"/>
                    </a:solidFill>
                  </a:tcPr>
                </a:tc>
                <a:extLst>
                  <a:ext uri="{0D108BD9-81ED-4DB2-BD59-A6C34878D82A}">
                    <a16:rowId xmlns:a16="http://schemas.microsoft.com/office/drawing/2014/main" val="3218259169"/>
                  </a:ext>
                </a:extLst>
              </a:tr>
            </a:tbl>
          </a:graphicData>
        </a:graphic>
      </p:graphicFrame>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86794" y="2651782"/>
            <a:ext cx="7015396" cy="3954133"/>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3740565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1066800" cy="6858000"/>
          </a:xfrm>
          <a:prstGeom prst="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76928">
            <a:off x="2497136" y="240818"/>
            <a:ext cx="375948" cy="475883"/>
          </a:xfrm>
          <a:prstGeom prst="rect">
            <a:avLst/>
          </a:prstGeom>
        </p:spPr>
      </p:pic>
      <p:sp>
        <p:nvSpPr>
          <p:cNvPr id="4" name="TextBox 3"/>
          <p:cNvSpPr txBox="1"/>
          <p:nvPr/>
        </p:nvSpPr>
        <p:spPr>
          <a:xfrm>
            <a:off x="2910187" y="209753"/>
            <a:ext cx="4576545" cy="646331"/>
          </a:xfrm>
          <a:prstGeom prst="rect">
            <a:avLst/>
          </a:prstGeom>
          <a:noFill/>
        </p:spPr>
        <p:txBody>
          <a:bodyPr wrap="square" rtlCol="0">
            <a:spAutoFit/>
          </a:bodyPr>
          <a:lstStyle/>
          <a:p>
            <a:pPr lvl="0" algn="ctr"/>
            <a:r>
              <a:rPr lang="ru-RU" sz="3600" b="1" i="1" dirty="0">
                <a:solidFill>
                  <a:srgbClr val="002060"/>
                </a:solidFill>
                <a:latin typeface="Times New Roman" panose="02020603050405020304" pitchFamily="18" charset="0"/>
                <a:cs typeface="Times New Roman" panose="02020603050405020304" pitchFamily="18" charset="0"/>
              </a:rPr>
              <a:t>Домашнее задание</a:t>
            </a:r>
          </a:p>
        </p:txBody>
      </p:sp>
      <p:sp>
        <p:nvSpPr>
          <p:cNvPr id="5" name="TextBox 4"/>
          <p:cNvSpPr txBox="1"/>
          <p:nvPr/>
        </p:nvSpPr>
        <p:spPr>
          <a:xfrm>
            <a:off x="1364105" y="1109272"/>
            <a:ext cx="5636302" cy="5509200"/>
          </a:xfrm>
          <a:prstGeom prst="rect">
            <a:avLst/>
          </a:prstGeom>
          <a:noFill/>
        </p:spPr>
        <p:txBody>
          <a:bodyPr wrap="square" rtlCol="0">
            <a:spAutoFit/>
          </a:bodyPr>
          <a:lstStyle/>
          <a:p>
            <a:pPr marL="457200" indent="-457200" algn="just">
              <a:spcAft>
                <a:spcPts val="0"/>
              </a:spcAft>
              <a:buFont typeface="Wingdings" panose="05000000000000000000" pitchFamily="2" charset="2"/>
              <a:buChar char="ü"/>
            </a:pPr>
            <a:r>
              <a:rPr lang="ru-RU" sz="3200" i="1" dirty="0">
                <a:solidFill>
                  <a:srgbClr val="002060"/>
                </a:solidFill>
                <a:latin typeface="Times New Roman" panose="02020603050405020304" pitchFamily="18" charset="0"/>
                <a:ea typeface="Times New Roman" panose="02020603050405020304" pitchFamily="18" charset="0"/>
              </a:rPr>
              <a:t>Подготовить рефераты об особенностях формирования словаря у дошкольников по материалам педагогичес­ких </a:t>
            </a:r>
            <a:r>
              <a:rPr lang="ru-RU" sz="3200" i="1" dirty="0" smtClean="0">
                <a:solidFill>
                  <a:srgbClr val="002060"/>
                </a:solidFill>
                <a:latin typeface="Times New Roman" panose="02020603050405020304" pitchFamily="18" charset="0"/>
                <a:ea typeface="Times New Roman" panose="02020603050405020304" pitchFamily="18" charset="0"/>
              </a:rPr>
              <a:t>исследований, </a:t>
            </a:r>
            <a:r>
              <a:rPr lang="ru-RU" sz="3200" i="1" dirty="0">
                <a:solidFill>
                  <a:srgbClr val="002060"/>
                </a:solidFill>
                <a:latin typeface="Times New Roman" panose="02020603050405020304" pitchFamily="18" charset="0"/>
                <a:ea typeface="Times New Roman" panose="02020603050405020304" pitchFamily="18" charset="0"/>
              </a:rPr>
              <a:t>используя методическую  литературу и учебники, электронный образовательный контент, слайд лекций, слайд тьюторинга</a:t>
            </a:r>
            <a:r>
              <a:rPr lang="ru-RU" sz="3200" i="1" dirty="0" smtClean="0">
                <a:solidFill>
                  <a:srgbClr val="002060"/>
                </a:solidFill>
                <a:latin typeface="Times New Roman" panose="02020603050405020304" pitchFamily="18" charset="0"/>
                <a:ea typeface="Times New Roman" panose="02020603050405020304" pitchFamily="18" charset="0"/>
              </a:rPr>
              <a:t>*.</a:t>
            </a:r>
            <a:endParaRPr lang="ru-RU" sz="3200" i="1" dirty="0">
              <a:solidFill>
                <a:srgbClr val="002060"/>
              </a:solidFill>
              <a:effectLst/>
              <a:latin typeface="Times New Roman" panose="02020603050405020304" pitchFamily="18" charset="0"/>
              <a:ea typeface="Times New Roman" panose="02020603050405020304" pitchFamily="18" charset="0"/>
            </a:endParaRPr>
          </a:p>
        </p:txBody>
      </p:sp>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81025">
            <a:off x="8247596" y="524866"/>
            <a:ext cx="3013024" cy="462525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202301">
            <a:off x="7461393" y="1554410"/>
            <a:ext cx="2816948" cy="374917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Рисунок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142578" y="2837494"/>
            <a:ext cx="2685456" cy="3756591"/>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1422543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1066800" cy="6858000"/>
          </a:xfrm>
          <a:prstGeom prst="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32253">
            <a:off x="2150489" y="213822"/>
            <a:ext cx="515841" cy="652963"/>
          </a:xfrm>
          <a:prstGeom prst="rect">
            <a:avLst/>
          </a:prstGeom>
        </p:spPr>
      </p:pic>
      <p:sp>
        <p:nvSpPr>
          <p:cNvPr id="4" name="TextBox 3"/>
          <p:cNvSpPr txBox="1"/>
          <p:nvPr/>
        </p:nvSpPr>
        <p:spPr>
          <a:xfrm>
            <a:off x="2687782" y="217138"/>
            <a:ext cx="8908473" cy="646331"/>
          </a:xfrm>
          <a:prstGeom prst="rect">
            <a:avLst/>
          </a:prstGeom>
          <a:noFill/>
        </p:spPr>
        <p:txBody>
          <a:bodyPr wrap="square" rtlCol="0">
            <a:spAutoFit/>
          </a:bodyPr>
          <a:lstStyle/>
          <a:p>
            <a:pPr lvl="0"/>
            <a:r>
              <a:rPr lang="ru-RU" sz="3600" b="1" i="1" dirty="0">
                <a:solidFill>
                  <a:srgbClr val="002060"/>
                </a:solidFill>
                <a:latin typeface="Times New Roman" panose="02020603050405020304" pitchFamily="18" charset="0"/>
                <a:cs typeface="Times New Roman" panose="02020603050405020304" pitchFamily="18" charset="0"/>
              </a:rPr>
              <a:t>Источники:</a:t>
            </a:r>
          </a:p>
        </p:txBody>
      </p:sp>
      <p:sp>
        <p:nvSpPr>
          <p:cNvPr id="5" name="TextBox 4"/>
          <p:cNvSpPr txBox="1"/>
          <p:nvPr/>
        </p:nvSpPr>
        <p:spPr>
          <a:xfrm>
            <a:off x="1357313" y="1114425"/>
            <a:ext cx="10615612" cy="5493812"/>
          </a:xfrm>
          <a:prstGeom prst="rect">
            <a:avLst/>
          </a:prstGeom>
          <a:noFill/>
        </p:spPr>
        <p:txBody>
          <a:bodyPr wrap="square" rtlCol="0">
            <a:spAutoFit/>
          </a:bodyPr>
          <a:lstStyle/>
          <a:p>
            <a:pPr marL="598805" lvl="0" indent="-285750" algn="just">
              <a:spcBef>
                <a:spcPts val="21545"/>
              </a:spcBef>
              <a:buFont typeface="Wingdings" panose="05000000000000000000" pitchFamily="2" charset="2"/>
              <a:buChar char="ü"/>
            </a:pPr>
            <a:r>
              <a:rPr lang="ru-RU" sz="2800" i="1" dirty="0">
                <a:solidFill>
                  <a:srgbClr val="002060"/>
                </a:solidFill>
                <a:latin typeface="Times New Roman" panose="02020603050405020304" pitchFamily="18" charset="0"/>
                <a:ea typeface="Times New Roman" panose="02020603050405020304" pitchFamily="18" charset="0"/>
              </a:rPr>
              <a:t>Бородич А. М. Методика развития речи детей: Учеб. пособие для студен­тов пед. кн - тов по спец. «Дошкол. педагогика и психоло­гия». — 2-е изд.—М.: Просвещение, 1981.</a:t>
            </a:r>
          </a:p>
          <a:p>
            <a:pPr marL="598805" lvl="0" indent="-285750" algn="just">
              <a:spcBef>
                <a:spcPts val="600"/>
              </a:spcBef>
              <a:buFont typeface="Wingdings" panose="05000000000000000000" pitchFamily="2" charset="2"/>
              <a:buChar char="ü"/>
            </a:pPr>
            <a:r>
              <a:rPr lang="ru-RU" sz="2800" i="1" dirty="0">
                <a:solidFill>
                  <a:srgbClr val="002060"/>
                </a:solidFill>
                <a:latin typeface="Times New Roman" panose="02020603050405020304" pitchFamily="18" charset="0"/>
                <a:ea typeface="Times New Roman" panose="02020603050405020304" pitchFamily="18" charset="0"/>
              </a:rPr>
              <a:t>Логинова В.И. Формирование словаря. В кн.: Развитие речи детей дошкольного возраста / Под ред. Ф.А. Сохина. - М., 1979.</a:t>
            </a:r>
          </a:p>
          <a:p>
            <a:pPr marL="598805" lvl="0" indent="-285750" algn="just">
              <a:spcBef>
                <a:spcPts val="600"/>
              </a:spcBef>
              <a:buFont typeface="Wingdings" panose="05000000000000000000" pitchFamily="2" charset="2"/>
              <a:buChar char="ü"/>
            </a:pPr>
            <a:r>
              <a:rPr lang="ru-RU" sz="2800" i="1" dirty="0">
                <a:solidFill>
                  <a:srgbClr val="002060"/>
                </a:solidFill>
                <a:latin typeface="Times New Roman" panose="02020603050405020304" pitchFamily="18" charset="0"/>
                <a:ea typeface="Times New Roman" panose="02020603050405020304" pitchFamily="18" charset="0"/>
              </a:rPr>
              <a:t>Мигунова Е.В. Теория и методика развития речи детей [Текст]: учеб. -метод. пособие; Новгородский государственный университет имени Ярослава Мудрого. – Великий Новгород, 2007. </a:t>
            </a:r>
          </a:p>
          <a:p>
            <a:pPr marL="598805" lvl="0" indent="-285750" algn="just">
              <a:spcBef>
                <a:spcPts val="600"/>
              </a:spcBef>
              <a:buFont typeface="Wingdings" panose="05000000000000000000" pitchFamily="2" charset="2"/>
              <a:buChar char="ü"/>
            </a:pPr>
            <a:r>
              <a:rPr lang="ru-RU" sz="2800" i="1" dirty="0">
                <a:solidFill>
                  <a:srgbClr val="002060"/>
                </a:solidFill>
                <a:latin typeface="Times New Roman" panose="02020603050405020304" pitchFamily="18" charset="0"/>
                <a:ea typeface="Calibri" panose="020F0502020204030204" pitchFamily="34" charset="0"/>
                <a:cs typeface="Times New Roman" panose="02020603050405020304" pitchFamily="18" charset="0"/>
              </a:rPr>
              <a:t>О. И. Соловьева Методика развития речи и обучения родному языку в детском саду для дошкольных педагогических училищ. – 3-е изд. - </a:t>
            </a:r>
            <a:r>
              <a:rPr lang="ru-RU" sz="2800" i="1" dirty="0">
                <a:solidFill>
                  <a:srgbClr val="002060"/>
                </a:solidFill>
                <a:latin typeface="Times New Roman" panose="02020603050405020304" pitchFamily="18" charset="0"/>
                <a:ea typeface="Times New Roman" panose="02020603050405020304" pitchFamily="18" charset="0"/>
              </a:rPr>
              <a:t>М.: Просвещение, 1966.</a:t>
            </a:r>
          </a:p>
        </p:txBody>
      </p:sp>
    </p:spTree>
    <p:extLst>
      <p:ext uri="{BB962C8B-B14F-4D97-AF65-F5344CB8AC3E}">
        <p14:creationId xmlns:p14="http://schemas.microsoft.com/office/powerpoint/2010/main" val="28353447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8364" y="1"/>
            <a:ext cx="11083636" cy="6858000"/>
          </a:xfrm>
          <a:prstGeom prst="rect">
            <a:avLst/>
          </a:prstGeom>
        </p:spPr>
      </p:pic>
      <p:sp>
        <p:nvSpPr>
          <p:cNvPr id="6" name="Прямоугольник 5"/>
          <p:cNvSpPr/>
          <p:nvPr/>
        </p:nvSpPr>
        <p:spPr>
          <a:xfrm>
            <a:off x="0" y="0"/>
            <a:ext cx="1066800" cy="6858000"/>
          </a:xfrm>
          <a:prstGeom prst="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2701636" y="2895600"/>
            <a:ext cx="8215746" cy="584775"/>
          </a:xfrm>
          <a:prstGeom prst="rect">
            <a:avLst/>
          </a:prstGeom>
          <a:noFill/>
        </p:spPr>
        <p:txBody>
          <a:bodyPr wrap="square" rtlCol="0">
            <a:spAutoFit/>
          </a:bodyPr>
          <a:lstStyle/>
          <a:p>
            <a:pPr lvl="0" algn="ctr"/>
            <a:r>
              <a:rPr lang="ru-RU" sz="3200" b="1" i="1" dirty="0">
                <a:solidFill>
                  <a:srgbClr val="002060"/>
                </a:solidFill>
                <a:latin typeface="Times New Roman" panose="02020603050405020304" pitchFamily="18" charset="0"/>
                <a:cs typeface="Times New Roman" panose="02020603050405020304" pitchFamily="18" charset="0"/>
              </a:rPr>
              <a:t>Спасибо за внимание и работу </a:t>
            </a:r>
            <a:r>
              <a:rPr lang="ru-RU" sz="3200" b="1" i="1" dirty="0" smtClean="0">
                <a:solidFill>
                  <a:srgbClr val="002060"/>
                </a:solidFill>
                <a:latin typeface="Times New Roman" panose="02020603050405020304" pitchFamily="18" charset="0"/>
                <a:cs typeface="Times New Roman" panose="02020603050405020304" pitchFamily="18" charset="0"/>
              </a:rPr>
              <a:t>на </a:t>
            </a:r>
            <a:r>
              <a:rPr lang="ru-RU" sz="3200" b="1" i="1" dirty="0">
                <a:solidFill>
                  <a:srgbClr val="002060"/>
                </a:solidFill>
                <a:latin typeface="Times New Roman" panose="02020603050405020304" pitchFamily="18" charset="0"/>
                <a:cs typeface="Times New Roman" panose="02020603050405020304" pitchFamily="18" charset="0"/>
              </a:rPr>
              <a:t>уроке!</a:t>
            </a:r>
          </a:p>
        </p:txBody>
      </p:sp>
      <p:sp>
        <p:nvSpPr>
          <p:cNvPr id="3" name="TextBox 2"/>
          <p:cNvSpPr txBox="1"/>
          <p:nvPr/>
        </p:nvSpPr>
        <p:spPr>
          <a:xfrm>
            <a:off x="5043054" y="3782291"/>
            <a:ext cx="5611091" cy="646331"/>
          </a:xfrm>
          <a:prstGeom prst="rect">
            <a:avLst/>
          </a:prstGeom>
          <a:noFill/>
        </p:spPr>
        <p:txBody>
          <a:bodyPr wrap="square" rtlCol="0">
            <a:spAutoFit/>
          </a:bodyPr>
          <a:lstStyle/>
          <a:p>
            <a:pPr lvl="0" algn="r"/>
            <a:r>
              <a:rPr lang="ru-RU" b="1" i="1">
                <a:solidFill>
                  <a:srgbClr val="002060"/>
                </a:solidFill>
                <a:latin typeface="Times New Roman" pitchFamily="18" charset="0"/>
                <a:cs typeface="Times New Roman" pitchFamily="18" charset="0"/>
              </a:rPr>
              <a:t>Преподаватель методики развития речи</a:t>
            </a:r>
            <a:r>
              <a:rPr lang="ru-RU" i="1">
                <a:solidFill>
                  <a:srgbClr val="002060"/>
                </a:solidFill>
                <a:latin typeface="Times New Roman" pitchFamily="18" charset="0"/>
                <a:cs typeface="Times New Roman" pitchFamily="18" charset="0"/>
              </a:rPr>
              <a:t>: </a:t>
            </a:r>
          </a:p>
          <a:p>
            <a:pPr lvl="0" algn="r"/>
            <a:r>
              <a:rPr lang="ru-RU" i="1">
                <a:solidFill>
                  <a:srgbClr val="002060"/>
                </a:solidFill>
                <a:latin typeface="Times New Roman" pitchFamily="18" charset="0"/>
                <a:cs typeface="Times New Roman" pitchFamily="18" charset="0"/>
              </a:rPr>
              <a:t>Гольская Оксана Геннадьевна</a:t>
            </a:r>
            <a:endParaRPr lang="ru-RU" i="1" dirty="0">
              <a:solidFill>
                <a:srgbClr val="002060"/>
              </a:solidFill>
              <a:latin typeface="Times New Roman" pitchFamily="18" charset="0"/>
              <a:cs typeface="Times New Roman" pitchFamily="18" charset="0"/>
            </a:endParaRPr>
          </a:p>
        </p:txBody>
      </p:sp>
      <p:sp>
        <p:nvSpPr>
          <p:cNvPr id="5" name="TextBox 4"/>
          <p:cNvSpPr txBox="1"/>
          <p:nvPr/>
        </p:nvSpPr>
        <p:spPr>
          <a:xfrm>
            <a:off x="2908092" y="1124262"/>
            <a:ext cx="8009290" cy="954107"/>
          </a:xfrm>
          <a:prstGeom prst="rect">
            <a:avLst/>
          </a:prstGeom>
          <a:noFill/>
        </p:spPr>
        <p:txBody>
          <a:bodyPr wrap="square" rtlCol="0">
            <a:spAutoFit/>
          </a:bodyPr>
          <a:lstStyle/>
          <a:p>
            <a:pPr algn="just"/>
            <a:r>
              <a:rPr lang="en-US" sz="2800" i="1" dirty="0">
                <a:solidFill>
                  <a:srgbClr val="002060"/>
                </a:solidFill>
                <a:latin typeface="Times New Roman" panose="02020603050405020304" pitchFamily="18" charset="0"/>
                <a:cs typeface="Times New Roman" panose="02020603050405020304" pitchFamily="18" charset="0"/>
              </a:rPr>
              <a:t>https://nsportal.ru/user/664283/page/zanyatiya-po-rassmatrivaniyu-predmetov</a:t>
            </a:r>
            <a:endParaRPr lang="ru-RU" sz="2800" i="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944695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1066800" cy="6858000"/>
          </a:xfrm>
          <a:prstGeom prst="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85603">
            <a:off x="2017028" y="67408"/>
            <a:ext cx="515841" cy="652963"/>
          </a:xfrm>
          <a:prstGeom prst="rect">
            <a:avLst/>
          </a:prstGeom>
        </p:spPr>
      </p:pic>
      <p:sp>
        <p:nvSpPr>
          <p:cNvPr id="4" name="TextBox 3"/>
          <p:cNvSpPr txBox="1"/>
          <p:nvPr/>
        </p:nvSpPr>
        <p:spPr>
          <a:xfrm>
            <a:off x="1704109" y="138545"/>
            <a:ext cx="10307782" cy="1077218"/>
          </a:xfrm>
          <a:prstGeom prst="rect">
            <a:avLst/>
          </a:prstGeom>
          <a:noFill/>
        </p:spPr>
        <p:txBody>
          <a:bodyPr wrap="square" rtlCol="0">
            <a:spAutoFit/>
          </a:bodyPr>
          <a:lstStyle/>
          <a:p>
            <a:pPr lvl="0" algn="ctr"/>
            <a:r>
              <a:rPr lang="ru-RU" sz="3200" b="1" i="1" dirty="0" smtClean="0">
                <a:solidFill>
                  <a:srgbClr val="002060"/>
                </a:solidFill>
                <a:latin typeface="Times New Roman" panose="02020603050405020304" pitchFamily="18" charset="0"/>
                <a:cs typeface="Times New Roman" panose="02020603050405020304" pitchFamily="18" charset="0"/>
              </a:rPr>
              <a:t>Психолого - педагогическая основа </a:t>
            </a:r>
            <a:r>
              <a:rPr lang="ru-RU" sz="3200" b="1" i="1" dirty="0">
                <a:solidFill>
                  <a:srgbClr val="002060"/>
                </a:solidFill>
                <a:latin typeface="Times New Roman" panose="02020603050405020304" pitchFamily="18" charset="0"/>
                <a:cs typeface="Times New Roman" panose="02020603050405020304" pitchFamily="18" charset="0"/>
              </a:rPr>
              <a:t>познания окружающего мира </a:t>
            </a:r>
            <a:r>
              <a:rPr lang="ru-RU" sz="3200" b="1" i="1" dirty="0" smtClean="0">
                <a:solidFill>
                  <a:srgbClr val="002060"/>
                </a:solidFill>
                <a:latin typeface="Times New Roman" panose="02020603050405020304" pitchFamily="18" charset="0"/>
                <a:cs typeface="Times New Roman" panose="02020603050405020304" pitchFamily="18" charset="0"/>
              </a:rPr>
              <a:t>детьми дошкольного возраста</a:t>
            </a:r>
            <a:endParaRPr lang="ru-RU" sz="3200" i="1" dirty="0">
              <a:solidFill>
                <a:srgbClr val="002060"/>
              </a:solidFill>
              <a:latin typeface="Times New Roman" pitchFamily="18" charset="0"/>
              <a:cs typeface="Times New Roman" pitchFamily="18" charset="0"/>
            </a:endParaRPr>
          </a:p>
        </p:txBody>
      </p:sp>
      <p:pic>
        <p:nvPicPr>
          <p:cNvPr id="6" name="Рисунок 5"/>
          <p:cNvPicPr>
            <a:picLocks noChangeAspect="1"/>
          </p:cNvPicPr>
          <p:nvPr/>
        </p:nvPicPr>
        <p:blipFill rotWithShape="1">
          <a:blip r:embed="rId4">
            <a:extLst>
              <a:ext uri="{28A0092B-C50C-407E-A947-70E740481C1C}">
                <a14:useLocalDpi xmlns:a14="http://schemas.microsoft.com/office/drawing/2010/main" val="0"/>
              </a:ext>
            </a:extLst>
          </a:blip>
          <a:srcRect b="8697"/>
          <a:stretch/>
        </p:blipFill>
        <p:spPr>
          <a:xfrm>
            <a:off x="1275868" y="1415802"/>
            <a:ext cx="10626768" cy="517987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787841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1066800" cy="6858000"/>
          </a:xfrm>
          <a:prstGeom prst="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745673" y="193964"/>
            <a:ext cx="10155381" cy="1569660"/>
          </a:xfrm>
          <a:prstGeom prst="rect">
            <a:avLst/>
          </a:prstGeom>
          <a:noFill/>
        </p:spPr>
        <p:txBody>
          <a:bodyPr wrap="square" rtlCol="0">
            <a:spAutoFit/>
          </a:bodyPr>
          <a:lstStyle/>
          <a:p>
            <a:pPr lvl="0" algn="ctr"/>
            <a:r>
              <a:rPr lang="ru-RU" sz="3200" b="1" i="1" dirty="0">
                <a:solidFill>
                  <a:srgbClr val="002060"/>
                </a:solidFill>
                <a:latin typeface="Times New Roman" pitchFamily="18" charset="0"/>
                <a:cs typeface="Times New Roman" pitchFamily="18" charset="0"/>
              </a:rPr>
              <a:t>Вопросы организации занятий по ознакомлению с предметным миром в трудах учёных в области дошкольной педагогики и методики речевого развития</a:t>
            </a: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461288">
            <a:off x="1523657" y="225534"/>
            <a:ext cx="515841" cy="652963"/>
          </a:xfrm>
          <a:prstGeom prst="rect">
            <a:avLst/>
          </a:prstGeom>
        </p:spPr>
      </p:pic>
      <p:pic>
        <p:nvPicPr>
          <p:cNvPr id="5" name="Рисунок 4"/>
          <p:cNvPicPr>
            <a:picLocks noChangeAspect="1"/>
          </p:cNvPicPr>
          <p:nvPr/>
        </p:nvPicPr>
        <p:blipFill rotWithShape="1">
          <a:blip r:embed="rId4">
            <a:extLst>
              <a:ext uri="{28A0092B-C50C-407E-A947-70E740481C1C}">
                <a14:useLocalDpi xmlns:a14="http://schemas.microsoft.com/office/drawing/2010/main" val="0"/>
              </a:ext>
            </a:extLst>
          </a:blip>
          <a:srcRect b="8861"/>
          <a:stretch/>
        </p:blipFill>
        <p:spPr>
          <a:xfrm>
            <a:off x="2496355" y="2002856"/>
            <a:ext cx="3561111" cy="4413985"/>
          </a:xfrm>
          <a:prstGeom prst="rect">
            <a:avLst/>
          </a:prstGeom>
        </p:spPr>
      </p:pic>
      <p:pic>
        <p:nvPicPr>
          <p:cNvPr id="6" name="Рисунок 5"/>
          <p:cNvPicPr>
            <a:picLocks noChangeAspect="1"/>
          </p:cNvPicPr>
          <p:nvPr/>
        </p:nvPicPr>
        <p:blipFill rotWithShape="1">
          <a:blip r:embed="rId5" cstate="print">
            <a:extLst>
              <a:ext uri="{28A0092B-C50C-407E-A947-70E740481C1C}">
                <a14:useLocalDpi xmlns:a14="http://schemas.microsoft.com/office/drawing/2010/main" val="0"/>
              </a:ext>
            </a:extLst>
          </a:blip>
          <a:srcRect b="10854"/>
          <a:stretch/>
        </p:blipFill>
        <p:spPr>
          <a:xfrm>
            <a:off x="7091652" y="2002855"/>
            <a:ext cx="3653339" cy="4413985"/>
          </a:xfrm>
          <a:prstGeom prst="rect">
            <a:avLst/>
          </a:prstGeom>
        </p:spPr>
      </p:pic>
    </p:spTree>
    <p:extLst>
      <p:ext uri="{BB962C8B-B14F-4D97-AF65-F5344CB8AC3E}">
        <p14:creationId xmlns:p14="http://schemas.microsoft.com/office/powerpoint/2010/main" val="28846505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1066800" cy="6858000"/>
          </a:xfrm>
          <a:prstGeom prst="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457324" y="193964"/>
            <a:ext cx="10544175" cy="1569660"/>
          </a:xfrm>
          <a:prstGeom prst="rect">
            <a:avLst/>
          </a:prstGeom>
          <a:noFill/>
        </p:spPr>
        <p:txBody>
          <a:bodyPr wrap="square" rtlCol="0">
            <a:spAutoFit/>
          </a:bodyPr>
          <a:lstStyle/>
          <a:p>
            <a:pPr lvl="0" algn="ctr"/>
            <a:r>
              <a:rPr lang="ru-RU" sz="3200" b="1" i="1" dirty="0" smtClean="0">
                <a:solidFill>
                  <a:srgbClr val="002060"/>
                </a:solidFill>
                <a:latin typeface="Times New Roman" pitchFamily="18" charset="0"/>
                <a:cs typeface="Times New Roman" pitchFamily="18" charset="0"/>
              </a:rPr>
              <a:t>Последовательность организации </a:t>
            </a:r>
            <a:r>
              <a:rPr lang="ru-RU" sz="3200" b="1" i="1" dirty="0">
                <a:solidFill>
                  <a:srgbClr val="002060"/>
                </a:solidFill>
                <a:latin typeface="Times New Roman" pitchFamily="18" charset="0"/>
                <a:cs typeface="Times New Roman" pitchFamily="18" charset="0"/>
              </a:rPr>
              <a:t>занятий по ознакомлению с предметным миром в единстве с освоением понятийного значения слова</a:t>
            </a: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367198">
            <a:off x="1668523" y="300194"/>
            <a:ext cx="515841" cy="652963"/>
          </a:xfrm>
          <a:prstGeom prst="rect">
            <a:avLst/>
          </a:prstGeom>
        </p:spPr>
      </p:pic>
      <p:sp>
        <p:nvSpPr>
          <p:cNvPr id="5" name="TextBox 4"/>
          <p:cNvSpPr txBox="1"/>
          <p:nvPr/>
        </p:nvSpPr>
        <p:spPr>
          <a:xfrm>
            <a:off x="1635186" y="2014538"/>
            <a:ext cx="10164928" cy="4401205"/>
          </a:xfrm>
          <a:prstGeom prst="rect">
            <a:avLst/>
          </a:prstGeom>
          <a:noFill/>
        </p:spPr>
        <p:txBody>
          <a:bodyPr wrap="square" rtlCol="0">
            <a:spAutoFit/>
          </a:bodyPr>
          <a:lstStyle/>
          <a:p>
            <a:pPr lvl="0" algn="just"/>
            <a:r>
              <a:rPr lang="ru-RU" sz="2800" b="1" i="1" dirty="0">
                <a:solidFill>
                  <a:srgbClr val="002060"/>
                </a:solidFill>
                <a:latin typeface="Times New Roman" panose="02020603050405020304" pitchFamily="18" charset="0"/>
                <a:ea typeface="Times New Roman" panose="02020603050405020304" pitchFamily="18" charset="0"/>
              </a:rPr>
              <a:t>первый этап </a:t>
            </a:r>
            <a:r>
              <a:rPr lang="ru-RU" sz="2800" i="1" dirty="0">
                <a:solidFill>
                  <a:srgbClr val="002060"/>
                </a:solidFill>
                <a:latin typeface="Times New Roman" panose="02020603050405020304" pitchFamily="18" charset="0"/>
                <a:ea typeface="Times New Roman" panose="02020603050405020304" pitchFamily="18" charset="0"/>
              </a:rPr>
              <a:t>— первичное ознакомление детей с предметами окружающей действительности, формирование у них </a:t>
            </a:r>
            <a:r>
              <a:rPr lang="ru-RU" sz="2800" i="1" dirty="0" smtClean="0">
                <a:solidFill>
                  <a:srgbClr val="002060"/>
                </a:solidFill>
                <a:latin typeface="Times New Roman" panose="02020603050405020304" pitchFamily="18" charset="0"/>
                <a:ea typeface="Times New Roman" panose="02020603050405020304" pitchFamily="18" charset="0"/>
              </a:rPr>
              <a:t>первичных общих </a:t>
            </a:r>
            <a:r>
              <a:rPr lang="ru-RU" sz="2800" i="1" dirty="0">
                <a:solidFill>
                  <a:srgbClr val="002060"/>
                </a:solidFill>
                <a:latin typeface="Times New Roman" panose="02020603050405020304" pitchFamily="18" charset="0"/>
                <a:ea typeface="Times New Roman" panose="02020603050405020304" pitchFamily="18" charset="0"/>
              </a:rPr>
              <a:t>представлений о предмете, закрепляющихся в соответствующем словаре;   </a:t>
            </a:r>
            <a:br>
              <a:rPr lang="ru-RU" sz="2800" i="1" dirty="0">
                <a:solidFill>
                  <a:srgbClr val="002060"/>
                </a:solidFill>
                <a:latin typeface="Times New Roman" panose="02020603050405020304" pitchFamily="18" charset="0"/>
                <a:ea typeface="Times New Roman" panose="02020603050405020304" pitchFamily="18" charset="0"/>
              </a:rPr>
            </a:br>
            <a:r>
              <a:rPr lang="ru-RU" sz="2800" b="1" i="1" dirty="0">
                <a:solidFill>
                  <a:srgbClr val="002060"/>
                </a:solidFill>
                <a:latin typeface="Times New Roman" panose="02020603050405020304" pitchFamily="18" charset="0"/>
                <a:ea typeface="Times New Roman" panose="02020603050405020304" pitchFamily="18" charset="0"/>
              </a:rPr>
              <a:t>второй этап </a:t>
            </a:r>
            <a:r>
              <a:rPr lang="ru-RU" sz="2800" i="1" dirty="0">
                <a:solidFill>
                  <a:srgbClr val="002060"/>
                </a:solidFill>
                <a:latin typeface="Times New Roman" panose="02020603050405020304" pitchFamily="18" charset="0"/>
                <a:ea typeface="Times New Roman" panose="02020603050405020304" pitchFamily="18" charset="0"/>
              </a:rPr>
              <a:t>— введение в речь детей слов, обозначающих качества, свойства и отношения предметов и явлений, на основе углубления знаний о предметах и явлениях окружающего мира; </a:t>
            </a:r>
            <a:br>
              <a:rPr lang="ru-RU" sz="2800" i="1" dirty="0">
                <a:solidFill>
                  <a:srgbClr val="002060"/>
                </a:solidFill>
                <a:latin typeface="Times New Roman" panose="02020603050405020304" pitchFamily="18" charset="0"/>
                <a:ea typeface="Times New Roman" panose="02020603050405020304" pitchFamily="18" charset="0"/>
              </a:rPr>
            </a:br>
            <a:r>
              <a:rPr lang="ru-RU" sz="2800" b="1" i="1" dirty="0">
                <a:solidFill>
                  <a:srgbClr val="002060"/>
                </a:solidFill>
                <a:latin typeface="Times New Roman" panose="02020603050405020304" pitchFamily="18" charset="0"/>
                <a:ea typeface="Times New Roman" panose="02020603050405020304" pitchFamily="18" charset="0"/>
              </a:rPr>
              <a:t>третий этап </a:t>
            </a:r>
            <a:r>
              <a:rPr lang="ru-RU" sz="2800" i="1" dirty="0">
                <a:solidFill>
                  <a:srgbClr val="002060"/>
                </a:solidFill>
                <a:latin typeface="Times New Roman" panose="02020603050405020304" pitchFamily="18" charset="0"/>
                <a:ea typeface="Times New Roman" panose="02020603050405020304" pitchFamily="18" charset="0"/>
              </a:rPr>
              <a:t>— введение в речь детей слов, обозначающих элементарные понятия на основе различения и обобщения предметов или групп предметов по существенным признакам.</a:t>
            </a:r>
            <a:endParaRPr lang="ru-RU" sz="2800" i="1" dirty="0">
              <a:solidFill>
                <a:srgbClr val="002060"/>
              </a:solidFill>
            </a:endParaRPr>
          </a:p>
        </p:txBody>
      </p:sp>
    </p:spTree>
    <p:extLst>
      <p:ext uri="{BB962C8B-B14F-4D97-AF65-F5344CB8AC3E}">
        <p14:creationId xmlns:p14="http://schemas.microsoft.com/office/powerpoint/2010/main" val="35451725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3468700274"/>
              </p:ext>
            </p:extLst>
          </p:nvPr>
        </p:nvGraphicFramePr>
        <p:xfrm>
          <a:off x="100013" y="100013"/>
          <a:ext cx="11944350" cy="6710064"/>
        </p:xfrm>
        <a:graphic>
          <a:graphicData uri="http://schemas.openxmlformats.org/drawingml/2006/table">
            <a:tbl>
              <a:tblPr firstRow="1" bandRow="1">
                <a:tableStyleId>{5C22544A-7EE6-4342-B048-85BDC9FD1C3A}</a:tableStyleId>
              </a:tblPr>
              <a:tblGrid>
                <a:gridCol w="11944350">
                  <a:extLst>
                    <a:ext uri="{9D8B030D-6E8A-4147-A177-3AD203B41FA5}">
                      <a16:colId xmlns:a16="http://schemas.microsoft.com/office/drawing/2014/main" val="2490522023"/>
                    </a:ext>
                  </a:extLst>
                </a:gridCol>
              </a:tblGrid>
              <a:tr h="2069091">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ru-RU" sz="12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Таблица 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2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Виды занятий.</a:t>
                      </a:r>
                    </a:p>
                    <a:p>
                      <a:pPr marL="0" marR="0" lvl="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ru-RU" sz="32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Первая группа занятий  развития словаря первичного ознакомления с предметами и введении в словарь новых названий предметов и действий</a:t>
                      </a:r>
                    </a:p>
                  </a:txBody>
                  <a:tcPr>
                    <a:solidFill>
                      <a:srgbClr val="FFFF00"/>
                    </a:solidFill>
                  </a:tcPr>
                </a:tc>
                <a:extLst>
                  <a:ext uri="{0D108BD9-81ED-4DB2-BD59-A6C34878D82A}">
                    <a16:rowId xmlns:a16="http://schemas.microsoft.com/office/drawing/2014/main" val="458975343"/>
                  </a:ext>
                </a:extLst>
              </a:tr>
              <a:tr h="4485024">
                <a:tc>
                  <a:txBody>
                    <a:bodyPr/>
                    <a:lstStyle/>
                    <a:p>
                      <a:pPr marL="0" indent="0" algn="just">
                        <a:buFont typeface="Wingdings" panose="05000000000000000000" pitchFamily="2" charset="2"/>
                        <a:buNone/>
                      </a:pPr>
                      <a:endParaRPr lang="ru-RU" sz="3200" i="1" kern="1200" dirty="0" smtClean="0">
                        <a:solidFill>
                          <a:schemeClr val="dk1"/>
                        </a:solidFill>
                        <a:effectLst/>
                        <a:latin typeface="Times New Roman" panose="02020603050405020304" pitchFamily="18" charset="0"/>
                        <a:ea typeface="+mn-ea"/>
                        <a:cs typeface="Times New Roman" panose="02020603050405020304" pitchFamily="18" charset="0"/>
                      </a:endParaRPr>
                    </a:p>
                  </a:txBody>
                  <a:tcPr>
                    <a:solidFill>
                      <a:srgbClr val="FFFFE1"/>
                    </a:solidFill>
                  </a:tcPr>
                </a:tc>
                <a:extLst>
                  <a:ext uri="{0D108BD9-81ED-4DB2-BD59-A6C34878D82A}">
                    <a16:rowId xmlns:a16="http://schemas.microsoft.com/office/drawing/2014/main" val="3353841569"/>
                  </a:ext>
                </a:extLst>
              </a:tr>
            </a:tbl>
          </a:graphicData>
        </a:graphic>
      </p:graphicFrame>
      <p:sp>
        <p:nvSpPr>
          <p:cNvPr id="4" name="TextBox 3"/>
          <p:cNvSpPr txBox="1"/>
          <p:nvPr/>
        </p:nvSpPr>
        <p:spPr>
          <a:xfrm>
            <a:off x="479685" y="2818151"/>
            <a:ext cx="4916774" cy="3046988"/>
          </a:xfrm>
          <a:prstGeom prst="rect">
            <a:avLst/>
          </a:prstGeom>
          <a:noFill/>
        </p:spPr>
        <p:txBody>
          <a:bodyPr wrap="square" rtlCol="0">
            <a:spAutoFit/>
          </a:bodyPr>
          <a:lstStyle/>
          <a:p>
            <a:pPr marL="457200" lvl="0" indent="-457200" algn="just">
              <a:buFont typeface="Wingdings" panose="05000000000000000000" pitchFamily="2" charset="2"/>
              <a:buChar char="ü"/>
            </a:pPr>
            <a:r>
              <a:rPr lang="ru-RU" sz="3200" i="1" dirty="0">
                <a:solidFill>
                  <a:prstClr val="black"/>
                </a:solidFill>
                <a:latin typeface="Times New Roman" panose="02020603050405020304" pitchFamily="18" charset="0"/>
                <a:cs typeface="Times New Roman" panose="02020603050405020304" pitchFamily="18" charset="0"/>
              </a:rPr>
              <a:t>демонстрация предметов, </a:t>
            </a:r>
          </a:p>
          <a:p>
            <a:pPr marL="457200" lvl="0" indent="-457200" algn="just">
              <a:buFont typeface="Wingdings" panose="05000000000000000000" pitchFamily="2" charset="2"/>
              <a:buChar char="ü"/>
            </a:pPr>
            <a:r>
              <a:rPr lang="ru-RU" sz="3200" i="1" dirty="0">
                <a:solidFill>
                  <a:prstClr val="black"/>
                </a:solidFill>
                <a:latin typeface="Times New Roman" panose="02020603050405020304" pitchFamily="18" charset="0"/>
                <a:cs typeface="Times New Roman" panose="02020603050405020304" pitchFamily="18" charset="0"/>
              </a:rPr>
              <a:t>игры типа лото или парных картинок, </a:t>
            </a:r>
          </a:p>
          <a:p>
            <a:pPr marL="457200" lvl="0" indent="-457200" algn="just">
              <a:buFont typeface="Wingdings" panose="05000000000000000000" pitchFamily="2" charset="2"/>
              <a:buChar char="ü"/>
            </a:pPr>
            <a:r>
              <a:rPr lang="ru-RU" sz="3200" i="1" dirty="0">
                <a:solidFill>
                  <a:prstClr val="black"/>
                </a:solidFill>
                <a:latin typeface="Times New Roman" panose="02020603050405020304" pitchFamily="18" charset="0"/>
                <a:cs typeface="Times New Roman" panose="02020603050405020304" pitchFamily="18" charset="0"/>
              </a:rPr>
              <a:t>игры-занятия с куклой, </a:t>
            </a:r>
          </a:p>
          <a:p>
            <a:pPr marL="457200" lvl="0" indent="-457200" algn="just">
              <a:buFont typeface="Wingdings" panose="05000000000000000000" pitchFamily="2" charset="2"/>
              <a:buChar char="ü"/>
            </a:pPr>
            <a:r>
              <a:rPr lang="ru-RU" sz="3200" i="1" dirty="0">
                <a:solidFill>
                  <a:prstClr val="black"/>
                </a:solidFill>
                <a:latin typeface="Times New Roman" panose="02020603050405020304" pitchFamily="18" charset="0"/>
                <a:cs typeface="Times New Roman" panose="02020603050405020304" pitchFamily="18" charset="0"/>
              </a:rPr>
              <a:t>прогулки и экскурсии</a:t>
            </a: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76130" y="2556879"/>
            <a:ext cx="6161277" cy="4097248"/>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5831831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1872813127"/>
              </p:ext>
            </p:extLst>
          </p:nvPr>
        </p:nvGraphicFramePr>
        <p:xfrm>
          <a:off x="114300" y="114300"/>
          <a:ext cx="11944350" cy="6600064"/>
        </p:xfrm>
        <a:graphic>
          <a:graphicData uri="http://schemas.openxmlformats.org/drawingml/2006/table">
            <a:tbl>
              <a:tblPr firstRow="1" bandRow="1">
                <a:tableStyleId>{5C22544A-7EE6-4342-B048-85BDC9FD1C3A}</a:tableStyleId>
              </a:tblPr>
              <a:tblGrid>
                <a:gridCol w="11944350">
                  <a:extLst>
                    <a:ext uri="{9D8B030D-6E8A-4147-A177-3AD203B41FA5}">
                      <a16:colId xmlns:a16="http://schemas.microsoft.com/office/drawing/2014/main" val="256931274"/>
                    </a:ext>
                  </a:extLst>
                </a:gridCol>
              </a:tblGrid>
              <a:tr h="1725739">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Продолжение таблицы №1</a:t>
                      </a:r>
                    </a:p>
                    <a:p>
                      <a:pPr marL="0" marR="0" lvl="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ru-RU" sz="32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Вторая группа занятий  развития словаря по ознакомлению детей с качествами и свойствами предметов, в том числе сравнению предметов</a:t>
                      </a:r>
                    </a:p>
                  </a:txBody>
                  <a:tcPr>
                    <a:solidFill>
                      <a:srgbClr val="FFFF00"/>
                    </a:solidFill>
                  </a:tcPr>
                </a:tc>
                <a:extLst>
                  <a:ext uri="{0D108BD9-81ED-4DB2-BD59-A6C34878D82A}">
                    <a16:rowId xmlns:a16="http://schemas.microsoft.com/office/drawing/2014/main" val="2294995185"/>
                  </a:ext>
                </a:extLst>
              </a:tr>
              <a:tr h="4832224">
                <a:tc>
                  <a:txBody>
                    <a:bodyPr/>
                    <a:lstStyle/>
                    <a:p>
                      <a:endParaRPr lang="ru-RU" dirty="0"/>
                    </a:p>
                  </a:txBody>
                  <a:tcPr>
                    <a:solidFill>
                      <a:srgbClr val="FFFFE1"/>
                    </a:solidFill>
                  </a:tcPr>
                </a:tc>
                <a:extLst>
                  <a:ext uri="{0D108BD9-81ED-4DB2-BD59-A6C34878D82A}">
                    <a16:rowId xmlns:a16="http://schemas.microsoft.com/office/drawing/2014/main" val="3290448349"/>
                  </a:ext>
                </a:extLst>
              </a:tr>
            </a:tbl>
          </a:graphicData>
        </a:graphic>
      </p:graphicFrame>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91236" y="2028129"/>
            <a:ext cx="4542064" cy="34249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4170" y="2028129"/>
            <a:ext cx="3575309" cy="35753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 name="Рисунок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45829" y="3689113"/>
            <a:ext cx="4372510" cy="288585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Рисунок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90211" y="3689113"/>
            <a:ext cx="3136801" cy="288585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21934411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3348727782"/>
              </p:ext>
            </p:extLst>
          </p:nvPr>
        </p:nvGraphicFramePr>
        <p:xfrm>
          <a:off x="114300" y="114300"/>
          <a:ext cx="11958638" cy="6620329"/>
        </p:xfrm>
        <a:graphic>
          <a:graphicData uri="http://schemas.openxmlformats.org/drawingml/2006/table">
            <a:tbl>
              <a:tblPr firstRow="1" bandRow="1">
                <a:tableStyleId>{5C22544A-7EE6-4342-B048-85BDC9FD1C3A}</a:tableStyleId>
              </a:tblPr>
              <a:tblGrid>
                <a:gridCol w="11958638">
                  <a:extLst>
                    <a:ext uri="{9D8B030D-6E8A-4147-A177-3AD203B41FA5}">
                      <a16:colId xmlns:a16="http://schemas.microsoft.com/office/drawing/2014/main" val="1580260218"/>
                    </a:ext>
                  </a:extLst>
                </a:gridCol>
              </a:tblGrid>
              <a:tr h="1376450">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Окончание таблицы №1</a:t>
                      </a:r>
                      <a:endParaRPr kumimoji="0" lang="ru-RU" sz="32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200" b="1" i="1" u="none" strike="noStrike" kern="1200" cap="none" spc="0" normalizeH="0" baseline="0" noProof="0" dirty="0" smtClean="0">
                          <a:ln>
                            <a:noFill/>
                          </a:ln>
                          <a:solidFill>
                            <a:srgbClr val="002060"/>
                          </a:solidFill>
                          <a:effectLst/>
                          <a:uLnTx/>
                          <a:uFillTx/>
                          <a:latin typeface="Times New Roman" panose="02020603050405020304" pitchFamily="18" charset="0"/>
                          <a:ea typeface="+mn-ea"/>
                          <a:cs typeface="Times New Roman" panose="02020603050405020304" pitchFamily="18" charset="0"/>
                        </a:rPr>
                        <a:t>Третья группа занятий развития словаря по формированию понятий в процессе обобщения</a:t>
                      </a:r>
                    </a:p>
                  </a:txBody>
                  <a:tcPr>
                    <a:solidFill>
                      <a:srgbClr val="FFFF00"/>
                    </a:solidFill>
                  </a:tcPr>
                </a:tc>
                <a:extLst>
                  <a:ext uri="{0D108BD9-81ED-4DB2-BD59-A6C34878D82A}">
                    <a16:rowId xmlns:a16="http://schemas.microsoft.com/office/drawing/2014/main" val="2991982608"/>
                  </a:ext>
                </a:extLst>
              </a:tr>
              <a:tr h="5243879">
                <a:tc>
                  <a:txBody>
                    <a:bodyPr/>
                    <a:lstStyle/>
                    <a:p>
                      <a:endParaRPr lang="ru-RU" dirty="0"/>
                    </a:p>
                  </a:txBody>
                  <a:tcPr>
                    <a:solidFill>
                      <a:srgbClr val="FFFFE1"/>
                    </a:solidFill>
                  </a:tcPr>
                </a:tc>
                <a:extLst>
                  <a:ext uri="{0D108BD9-81ED-4DB2-BD59-A6C34878D82A}">
                    <a16:rowId xmlns:a16="http://schemas.microsoft.com/office/drawing/2014/main" val="3038421630"/>
                  </a:ext>
                </a:extLst>
              </a:tr>
            </a:tbl>
          </a:graphicData>
        </a:graphic>
      </p:graphicFrame>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8994" y="1663470"/>
            <a:ext cx="5546050" cy="4838929"/>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88841" y="1895699"/>
            <a:ext cx="2880896" cy="174500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Рисунок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42188" y="4229678"/>
            <a:ext cx="2827549" cy="2116623"/>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6" name="Рисунок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4456" y="1825332"/>
            <a:ext cx="2451829" cy="1340333"/>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7" name="Рисунок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4457" y="3502637"/>
            <a:ext cx="2426266" cy="303468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5485114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1066800" cy="6858000"/>
          </a:xfrm>
          <a:prstGeom prst="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690463">
            <a:off x="2858647" y="167105"/>
            <a:ext cx="515841" cy="652963"/>
          </a:xfrm>
          <a:prstGeom prst="rect">
            <a:avLst/>
          </a:prstGeom>
        </p:spPr>
      </p:pic>
      <p:sp>
        <p:nvSpPr>
          <p:cNvPr id="4" name="TextBox 3"/>
          <p:cNvSpPr txBox="1"/>
          <p:nvPr/>
        </p:nvSpPr>
        <p:spPr>
          <a:xfrm>
            <a:off x="3241963" y="122212"/>
            <a:ext cx="7786255" cy="1077218"/>
          </a:xfrm>
          <a:prstGeom prst="rect">
            <a:avLst/>
          </a:prstGeom>
          <a:noFill/>
        </p:spPr>
        <p:txBody>
          <a:bodyPr wrap="square" rtlCol="0">
            <a:spAutoFit/>
          </a:bodyPr>
          <a:lstStyle/>
          <a:p>
            <a:pPr lvl="0" algn="ctr"/>
            <a:r>
              <a:rPr lang="ru-RU" sz="3200" b="1" i="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Основные методические требования к </a:t>
            </a:r>
            <a:endParaRPr lang="ru-RU" sz="3200" b="1" i="1"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endParaRPr>
          </a:p>
          <a:p>
            <a:pPr lvl="0" algn="ctr"/>
            <a:r>
              <a:rPr lang="ru-RU" sz="3200" b="1" i="1" dirty="0" smtClean="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проведению за­нятий</a:t>
            </a:r>
            <a:r>
              <a:rPr lang="ru-RU" sz="3200" b="1" i="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3200" b="1" dirty="0">
              <a:solidFill>
                <a:srgbClr val="00206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TextBox 4"/>
          <p:cNvSpPr txBox="1"/>
          <p:nvPr/>
        </p:nvSpPr>
        <p:spPr>
          <a:xfrm>
            <a:off x="1260764" y="1340454"/>
            <a:ext cx="6677891" cy="5528072"/>
          </a:xfrm>
          <a:prstGeom prst="rect">
            <a:avLst/>
          </a:prstGeom>
          <a:noFill/>
        </p:spPr>
        <p:txBody>
          <a:bodyPr wrap="square" rtlCol="0">
            <a:spAutoFit/>
          </a:bodyPr>
          <a:lstStyle/>
          <a:p>
            <a:pPr marL="457200" lvl="0" indent="-457200" algn="just">
              <a:buFont typeface="Wingdings" panose="05000000000000000000" pitchFamily="2" charset="2"/>
              <a:buChar char="ü"/>
            </a:pPr>
            <a:r>
              <a:rPr lang="ru-RU" sz="2800" i="1" dirty="0" smtClean="0">
                <a:solidFill>
                  <a:srgbClr val="002060"/>
                </a:solidFill>
                <a:latin typeface="Times New Roman" panose="02020603050405020304" pitchFamily="18" charset="0"/>
                <a:ea typeface="Times New Roman" panose="02020603050405020304" pitchFamily="18" charset="0"/>
              </a:rPr>
              <a:t>широкое </a:t>
            </a:r>
            <a:r>
              <a:rPr lang="ru-RU" sz="2800" i="1" dirty="0">
                <a:solidFill>
                  <a:srgbClr val="002060"/>
                </a:solidFill>
                <a:latin typeface="Times New Roman" panose="02020603050405020304" pitchFamily="18" charset="0"/>
                <a:ea typeface="Times New Roman" panose="02020603050405020304" pitchFamily="18" charset="0"/>
              </a:rPr>
              <a:t>использование игровых приемов </a:t>
            </a:r>
            <a:r>
              <a:rPr lang="ru-RU" sz="2800" i="1" dirty="0" smtClean="0">
                <a:solidFill>
                  <a:srgbClr val="002060"/>
                </a:solidFill>
                <a:latin typeface="Times New Roman" panose="02020603050405020304" pitchFamily="18" charset="0"/>
                <a:ea typeface="Times New Roman" panose="02020603050405020304" pitchFamily="18" charset="0"/>
              </a:rPr>
              <a:t>сюрпризность </a:t>
            </a:r>
            <a:r>
              <a:rPr lang="ru-RU" sz="2800" i="1" dirty="0">
                <a:solidFill>
                  <a:srgbClr val="002060"/>
                </a:solidFill>
                <a:latin typeface="Times New Roman" panose="02020603050405020304" pitchFamily="18" charset="0"/>
                <a:ea typeface="Times New Roman" panose="02020603050405020304" pitchFamily="18" charset="0"/>
              </a:rPr>
              <a:t>появления предметов, неожиданные исчезнове­ния, поиски, игровые действия, атрибуты и др</a:t>
            </a:r>
            <a:r>
              <a:rPr lang="ru-RU" sz="2800" i="1" dirty="0" smtClean="0">
                <a:solidFill>
                  <a:srgbClr val="002060"/>
                </a:solidFill>
                <a:latin typeface="Times New Roman" panose="02020603050405020304" pitchFamily="18" charset="0"/>
                <a:ea typeface="Times New Roman" panose="02020603050405020304" pitchFamily="18" charset="0"/>
              </a:rPr>
              <a:t>.;</a:t>
            </a:r>
          </a:p>
          <a:p>
            <a:pPr marL="457200" lvl="0" indent="-457200" algn="just">
              <a:buFont typeface="Wingdings" panose="05000000000000000000" pitchFamily="2" charset="2"/>
              <a:buChar char="ü"/>
            </a:pPr>
            <a:r>
              <a:rPr lang="ru-RU" sz="2800" b="1" i="1" dirty="0" smtClean="0">
                <a:solidFill>
                  <a:srgbClr val="002060"/>
                </a:solidFill>
                <a:latin typeface="Times New Roman" panose="02020603050405020304" pitchFamily="18" charset="0"/>
                <a:ea typeface="Times New Roman" panose="02020603050405020304" pitchFamily="18" charset="0"/>
              </a:rPr>
              <a:t>сюжетный </a:t>
            </a:r>
            <a:r>
              <a:rPr lang="ru-RU" sz="2800" b="1" i="1" dirty="0">
                <a:solidFill>
                  <a:srgbClr val="002060"/>
                </a:solidFill>
                <a:latin typeface="Times New Roman" panose="02020603050405020304" pitchFamily="18" charset="0"/>
                <a:ea typeface="Times New Roman" panose="02020603050405020304" pitchFamily="18" charset="0"/>
              </a:rPr>
              <a:t>характер игр-занятий</a:t>
            </a:r>
            <a:r>
              <a:rPr lang="ru-RU" sz="2800" b="1" i="1" dirty="0" smtClean="0">
                <a:solidFill>
                  <a:srgbClr val="002060"/>
                </a:solidFill>
                <a:latin typeface="Times New Roman" panose="02020603050405020304" pitchFamily="18" charset="0"/>
                <a:ea typeface="Times New Roman" panose="02020603050405020304" pitchFamily="18" charset="0"/>
              </a:rPr>
              <a:t>;</a:t>
            </a:r>
          </a:p>
          <a:p>
            <a:pPr marL="457200" lvl="0" indent="-457200" algn="just">
              <a:buFont typeface="Wingdings" panose="05000000000000000000" pitchFamily="2" charset="2"/>
              <a:buChar char="ü"/>
            </a:pPr>
            <a:r>
              <a:rPr lang="ru-RU" sz="2800" i="1" dirty="0">
                <a:solidFill>
                  <a:srgbClr val="002060"/>
                </a:solidFill>
                <a:latin typeface="Times New Roman" panose="02020603050405020304" pitchFamily="18" charset="0"/>
                <a:ea typeface="Times New Roman" panose="02020603050405020304" pitchFamily="18" charset="0"/>
              </a:rPr>
              <a:t>рассматривание предмета, его деталей</a:t>
            </a:r>
            <a:r>
              <a:rPr lang="ru-RU" sz="2800" i="1" dirty="0" smtClean="0">
                <a:solidFill>
                  <a:srgbClr val="002060"/>
                </a:solidFill>
                <a:latin typeface="Times New Roman" panose="02020603050405020304" pitchFamily="18" charset="0"/>
                <a:ea typeface="Times New Roman" panose="02020603050405020304" pitchFamily="18" charset="0"/>
              </a:rPr>
              <a:t>;</a:t>
            </a:r>
          </a:p>
          <a:p>
            <a:pPr marL="457200" lvl="0" indent="-457200" algn="just">
              <a:buFont typeface="Wingdings" panose="05000000000000000000" pitchFamily="2" charset="2"/>
              <a:buChar char="ü"/>
            </a:pPr>
            <a:r>
              <a:rPr lang="ru-RU" sz="2800" b="1" i="1" dirty="0">
                <a:solidFill>
                  <a:srgbClr val="002060"/>
                </a:solidFill>
                <a:latin typeface="Times New Roman" panose="02020603050405020304" pitchFamily="18" charset="0"/>
                <a:ea typeface="Times New Roman" panose="02020603050405020304" pitchFamily="18" charset="0"/>
              </a:rPr>
              <a:t>многократное называние воспитателем предметов, действий </a:t>
            </a:r>
            <a:r>
              <a:rPr lang="ru-RU" sz="2800" b="1" i="1" dirty="0" smtClean="0">
                <a:solidFill>
                  <a:srgbClr val="002060"/>
                </a:solidFill>
                <a:latin typeface="Times New Roman" panose="02020603050405020304" pitchFamily="18" charset="0"/>
                <a:ea typeface="Times New Roman" panose="02020603050405020304" pitchFamily="18" charset="0"/>
              </a:rPr>
              <a:t>в </a:t>
            </a:r>
            <a:r>
              <a:rPr lang="ru-RU" sz="3200" b="1" i="1" dirty="0" smtClean="0">
                <a:solidFill>
                  <a:srgbClr val="002060"/>
                </a:solidFill>
                <a:latin typeface="Times New Roman" panose="02020603050405020304" pitchFamily="18" charset="0"/>
                <a:ea typeface="Times New Roman" panose="02020603050405020304" pitchFamily="18" charset="0"/>
              </a:rPr>
              <a:t>моменты </a:t>
            </a:r>
            <a:r>
              <a:rPr lang="ru-RU" sz="3200" b="1" i="1" dirty="0">
                <a:solidFill>
                  <a:srgbClr val="002060"/>
                </a:solidFill>
                <a:latin typeface="Times New Roman" panose="02020603050405020304" pitchFamily="18" charset="0"/>
                <a:ea typeface="Times New Roman" panose="02020603050405020304" pitchFamily="18" charset="0"/>
              </a:rPr>
              <a:t>сосредоточения внимания ребенка</a:t>
            </a:r>
            <a:r>
              <a:rPr lang="ru-RU" sz="3200" b="1" i="1" dirty="0" smtClean="0">
                <a:solidFill>
                  <a:srgbClr val="002060"/>
                </a:solidFill>
                <a:latin typeface="Times New Roman" panose="02020603050405020304" pitchFamily="18" charset="0"/>
                <a:ea typeface="Times New Roman" panose="02020603050405020304" pitchFamily="18" charset="0"/>
              </a:rPr>
              <a:t>;</a:t>
            </a:r>
            <a:r>
              <a:rPr lang="ru-RU" sz="2800" b="1" i="1" dirty="0" smtClean="0">
                <a:solidFill>
                  <a:srgbClr val="002060"/>
                </a:solidFill>
                <a:latin typeface="Times New Roman" panose="02020603050405020304" pitchFamily="18" charset="0"/>
                <a:ea typeface="Times New Roman" panose="02020603050405020304" pitchFamily="18" charset="0"/>
              </a:rPr>
              <a:t> </a:t>
            </a:r>
            <a:endParaRPr lang="ru-RU" sz="2800" b="1" i="1" dirty="0">
              <a:solidFill>
                <a:srgbClr val="002060"/>
              </a:solidFill>
              <a:latin typeface="Times New Roman" panose="02020603050405020304" pitchFamily="18" charset="0"/>
              <a:ea typeface="Times New Roman" panose="02020603050405020304" pitchFamily="18" charset="0"/>
            </a:endParaRPr>
          </a:p>
        </p:txBody>
      </p:sp>
      <p:pic>
        <p:nvPicPr>
          <p:cNvPr id="6" name="Рисунок 5"/>
          <p:cNvPicPr>
            <a:picLocks noChangeAspect="1"/>
          </p:cNvPicPr>
          <p:nvPr/>
        </p:nvPicPr>
        <p:blipFill rotWithShape="1">
          <a:blip r:embed="rId3">
            <a:extLst>
              <a:ext uri="{28A0092B-C50C-407E-A947-70E740481C1C}">
                <a14:useLocalDpi xmlns:a14="http://schemas.microsoft.com/office/drawing/2010/main" val="0"/>
              </a:ext>
            </a:extLst>
          </a:blip>
          <a:srcRect l="8252"/>
          <a:stretch/>
        </p:blipFill>
        <p:spPr>
          <a:xfrm>
            <a:off x="8132619" y="1711591"/>
            <a:ext cx="3812638" cy="4369894"/>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26186671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1066800" cy="6858000"/>
          </a:xfrm>
          <a:prstGeom prst="rect">
            <a:avLst/>
          </a:prstGeom>
          <a:solidFill>
            <a:srgbClr val="FFFF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316182" y="1"/>
            <a:ext cx="6567054" cy="7782190"/>
          </a:xfrm>
          <a:prstGeom prst="rect">
            <a:avLst/>
          </a:prstGeom>
          <a:noFill/>
        </p:spPr>
        <p:txBody>
          <a:bodyPr wrap="square" rtlCol="0">
            <a:spAutoFit/>
          </a:bodyPr>
          <a:lstStyle/>
          <a:p>
            <a:pPr marL="457200" lvl="0" indent="-457200" algn="just">
              <a:buFont typeface="Wingdings" panose="05000000000000000000" pitchFamily="2" charset="2"/>
              <a:buChar char="ü"/>
            </a:pPr>
            <a:r>
              <a:rPr lang="ru-RU" sz="3200" i="1" dirty="0">
                <a:solidFill>
                  <a:srgbClr val="002060"/>
                </a:solidFill>
                <a:latin typeface="Times New Roman" panose="02020603050405020304" pitchFamily="18" charset="0"/>
                <a:ea typeface="Times New Roman" panose="02020603050405020304" pitchFamily="18" charset="0"/>
              </a:rPr>
              <a:t>активное подражание детей речевому образцу</a:t>
            </a:r>
            <a:r>
              <a:rPr lang="ru-RU" sz="3200" i="1" dirty="0" smtClean="0">
                <a:solidFill>
                  <a:srgbClr val="002060"/>
                </a:solidFill>
                <a:latin typeface="Times New Roman" panose="02020603050405020304" pitchFamily="18" charset="0"/>
                <a:ea typeface="Times New Roman" panose="02020603050405020304" pitchFamily="18" charset="0"/>
              </a:rPr>
              <a:t>;</a:t>
            </a:r>
          </a:p>
          <a:p>
            <a:pPr marL="457200" lvl="0" indent="-457200" algn="just">
              <a:buFont typeface="Wingdings" panose="05000000000000000000" pitchFamily="2" charset="2"/>
              <a:buChar char="ü"/>
            </a:pPr>
            <a:r>
              <a:rPr lang="ru-RU" sz="2800" b="1" i="1" dirty="0">
                <a:solidFill>
                  <a:srgbClr val="002060"/>
                </a:solidFill>
                <a:latin typeface="Times New Roman" panose="02020603050405020304" pitchFamily="18" charset="0"/>
                <a:ea typeface="Times New Roman" panose="02020603050405020304" pitchFamily="18" charset="0"/>
              </a:rPr>
              <a:t>использование вопросов, предполагающих ответ дей­ствием;</a:t>
            </a:r>
          </a:p>
          <a:p>
            <a:pPr marL="457200" lvl="0" indent="-457200" algn="just">
              <a:buFont typeface="Wingdings" panose="05000000000000000000" pitchFamily="2" charset="2"/>
              <a:buChar char="ü"/>
            </a:pPr>
            <a:r>
              <a:rPr lang="ru-RU" sz="2800" i="1" dirty="0" smtClean="0">
                <a:solidFill>
                  <a:srgbClr val="002060"/>
                </a:solidFill>
                <a:latin typeface="Times New Roman" panose="02020603050405020304" pitchFamily="18" charset="0"/>
                <a:ea typeface="Times New Roman" panose="02020603050405020304" pitchFamily="18" charset="0"/>
              </a:rPr>
              <a:t>формирование </a:t>
            </a:r>
            <a:r>
              <a:rPr lang="ru-RU" sz="2800" i="1" dirty="0">
                <a:solidFill>
                  <a:srgbClr val="002060"/>
                </a:solidFill>
                <a:latin typeface="Times New Roman" panose="02020603050405020304" pitchFamily="18" charset="0"/>
                <a:ea typeface="Times New Roman" panose="02020603050405020304" pitchFamily="18" charset="0"/>
              </a:rPr>
              <a:t>умения находить нужный предмет по слову воспитателя;</a:t>
            </a:r>
          </a:p>
          <a:p>
            <a:pPr marL="457200" lvl="0" indent="-457200" algn="just">
              <a:buFont typeface="Wingdings" panose="05000000000000000000" pitchFamily="2" charset="2"/>
              <a:buChar char="ü"/>
            </a:pPr>
            <a:r>
              <a:rPr lang="ru-RU" sz="2800" b="1" i="1" dirty="0" smtClean="0">
                <a:solidFill>
                  <a:srgbClr val="002060"/>
                </a:solidFill>
                <a:latin typeface="Times New Roman" panose="02020603050405020304" pitchFamily="18" charset="0"/>
                <a:ea typeface="Times New Roman" panose="02020603050405020304" pitchFamily="18" charset="0"/>
              </a:rPr>
              <a:t>чередование </a:t>
            </a:r>
            <a:r>
              <a:rPr lang="ru-RU" sz="2800" b="1" i="1" dirty="0">
                <a:solidFill>
                  <a:srgbClr val="002060"/>
                </a:solidFill>
                <a:latin typeface="Times New Roman" panose="02020603050405020304" pitchFamily="18" charset="0"/>
                <a:ea typeface="Times New Roman" panose="02020603050405020304" pitchFamily="18" charset="0"/>
              </a:rPr>
              <a:t>игровых действий с речевыми</a:t>
            </a:r>
            <a:r>
              <a:rPr lang="ru-RU" sz="2800" b="1" i="1" dirty="0" smtClean="0">
                <a:solidFill>
                  <a:srgbClr val="002060"/>
                </a:solidFill>
                <a:latin typeface="Times New Roman" panose="02020603050405020304" pitchFamily="18" charset="0"/>
                <a:ea typeface="Times New Roman" panose="02020603050405020304" pitchFamily="18" charset="0"/>
              </a:rPr>
              <a:t>;</a:t>
            </a:r>
          </a:p>
          <a:p>
            <a:pPr marL="457200" lvl="0" indent="-457200" algn="just">
              <a:buFont typeface="Wingdings" panose="05000000000000000000" pitchFamily="2" charset="2"/>
              <a:buChar char="ü"/>
            </a:pPr>
            <a:r>
              <a:rPr lang="ru-RU" sz="2800" i="1" dirty="0">
                <a:solidFill>
                  <a:srgbClr val="002060"/>
                </a:solidFill>
                <a:latin typeface="Times New Roman" panose="02020603050405020304" pitchFamily="18" charset="0"/>
                <a:ea typeface="Times New Roman" panose="02020603050405020304" pitchFamily="18" charset="0"/>
              </a:rPr>
              <a:t>активные действия детей по обследованию предмета (ощупывание, поглаживание, восприятие на слух, разли­чение по вкусу, запаху), включение двигательного, слухо­вого и других анализаторов;</a:t>
            </a:r>
          </a:p>
          <a:p>
            <a:pPr marL="457200" lvl="0" indent="-457200" algn="just">
              <a:buFont typeface="Wingdings" panose="05000000000000000000" pitchFamily="2" charset="2"/>
              <a:buChar char="ü"/>
            </a:pPr>
            <a:endParaRPr lang="ru-RU" sz="2800" b="1" i="1" dirty="0">
              <a:solidFill>
                <a:srgbClr val="002060"/>
              </a:solidFill>
              <a:latin typeface="Times New Roman" panose="02020603050405020304" pitchFamily="18" charset="0"/>
              <a:ea typeface="Times New Roman" panose="02020603050405020304" pitchFamily="18" charset="0"/>
            </a:endParaRPr>
          </a:p>
          <a:p>
            <a:pPr marL="457200" lvl="0" indent="-457200" algn="just">
              <a:buFont typeface="Wingdings" panose="05000000000000000000" pitchFamily="2" charset="2"/>
              <a:buChar char="ü"/>
            </a:pPr>
            <a:endParaRPr lang="ru-RU" sz="3200" i="1" dirty="0">
              <a:solidFill>
                <a:srgbClr val="002060"/>
              </a:solidFill>
              <a:latin typeface="Times New Roman" panose="02020603050405020304" pitchFamily="18" charset="0"/>
              <a:ea typeface="Times New Roman" panose="02020603050405020304" pitchFamily="18" charset="0"/>
            </a:endParaRPr>
          </a:p>
        </p:txBody>
      </p:sp>
      <p:pic>
        <p:nvPicPr>
          <p:cNvPr id="5" name="Рисунок 4"/>
          <p:cNvPicPr>
            <a:picLocks noChangeAspect="1"/>
          </p:cNvPicPr>
          <p:nvPr/>
        </p:nvPicPr>
        <p:blipFill rotWithShape="1">
          <a:blip r:embed="rId2" cstate="print">
            <a:extLst>
              <a:ext uri="{28A0092B-C50C-407E-A947-70E740481C1C}">
                <a14:useLocalDpi xmlns:a14="http://schemas.microsoft.com/office/drawing/2010/main" val="0"/>
              </a:ext>
            </a:extLst>
          </a:blip>
          <a:srcRect l="3363"/>
          <a:stretch/>
        </p:blipFill>
        <p:spPr>
          <a:xfrm>
            <a:off x="8007495" y="656771"/>
            <a:ext cx="4009842" cy="5219373"/>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4106769943"/>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513</TotalTime>
  <Words>4133</Words>
  <Application>Microsoft Office PowerPoint</Application>
  <PresentationFormat>Широкоэкранный</PresentationFormat>
  <Paragraphs>238</Paragraphs>
  <Slides>17</Slides>
  <Notes>13</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17</vt:i4>
      </vt:variant>
    </vt:vector>
  </HeadingPairs>
  <TitlesOfParts>
    <vt:vector size="25" baseType="lpstr">
      <vt:lpstr>SimSun</vt:lpstr>
      <vt:lpstr>Arial</vt:lpstr>
      <vt:lpstr>Calibri</vt:lpstr>
      <vt:lpstr>Calibri Light</vt:lpstr>
      <vt:lpstr>Consolas</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66</cp:revision>
  <dcterms:created xsi:type="dcterms:W3CDTF">2017-12-26T00:51:32Z</dcterms:created>
  <dcterms:modified xsi:type="dcterms:W3CDTF">2018-01-01T12:56:19Z</dcterms:modified>
</cp:coreProperties>
</file>