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262" r:id="rId3"/>
    <p:sldId id="263" r:id="rId4"/>
    <p:sldId id="264" r:id="rId5"/>
    <p:sldId id="256" r:id="rId6"/>
    <p:sldId id="257" r:id="rId7"/>
    <p:sldId id="268" r:id="rId8"/>
    <p:sldId id="258" r:id="rId9"/>
    <p:sldId id="283" r:id="rId10"/>
    <p:sldId id="282" r:id="rId11"/>
    <p:sldId id="265" r:id="rId12"/>
    <p:sldId id="284" r:id="rId13"/>
    <p:sldId id="261" r:id="rId14"/>
    <p:sldId id="266" r:id="rId15"/>
    <p:sldId id="285" r:id="rId16"/>
    <p:sldId id="277" r:id="rId17"/>
    <p:sldId id="267" r:id="rId18"/>
    <p:sldId id="286" r:id="rId19"/>
    <p:sldId id="281" r:id="rId20"/>
    <p:sldId id="274" r:id="rId21"/>
    <p:sldId id="280" r:id="rId22"/>
    <p:sldId id="276" r:id="rId23"/>
    <p:sldId id="271" r:id="rId24"/>
    <p:sldId id="26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EF6B1-AB9B-44E3-9DD9-4DEE4D9D8496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6C7E5-D51C-4EE7-8F48-5E177A5C1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EE2571-02BD-4632-9045-81CE80CBA4AF}" type="slidenum">
              <a:rPr lang="ru-RU"/>
              <a:pPr/>
              <a:t>16</a:t>
            </a:fld>
            <a:endParaRPr lang="ru-RU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2F9886-FA8A-48F7-A789-5FE34FCB4A1C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1B1D2-9ED0-4007-BD75-886B88B562F3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D3760-FD91-4BDC-844B-33B42F230E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428736"/>
            <a:ext cx="523412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русского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языка в 7 классе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714356"/>
          <a:ext cx="8501122" cy="51206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778276"/>
                <a:gridCol w="4722846"/>
              </a:tblGrid>
              <a:tr h="433253"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C00000"/>
                          </a:solidFill>
                        </a:rPr>
                        <a:t>               </a:t>
                      </a:r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Какая?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rgbClr val="C00000"/>
                          </a:solidFill>
                        </a:rPr>
                        <a:t>                     </a:t>
                      </a:r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Какая?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</a:tr>
              <a:tr h="4115907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разноцветная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яркая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800" b="1" dirty="0" err="1" smtClean="0">
                          <a:solidFill>
                            <a:srgbClr val="0070C0"/>
                          </a:solidFill>
                        </a:rPr>
                        <a:t>необкновенная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детская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любимая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новая</a:t>
                      </a:r>
                      <a:endParaRPr lang="ru-RU" sz="2800" b="1" dirty="0">
                        <a:solidFill>
                          <a:srgbClr val="0070C0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800" b="1" dirty="0" smtClean="0">
                          <a:solidFill>
                            <a:srgbClr val="0070C0"/>
                          </a:solidFill>
                        </a:rPr>
                        <a:t>красивая</a:t>
                      </a:r>
                      <a:r>
                        <a:rPr lang="ru-RU" sz="1300" dirty="0"/>
                        <a:t/>
                      </a:r>
                      <a:br>
                        <a:rPr lang="ru-RU" sz="1300" dirty="0"/>
                      </a:br>
                      <a:endParaRPr lang="ru-RU" sz="1300" dirty="0"/>
                    </a:p>
                    <a:p>
                      <a:r>
                        <a:rPr lang="ru-RU" sz="1300" dirty="0"/>
                        <a:t/>
                      </a:r>
                      <a:br>
                        <a:rPr lang="ru-RU" sz="1300" dirty="0"/>
                      </a:br>
                      <a:endParaRPr lang="ru-RU" sz="1300" dirty="0"/>
                    </a:p>
                    <a:p>
                      <a:r>
                        <a:rPr lang="ru-RU" sz="1300" dirty="0"/>
                        <a:t>          </a:t>
                      </a:r>
                      <a:br>
                        <a:rPr lang="ru-RU" sz="1300" dirty="0"/>
                      </a:br>
                      <a:endParaRPr lang="ru-RU" sz="1300" dirty="0"/>
                    </a:p>
                    <a:p>
                      <a:r>
                        <a:rPr lang="ru-RU" sz="1300" dirty="0"/>
                        <a:t/>
                      </a:r>
                      <a:br>
                        <a:rPr lang="ru-RU" sz="1300" dirty="0"/>
                      </a:br>
                      <a:endParaRPr lang="ru-RU" sz="1300" dirty="0"/>
                    </a:p>
                    <a:p>
                      <a:r>
                        <a:rPr lang="ru-RU" sz="1300" dirty="0"/>
                        <a:t>     </a:t>
                      </a:r>
                    </a:p>
                  </a:txBody>
                  <a:tcPr marL="0" marR="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>
                        <a:buFont typeface="Wingdings" pitchFamily="2" charset="2"/>
                        <a:buChar char="Ø"/>
                      </a:pPr>
                      <a:r>
                        <a:rPr lang="ru-RU" sz="2400" b="1" dirty="0" smtClean="0">
                          <a:solidFill>
                            <a:srgbClr val="7030A0"/>
                          </a:solidFill>
                        </a:rPr>
                        <a:t>Крутившаяся </a:t>
                      </a:r>
                    </a:p>
                    <a:p>
                      <a:pPr marL="85725" indent="0">
                        <a:buFont typeface="Wingdings" pitchFamily="2" charset="2"/>
                        <a:buNone/>
                      </a:pPr>
                      <a:r>
                        <a:rPr lang="ru-RU" sz="2000" b="1" dirty="0" smtClean="0"/>
                        <a:t>(от</a:t>
                      </a:r>
                      <a:r>
                        <a:rPr lang="ru-RU" sz="2000" b="1" u="sng" dirty="0" smtClean="0"/>
                        <a:t> крутить-  </a:t>
                      </a:r>
                      <a:r>
                        <a:rPr lang="ru-RU" sz="2000" b="1" dirty="0" smtClean="0"/>
                        <a:t>сама крутилась</a:t>
                      </a:r>
                      <a:r>
                        <a:rPr lang="ru-RU" sz="2400" b="1" dirty="0" smtClean="0"/>
                        <a:t>)</a:t>
                      </a:r>
                      <a:r>
                        <a:rPr lang="ru-RU" sz="2400" b="1" dirty="0"/>
                        <a:t/>
                      </a:r>
                      <a:br>
                        <a:rPr lang="ru-RU" sz="2400" b="1" dirty="0"/>
                      </a:br>
                      <a:endParaRPr lang="ru-RU" sz="2400" b="1" dirty="0"/>
                    </a:p>
                    <a:p>
                      <a:pPr marL="85725" indent="0">
                        <a:buFont typeface="Wingdings" pitchFamily="2" charset="2"/>
                        <a:buChar char="Ø"/>
                      </a:pPr>
                      <a:r>
                        <a:rPr lang="ru-RU" sz="2400" b="1" dirty="0" smtClean="0">
                          <a:solidFill>
                            <a:srgbClr val="7030A0"/>
                          </a:solidFill>
                        </a:rPr>
                        <a:t>Остановившаяся</a:t>
                      </a:r>
                      <a:r>
                        <a:rPr lang="ru-RU" sz="2400" b="1" dirty="0" smtClean="0"/>
                        <a:t>-</a:t>
                      </a:r>
                    </a:p>
                    <a:p>
                      <a:pPr marL="85725" indent="0">
                        <a:buFont typeface="Wingdings" pitchFamily="2" charset="2"/>
                        <a:buChar char="Ø"/>
                      </a:pPr>
                      <a:r>
                        <a:rPr lang="ru-RU" sz="2000" b="1" dirty="0" smtClean="0"/>
                        <a:t>(от </a:t>
                      </a:r>
                      <a:r>
                        <a:rPr lang="ru-RU" sz="2000" b="1" u="sng" dirty="0" smtClean="0"/>
                        <a:t>остановить</a:t>
                      </a:r>
                      <a:r>
                        <a:rPr lang="ru-RU" sz="2000" b="1" dirty="0" smtClean="0"/>
                        <a:t>- сама остановилась)</a:t>
                      </a:r>
                      <a:r>
                        <a:rPr lang="ru-RU" sz="2400" b="1" dirty="0"/>
                        <a:t/>
                      </a:r>
                      <a:br>
                        <a:rPr lang="ru-RU" sz="2400" b="1" dirty="0"/>
                      </a:br>
                      <a:endParaRPr lang="ru-RU" sz="2400" b="1" dirty="0"/>
                    </a:p>
                    <a:p>
                      <a:pPr marL="85725" indent="0">
                        <a:buFont typeface="Wingdings" pitchFamily="2" charset="2"/>
                        <a:buChar char="Ø"/>
                      </a:pPr>
                      <a:r>
                        <a:rPr lang="ru-RU" sz="2400" b="1" dirty="0" smtClean="0">
                          <a:solidFill>
                            <a:srgbClr val="7030A0"/>
                          </a:solidFill>
                        </a:rPr>
                        <a:t>Упавшая</a:t>
                      </a:r>
                      <a:r>
                        <a:rPr lang="ru-RU" sz="2400" b="1" dirty="0" smtClean="0"/>
                        <a:t> </a:t>
                      </a:r>
                    </a:p>
                    <a:p>
                      <a:pPr marL="85725" indent="0">
                        <a:buFont typeface="Wingdings" pitchFamily="2" charset="2"/>
                        <a:buNone/>
                      </a:pPr>
                      <a:r>
                        <a:rPr lang="ru-RU" sz="2000" b="1" dirty="0" smtClean="0"/>
                        <a:t>(от </a:t>
                      </a:r>
                      <a:r>
                        <a:rPr lang="ru-RU" sz="2000" b="1" u="sng" dirty="0" smtClean="0"/>
                        <a:t>упасть</a:t>
                      </a:r>
                      <a:r>
                        <a:rPr lang="ru-RU" sz="2000" b="1" dirty="0" smtClean="0"/>
                        <a:t> -сама упала)</a:t>
                      </a:r>
                      <a:r>
                        <a:rPr lang="ru-RU" sz="2400" b="1" dirty="0"/>
                        <a:t/>
                      </a:r>
                      <a:br>
                        <a:rPr lang="ru-RU" sz="2400" b="1" dirty="0"/>
                      </a:br>
                      <a:endParaRPr lang="ru-RU" sz="2400" b="1" dirty="0"/>
                    </a:p>
                    <a:p>
                      <a:pPr marL="85725" indent="0">
                        <a:buFont typeface="Wingdings" pitchFamily="2" charset="2"/>
                        <a:buChar char="Ø"/>
                      </a:pPr>
                      <a:r>
                        <a:rPr lang="ru-RU" sz="2400" b="1" dirty="0" smtClean="0">
                          <a:solidFill>
                            <a:srgbClr val="7030A0"/>
                          </a:solidFill>
                        </a:rPr>
                        <a:t>Крутящаяся</a:t>
                      </a:r>
                      <a:r>
                        <a:rPr lang="ru-RU" sz="2400" b="1" dirty="0" smtClean="0"/>
                        <a:t> </a:t>
                      </a:r>
                    </a:p>
                    <a:p>
                      <a:pPr marL="85725" indent="0">
                        <a:buFont typeface="Wingdings" pitchFamily="2" charset="2"/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(от </a:t>
                      </a:r>
                      <a:r>
                        <a:rPr lang="ru-RU" sz="2000" b="1" u="sng" dirty="0" smtClean="0">
                          <a:solidFill>
                            <a:schemeClr val="tx1"/>
                          </a:solidFill>
                        </a:rPr>
                        <a:t>крутят - 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сама крутится)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300" dirty="0"/>
                        <a:t/>
                      </a:r>
                      <a:br>
                        <a:rPr lang="ru-RU" sz="1300" dirty="0"/>
                      </a:br>
                      <a:endParaRPr lang="ru-RU" sz="1300" dirty="0"/>
                    </a:p>
                    <a:p>
                      <a:r>
                        <a:rPr lang="ru-RU" sz="1300" dirty="0"/>
                        <a:t>                </a:t>
                      </a:r>
                      <a:br>
                        <a:rPr lang="ru-RU" sz="1300" dirty="0"/>
                      </a:br>
                      <a:endParaRPr lang="ru-RU" sz="1300" dirty="0"/>
                    </a:p>
                  </a:txBody>
                  <a:tcPr marL="0" marR="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 rot="19787189">
            <a:off x="-171129" y="3978524"/>
            <a:ext cx="491378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ПРИЛАГАТЕЛЬНЫЕ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456972">
            <a:off x="5804877" y="4795976"/>
            <a:ext cx="32782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ПРИЧАСТИЯ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1357298"/>
            <a:ext cx="54693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Решение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проблемных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 задач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2530" name="AutoShape 2" descr="https://37.img.avito.st/640x480/16380164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37.img.avito.st/640x480/16380164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://static.velib.com/files/D0/DC/0A/D0DC0A8C862BDAE2C78933ACFD5C757F.cover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2260748" cy="33575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236228" y="214290"/>
            <a:ext cx="5907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в группах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2536" name="Picture 8" descr="http://rushkolnik.ru/tw_files2/urls_2/424/d-423467/423467_html_a0fc62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643314"/>
            <a:ext cx="4695825" cy="27051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 rot="20982439">
            <a:off x="642910" y="4786322"/>
            <a:ext cx="3227165" cy="584775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</a:rPr>
              <a:t>маршрутный лист </a:t>
            </a:r>
            <a:endParaRPr kumimoji="0" lang="ru-RU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1"/>
          <a:ext cx="8643998" cy="6858001"/>
        </p:xfrm>
        <a:graphic>
          <a:graphicData uri="http://schemas.openxmlformats.org/drawingml/2006/table">
            <a:tbl>
              <a:tblPr/>
              <a:tblGrid>
                <a:gridCol w="214314"/>
                <a:gridCol w="2928958"/>
                <a:gridCol w="5500726"/>
              </a:tblGrid>
              <a:tr h="600300"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         Маршрутный лист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Часть речи, причастная глаголу, в образе прилагательного.</a:t>
                      </a:r>
                      <a:r>
                        <a:rPr lang="ru-RU" sz="12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В.И.Даль.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14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Портрет Причастия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Инструкция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Значение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71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Вопросы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00601"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Морфологические признаки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от глагола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–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время –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возвратность -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528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2.страдательные причастия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действительные причастия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6350"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1.Запишите словосочетания: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25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Мама, одевающая дочку.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5240" algn="l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Дочка, одеваемая мамой.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15240" algn="l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</a:t>
                      </a:r>
                      <a:r>
                        <a:rPr lang="ru-RU" sz="1200" b="1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каком словосочетании предмет сам совершает действие, </a:t>
                      </a:r>
                      <a:r>
                        <a:rPr lang="ru-RU" sz="1200" b="1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 в каком над предметом производят действие?</a:t>
                      </a:r>
                      <a:r>
                        <a:rPr lang="ru-RU" sz="1200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Пользуясь материалом учебника, определите, </a:t>
                      </a:r>
                      <a:r>
                        <a:rPr lang="ru-RU" sz="1200" b="1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какие виды</a:t>
                      </a:r>
                      <a:r>
                        <a:rPr lang="ru-RU" sz="1200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делятся прича­</a:t>
                      </a:r>
                      <a:r>
                        <a:rPr lang="ru-RU" sz="1200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стия в зависимости от действия, которое обозначают.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8890" algn="l">
                        <a:lnSpc>
                          <a:spcPts val="122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ru-RU" sz="1200" b="1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2.Запишите краткую форму причастия </a:t>
                      </a:r>
                      <a:r>
                        <a:rPr lang="ru-RU" sz="1200" b="1" i="1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открытый, </a:t>
                      </a:r>
                      <a:r>
                        <a:rPr lang="ru-RU" sz="1200" b="1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выделите окончания.</a:t>
                      </a:r>
                      <a:r>
                        <a:rPr lang="ru-RU" sz="1200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Попробуйте образовать краткую форму от прича­стия</a:t>
                      </a:r>
                      <a:r>
                        <a:rPr lang="ru-RU" sz="1200" i="1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; шедший. </a:t>
                      </a:r>
                      <a:r>
                        <a:rPr lang="ru-RU" sz="1200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Сделайте вывод: какие причастия </a:t>
                      </a:r>
                      <a:r>
                        <a:rPr lang="ru-RU" sz="1200" u="sng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имеют краткую форму?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00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прилагательного</a:t>
                      </a:r>
                      <a:r>
                        <a:rPr lang="ru-RU" sz="12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род- 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число -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lphaLcParenR"/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падеж-</a:t>
                      </a: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Измените причастие </a:t>
                      </a: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одевающая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 родам, числам, падежа(</a:t>
                      </a:r>
                      <a:r>
                        <a:rPr lang="ru-RU" sz="12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Р.п</a:t>
                      </a: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Т.п.):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032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Морфемные признаки: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Суффиксы: </a:t>
                      </a: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445" algn="l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200" b="1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ru-RU" sz="1200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.Запишите действительные и страдательные</a:t>
                      </a:r>
                      <a:r>
                        <a:rPr lang="ru-RU" sz="1200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выделите суффиксы: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45" algn="l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Крутящийся, одевающая зависимый, одеваемая</a:t>
                      </a:r>
                      <a:r>
                        <a:rPr lang="ru-RU" sz="1200" b="1" i="1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певший; шедший; </a:t>
                      </a:r>
                      <a:r>
                        <a:rPr lang="ru-RU" sz="1200" b="1" i="1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сделанный; закрашенный; открытый.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4445" algn="l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ru-RU" sz="1200" b="1" u="sng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Сделайте вывод</a:t>
                      </a:r>
                      <a:r>
                        <a:rPr lang="ru-RU" sz="1200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с помощью каких суффиксов образуются действительные  и страдательные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причастия?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9693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Синтаксическая роль: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 spc="-1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Какова синтаксическая роль причастия?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spc="-5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с параграфом учебника132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Полные причастия – </a:t>
                      </a: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Краткие причастия – </a:t>
                      </a: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301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2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Роль причастий  в тексте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0893" marR="30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wiltshiretimes.co.uk/resources/images/1234388/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788670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4857760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Мама, одевающая дочку.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4857760"/>
            <a:ext cx="47148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800" b="1" i="1" dirty="0" smtClean="0">
                <a:solidFill>
                  <a:srgbClr val="C00000"/>
                </a:solidFill>
              </a:rPr>
              <a:t>Дочка, одеваемая мамой.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572140"/>
            <a:ext cx="8501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 каком словосочетании предмет сам совершает действие, а в каком над предметом производят действие?</a:t>
            </a:r>
            <a:endParaRPr lang="ru-RU" sz="2400" b="1" dirty="0"/>
          </a:p>
        </p:txBody>
      </p:sp>
      <p:sp>
        <p:nvSpPr>
          <p:cNvPr id="3076" name="AutoShape 4" descr="https://37.img.avito.st/640x480/16380164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37.img.avito.st/640x480/16380164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s://37.img.avito.st/640x480/163801643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2143108" cy="30777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Проблемная задача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46434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Итог проблемной задачи № 1.</a:t>
            </a:r>
          </a:p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71546"/>
            <a:ext cx="4764509" cy="769441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действительные</a:t>
            </a:r>
            <a:endParaRPr lang="ru-RU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2071678"/>
            <a:ext cx="4351448" cy="76944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страдательные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214282" y="4286256"/>
            <a:ext cx="3857652" cy="2214578"/>
          </a:xfrm>
          <a:prstGeom prst="wedgeRectCallout">
            <a:avLst>
              <a:gd name="adj1" fmla="val 31794"/>
              <a:gd name="adj2" fmla="val -157076"/>
            </a:avLst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обозначают признак предмета по действию, которое создаётся самим предметом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5429224" y="4500570"/>
            <a:ext cx="3714776" cy="2214578"/>
          </a:xfrm>
          <a:prstGeom prst="wedgeRectCallout">
            <a:avLst>
              <a:gd name="adj1" fmla="val 28063"/>
              <a:gd name="adj2" fmla="val -129381"/>
            </a:avLst>
          </a:prstGeom>
          <a:solidFill>
            <a:srgbClr val="00B0F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обозначают признак предмета по действию, которое создаёт другой предмет.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643570" y="142852"/>
            <a:ext cx="332751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Итог проблемной задачи № 3.</a:t>
            </a: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85720" y="500042"/>
            <a:ext cx="871543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Морфологические признаки: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от глагола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совершенный (что сделавший?)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несовершенный  (что делавший?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 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настоящее (что делающий?)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прошедшее ( что сделавший?)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возвратность –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возвратное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невозвратное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прилагательного: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род, число, падеж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причастий: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страдательные причастия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(обозначают признаки предмета, над которым производится действие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действительные причастия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обозначают признаки предмета, который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производит действие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142852"/>
            <a:ext cx="7315200" cy="609600"/>
          </a:xfrm>
          <a:noFill/>
          <a:ln/>
        </p:spPr>
        <p:txBody>
          <a:bodyPr/>
          <a:lstStyle/>
          <a:p>
            <a:pPr algn="ctr"/>
            <a:r>
              <a:rPr lang="ru-RU" sz="3200" b="1" dirty="0"/>
              <a:t>Морфологические признаки причастия</a:t>
            </a:r>
          </a:p>
        </p:txBody>
      </p:sp>
      <p:sp>
        <p:nvSpPr>
          <p:cNvPr id="11302" name="AutoShape 38"/>
          <p:cNvSpPr>
            <a:spLocks noChangeArrowheads="1"/>
          </p:cNvSpPr>
          <p:nvPr/>
        </p:nvSpPr>
        <p:spPr bwMode="auto">
          <a:xfrm>
            <a:off x="2928926" y="2214554"/>
            <a:ext cx="2133600" cy="2819400"/>
          </a:xfrm>
          <a:prstGeom prst="can">
            <a:avLst>
              <a:gd name="adj" fmla="val 33036"/>
            </a:avLst>
          </a:prstGeom>
          <a:solidFill>
            <a:srgbClr val="FFFF00"/>
          </a:solidFill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ru-RU" u="sng"/>
          </a:p>
        </p:txBody>
      </p:sp>
      <p:sp>
        <p:nvSpPr>
          <p:cNvPr id="11304" name="WordArt 40"/>
          <p:cNvSpPr>
            <a:spLocks noChangeArrowheads="1" noChangeShapeType="1" noTextEdit="1"/>
          </p:cNvSpPr>
          <p:nvPr/>
        </p:nvSpPr>
        <p:spPr bwMode="auto">
          <a:xfrm>
            <a:off x="2928926" y="3429000"/>
            <a:ext cx="2143140" cy="10668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 dirty="0">
                <a:ln w="9525" cap="sq">
                  <a:solidFill>
                    <a:srgbClr val="FF00FF"/>
                  </a:solidFill>
                  <a:round/>
                  <a:headEnd type="none" w="sm" len="sm"/>
                  <a:tailEnd type="none" w="sm" len="sm"/>
                </a:ln>
                <a:solidFill>
                  <a:srgbClr val="C00000"/>
                </a:solidFill>
                <a:latin typeface="Times New Roman"/>
                <a:cs typeface="Times New Roman"/>
              </a:rPr>
              <a:t>причастие</a:t>
            </a:r>
          </a:p>
        </p:txBody>
      </p:sp>
      <p:sp>
        <p:nvSpPr>
          <p:cNvPr id="11310" name="AutoShape 46"/>
          <p:cNvSpPr>
            <a:spLocks noChangeArrowheads="1"/>
          </p:cNvSpPr>
          <p:nvPr/>
        </p:nvSpPr>
        <p:spPr bwMode="auto">
          <a:xfrm>
            <a:off x="1214414" y="1000108"/>
            <a:ext cx="2928958" cy="1524000"/>
          </a:xfrm>
          <a:prstGeom prst="curvedDownArrow">
            <a:avLst>
              <a:gd name="adj1" fmla="val 26000"/>
              <a:gd name="adj2" fmla="val 52000"/>
              <a:gd name="adj3" fmla="val 33333"/>
            </a:avLst>
          </a:prstGeom>
          <a:solidFill>
            <a:srgbClr val="00B050"/>
          </a:solidFill>
          <a:ln w="12700" cap="sq">
            <a:solidFill>
              <a:srgbClr val="00B0F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1314" name="AutoShape 50"/>
          <p:cNvSpPr>
            <a:spLocks noChangeArrowheads="1"/>
          </p:cNvSpPr>
          <p:nvPr/>
        </p:nvSpPr>
        <p:spPr bwMode="auto">
          <a:xfrm flipH="1">
            <a:off x="3929058" y="928670"/>
            <a:ext cx="2909894" cy="1524000"/>
          </a:xfrm>
          <a:prstGeom prst="curvedDownArrow">
            <a:avLst>
              <a:gd name="adj1" fmla="val 26000"/>
              <a:gd name="adj2" fmla="val 52000"/>
              <a:gd name="adj3" fmla="val 33333"/>
            </a:avLst>
          </a:prstGeom>
          <a:solidFill>
            <a:srgbClr val="00B0F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17" name="WordArt 53"/>
          <p:cNvSpPr>
            <a:spLocks noChangeArrowheads="1" noChangeShapeType="1" noTextEdit="1"/>
          </p:cNvSpPr>
          <p:nvPr/>
        </p:nvSpPr>
        <p:spPr bwMode="auto">
          <a:xfrm>
            <a:off x="428596" y="2786058"/>
            <a:ext cx="1752600" cy="7620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3958"/>
              </a:avLst>
            </a:prstTxWarp>
          </a:bodyPr>
          <a:lstStyle/>
          <a:p>
            <a:pPr algn="ctr"/>
            <a:r>
              <a:rPr lang="ru-RU" sz="3600" b="1" kern="10" dirty="0">
                <a:ln w="9525" cap="sq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solidFill>
                  <a:srgbClr val="7030A0"/>
                </a:solidFill>
                <a:latin typeface="Times New Roman"/>
                <a:cs typeface="Times New Roman"/>
              </a:rPr>
              <a:t>глагол</a:t>
            </a:r>
          </a:p>
        </p:txBody>
      </p:sp>
      <p:sp>
        <p:nvSpPr>
          <p:cNvPr id="11318" name="WordArt 54"/>
          <p:cNvSpPr>
            <a:spLocks noChangeArrowheads="1" noChangeShapeType="1" noTextEdit="1"/>
          </p:cNvSpPr>
          <p:nvPr/>
        </p:nvSpPr>
        <p:spPr bwMode="auto">
          <a:xfrm>
            <a:off x="5357818" y="2786058"/>
            <a:ext cx="3286148" cy="106680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r>
              <a:rPr lang="ru-RU" b="1" kern="10" dirty="0">
                <a:ln w="9525" cap="sq">
                  <a:solidFill>
                    <a:schemeClr val="tx2"/>
                  </a:solidFill>
                  <a:round/>
                  <a:headEnd type="none" w="sm" len="sm"/>
                  <a:tailEnd type="none" w="sm" len="sm"/>
                </a:ln>
                <a:solidFill>
                  <a:srgbClr val="00B0F0"/>
                </a:solidFill>
                <a:latin typeface="Times New Roman"/>
                <a:cs typeface="Times New Roman"/>
              </a:rPr>
              <a:t>прилагательное</a:t>
            </a: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0" y="5791200"/>
            <a:ext cx="8915400" cy="106680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ru-RU" sz="2800" dirty="0">
                <a:solidFill>
                  <a:schemeClr val="hlink"/>
                </a:solidFill>
              </a:rPr>
              <a:t>Причастие совмещает в себе свойства </a:t>
            </a:r>
            <a:endParaRPr lang="ru-RU" sz="2800" dirty="0" smtClean="0">
              <a:solidFill>
                <a:schemeClr val="hlink"/>
              </a:solidFill>
            </a:endParaRPr>
          </a:p>
          <a:p>
            <a:pPr algn="ctr"/>
            <a:r>
              <a:rPr lang="ru-RU" sz="2800" dirty="0" smtClean="0">
                <a:solidFill>
                  <a:schemeClr val="hlink"/>
                </a:solidFill>
              </a:rPr>
              <a:t>прилагательного </a:t>
            </a:r>
            <a:r>
              <a:rPr lang="ru-RU" sz="2800" dirty="0">
                <a:solidFill>
                  <a:schemeClr val="hlink"/>
                </a:solidFill>
              </a:rPr>
              <a:t>со свойствами </a:t>
            </a:r>
            <a:r>
              <a:rPr lang="ru-RU" sz="2800" dirty="0" smtClean="0">
                <a:solidFill>
                  <a:schemeClr val="hlink"/>
                </a:solidFill>
              </a:rPr>
              <a:t>глагола</a:t>
            </a:r>
            <a:endParaRPr lang="ru-RU" sz="28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ypresentation.ru/documents/82f98e98374f9b61de7d7614818fdf1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655"/>
            <a:ext cx="8715436" cy="6536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Морфемные признаки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Суффиксы: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ущ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-(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ющ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-), 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ащ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-(-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ящ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-), 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вш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-, 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-, 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-, -т-, -ем-, -им-, 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полные причастия.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Суффиксы: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-, -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краткие причастия.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4143380"/>
            <a:ext cx="86439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Синтаксическая роль.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Полные причастия – определения.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Сорванный цветок увял.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Краткие причастия – сказуемые.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Цветок был сорван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142852"/>
            <a:ext cx="332751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Итог проблемной задачи № 4.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3357562"/>
            <a:ext cx="332751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Итог проблемной задачи № 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534400" cy="5105400"/>
          </a:xfrm>
          <a:noFill/>
        </p:spPr>
        <p:txBody>
          <a:bodyPr lIns="92075" tIns="46038" rIns="92075" bIns="46038"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в предложениях причастия: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b="1" i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Внимание охотников привлёк растущий на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опушке леса дуб.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2. Догоравший костёр ещё дымился.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3. Прочитанная книга лежала на полке.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4. Обеспокоенные чем-то птицы сорвались  с веток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полетели в сторону озера, сверкающего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зеркальной гладью.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dirty="0" smtClean="0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000100" y="5357826"/>
            <a:ext cx="65583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kumimoji="1"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СЕБЯ!</a:t>
            </a:r>
            <a:r>
              <a:rPr kumimoji="1"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2400" b="1" dirty="0">
                <a:latin typeface="Times New Roman" pitchFamily="18" charset="0"/>
                <a:cs typeface="Times New Roman" pitchFamily="18" charset="0"/>
              </a:rPr>
              <a:t> 1- </a:t>
            </a:r>
            <a:r>
              <a:rPr kumimoji="1"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растущий</a:t>
            </a:r>
            <a:r>
              <a:rPr kumimoji="1" lang="ru-RU" sz="2400" b="1" dirty="0">
                <a:latin typeface="Times New Roman" pitchFamily="18" charset="0"/>
                <a:cs typeface="Times New Roman" pitchFamily="18" charset="0"/>
              </a:rPr>
              <a:t>, 2- </a:t>
            </a:r>
            <a:r>
              <a:rPr kumimoji="1"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догоравший</a:t>
            </a:r>
            <a:r>
              <a:rPr kumimoji="1" lang="ru-RU" sz="2400" b="1" dirty="0">
                <a:latin typeface="Times New Roman" pitchFamily="18" charset="0"/>
                <a:cs typeface="Times New Roman" pitchFamily="18" charset="0"/>
              </a:rPr>
              <a:t>, 3-</a:t>
            </a:r>
            <a:r>
              <a:rPr kumimoji="1" lang="ru-RU" sz="24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прочитанная</a:t>
            </a:r>
            <a:r>
              <a:rPr kumimoji="1" lang="ru-RU" sz="2400" b="1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defRPr/>
            </a:pPr>
            <a:r>
              <a:rPr kumimoji="1" lang="ru-RU" sz="2400" b="1" dirty="0">
                <a:latin typeface="Times New Roman" pitchFamily="18" charset="0"/>
                <a:cs typeface="Times New Roman" pitchFamily="18" charset="0"/>
              </a:rPr>
              <a:t> 4- </a:t>
            </a:r>
            <a:r>
              <a:rPr kumimoji="1"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обеспокоенные</a:t>
            </a:r>
            <a:r>
              <a:rPr kumimoji="1" lang="ru-RU" sz="24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1"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сверкающего</a:t>
            </a:r>
            <a:r>
              <a:rPr kumimoji="1" lang="ru-RU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5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 autoUpdateAnimBg="0"/>
      <p:bldP spid="215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4290"/>
            <a:ext cx="9144000" cy="4783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Произведите синтаксический разбор предложения. Определите, какими частями речи выражены члены предложения.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Истинный патриот счастлив своей причастностью к судьбам родной страны, нерушимой верой в её светлое будущее.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71691"/>
            <a:ext cx="878687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Найдите причастия в отрывке из произведения Н. Г. Гоголя «Тарас </a:t>
            </a:r>
            <a:r>
              <a:rPr lang="ru-RU" b="1" dirty="0" err="1" smtClean="0">
                <a:solidFill>
                  <a:srgbClr val="7030A0"/>
                </a:solidFill>
              </a:rPr>
              <a:t>Бульба</a:t>
            </a:r>
            <a:r>
              <a:rPr lang="ru-RU" b="1" dirty="0" smtClean="0">
                <a:solidFill>
                  <a:srgbClr val="7030A0"/>
                </a:solidFill>
              </a:rPr>
              <a:t>» и определите их роль в тексте.</a:t>
            </a:r>
          </a:p>
          <a:p>
            <a:r>
              <a:rPr lang="ru-RU" sz="2400" dirty="0" smtClean="0"/>
              <a:t>Описание степи.</a:t>
            </a:r>
          </a:p>
          <a:p>
            <a:pPr algn="just"/>
            <a:r>
              <a:rPr lang="ru-RU" sz="2400" dirty="0" smtClean="0"/>
              <a:t>Они слышали своим ухом весь бесчисленный мир насекомых, </a:t>
            </a:r>
            <a:r>
              <a:rPr lang="ru-RU" sz="2400" b="1" i="1" dirty="0" smtClean="0">
                <a:solidFill>
                  <a:srgbClr val="C00000"/>
                </a:solidFill>
              </a:rPr>
              <a:t>наполнявших</a:t>
            </a:r>
            <a:r>
              <a:rPr lang="ru-RU" sz="2400" i="1" dirty="0" smtClean="0"/>
              <a:t> </a:t>
            </a:r>
            <a:r>
              <a:rPr lang="ru-RU" sz="2400" dirty="0" smtClean="0"/>
              <a:t>траву, весь их треск, свист, стрекотание, - всё это звучно раздавалось среди ночи, очищалось в свежем воздухе и убаюкивало </a:t>
            </a:r>
            <a:r>
              <a:rPr lang="ru-RU" sz="2400" b="1" i="1" dirty="0" smtClean="0">
                <a:solidFill>
                  <a:srgbClr val="C00000"/>
                </a:solidFill>
              </a:rPr>
              <a:t>дремлющий</a:t>
            </a:r>
            <a:r>
              <a:rPr lang="ru-RU" sz="2400" dirty="0" smtClean="0"/>
              <a:t> слух. Если же кто-нибудь из них подымался и вставал на время, то ему представлялась степь </a:t>
            </a:r>
            <a:r>
              <a:rPr lang="ru-RU" sz="2400" i="1" dirty="0" smtClean="0"/>
              <a:t>усеянною </a:t>
            </a:r>
            <a:r>
              <a:rPr lang="ru-RU" sz="2400" b="1" i="1" dirty="0" smtClean="0">
                <a:solidFill>
                  <a:srgbClr val="C00000"/>
                </a:solidFill>
              </a:rPr>
              <a:t>блестящими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искрами </a:t>
            </a:r>
            <a:r>
              <a:rPr lang="ru-RU" sz="2400" b="1" i="1" dirty="0" smtClean="0">
                <a:solidFill>
                  <a:srgbClr val="C00000"/>
                </a:solidFill>
              </a:rPr>
              <a:t>светящихся</a:t>
            </a:r>
            <a:r>
              <a:rPr lang="ru-RU" sz="2400" i="1" dirty="0" smtClean="0"/>
              <a:t> </a:t>
            </a:r>
            <a:r>
              <a:rPr lang="ru-RU" sz="2400" dirty="0" smtClean="0"/>
              <a:t>червей. Иногда ночное небо в разных местах освещалось дальним заревом от </a:t>
            </a:r>
            <a:r>
              <a:rPr lang="ru-RU" sz="2400" b="1" dirty="0" smtClean="0">
                <a:solidFill>
                  <a:srgbClr val="C00000"/>
                </a:solidFill>
              </a:rPr>
              <a:t>выжигаемого </a:t>
            </a:r>
            <a:r>
              <a:rPr lang="ru-RU" sz="2400" dirty="0" smtClean="0"/>
              <a:t>по лугам и рекам сухого тростника, и тёмная вереница лебедей, </a:t>
            </a:r>
            <a:r>
              <a:rPr lang="ru-RU" sz="2400" b="1" i="1" dirty="0" smtClean="0">
                <a:solidFill>
                  <a:srgbClr val="C00000"/>
                </a:solidFill>
              </a:rPr>
              <a:t>летевших</a:t>
            </a:r>
            <a:r>
              <a:rPr lang="ru-RU" sz="2400" i="1" dirty="0" smtClean="0"/>
              <a:t> </a:t>
            </a:r>
            <a:r>
              <a:rPr lang="ru-RU" sz="2400" dirty="0" smtClean="0"/>
              <a:t>на север, вдруг освещалась </a:t>
            </a:r>
            <a:r>
              <a:rPr lang="ru-RU" sz="2400" dirty="0" err="1" smtClean="0"/>
              <a:t>серебряно-розовым</a:t>
            </a:r>
            <a:r>
              <a:rPr lang="ru-RU" sz="2400" dirty="0" smtClean="0"/>
              <a:t> светом, и тогда казалось, что красные платки летели по тёмному небу.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Определите, какие причастия, действительные или страдательные, создают незримое присутствие человека в пейзаже.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0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Какую роль играют причастия в художественном тексте?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36828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/>
              <a:t> </a:t>
            </a:r>
            <a:r>
              <a:rPr lang="ru-RU" sz="2700" b="1" dirty="0" smtClean="0">
                <a:solidFill>
                  <a:srgbClr val="C00000"/>
                </a:solidFill>
              </a:rPr>
              <a:t>Подберите к прилагательным и причастиям существительные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Ползущее………………………………..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Ползучее………………………………….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Горящее…………………………………..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Горячее……………………………………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Спеющая…………………………………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Спелая……………………………………..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Дремлющий……………………………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Дремучий</a:t>
            </a:r>
            <a:r>
              <a:rPr lang="ru-RU" b="1" dirty="0" smtClean="0"/>
              <a:t>………………………………..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357290" y="0"/>
            <a:ext cx="650085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Опорный конспект по теме: «Причастие»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285728"/>
          <a:ext cx="8786873" cy="6035040"/>
        </p:xfrm>
        <a:graphic>
          <a:graphicData uri="http://schemas.openxmlformats.org/drawingml/2006/table">
            <a:tbl>
              <a:tblPr/>
              <a:tblGrid>
                <a:gridCol w="357190"/>
                <a:gridCol w="2286016"/>
                <a:gridCol w="6143667"/>
              </a:tblGrid>
              <a:tr h="1752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Значение: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</a:t>
                      </a: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часть речи, обозначающая признак предмета по действию.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Вопросы: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Какой?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Какая?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Какое?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Какие?</a:t>
                      </a: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крутившийся, крутившаяся, крутившееся, крутившиеся, 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87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Морфологические признаки: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latin typeface="Times New Roman"/>
                          <a:ea typeface="Times New Roman"/>
                        </a:rPr>
                        <a:t>1. от глагола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вид –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</a:rPr>
                        <a:t>совершенный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        - 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несовершенный  </a:t>
                      </a: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время –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</a:rPr>
                        <a:t>настоящее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            -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</a:rPr>
                        <a:t>прошедшее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возвратность – 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возвратное </a:t>
                      </a: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                         -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  невозвратное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.) </a:t>
                      </a:r>
                      <a:r>
                        <a:rPr lang="ru-RU" sz="900" b="1" i="1" dirty="0">
                          <a:latin typeface="Times New Roman"/>
                          <a:ea typeface="Times New Roman"/>
                        </a:rPr>
                        <a:t>от прилагательного</a:t>
                      </a:r>
                      <a:r>
                        <a:rPr lang="ru-RU" sz="900" i="1" dirty="0">
                          <a:latin typeface="Times New Roman"/>
                          <a:ea typeface="Times New Roman"/>
                        </a:rPr>
                        <a:t>: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 род, число, </a:t>
                      </a:r>
                      <a:r>
                        <a:rPr lang="ru-RU" sz="900" b="1" dirty="0" smtClean="0">
                          <a:latin typeface="Times New Roman"/>
                          <a:ea typeface="Times New Roman"/>
                        </a:rPr>
                        <a:t>падеж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3.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) 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страдательные причастия 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(обозначают признаки предмета, над которым производится действие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      действительные причастия (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обозначают признаки предмета, который </a:t>
                      </a:r>
                      <a:r>
                        <a:rPr lang="ru-RU" sz="900" b="1" i="1" dirty="0">
                          <a:latin typeface="Times New Roman"/>
                          <a:ea typeface="Times New Roman"/>
                        </a:rPr>
                        <a:t>сам</a:t>
                      </a: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производит действие 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крутившаяся- </a:t>
                      </a:r>
                      <a:r>
                        <a:rPr lang="ru-RU" sz="1400" b="1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несовершенный вид</a:t>
                      </a:r>
                      <a:endParaRPr lang="ru-RU" sz="14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остановившаяся-</a:t>
                      </a:r>
                      <a:r>
                        <a:rPr lang="ru-RU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совершенный вид</a:t>
                      </a: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крутившаяся- </a:t>
                      </a:r>
                      <a:r>
                        <a:rPr lang="ru-RU" sz="1400" b="1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настоящее время </a:t>
                      </a:r>
                      <a:endParaRPr lang="ru-RU" sz="14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остановившаяся-</a:t>
                      </a:r>
                      <a:r>
                        <a:rPr lang="ru-RU" sz="1400" b="1" i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i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прошедшее время</a:t>
                      </a: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Крутившаяся- </a:t>
                      </a:r>
                      <a:r>
                        <a:rPr lang="ru-RU" sz="14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возвратное</a:t>
                      </a: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Одевающая- </a:t>
                      </a:r>
                      <a:r>
                        <a:rPr lang="ru-RU" sz="14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невозвратное</a:t>
                      </a:r>
                    </a:p>
                    <a:p>
                      <a:endParaRPr lang="ru-RU" sz="14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b="1" i="1" kern="1200" dirty="0" smtClean="0">
                        <a:solidFill>
                          <a:srgbClr val="7030A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Одевающая, Одевающий, Одевающие, Одевающих</a:t>
                      </a:r>
                    </a:p>
                    <a:p>
                      <a:endParaRPr lang="ru-RU" sz="1400" b="1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400" b="1" i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Мама, одевающая дочку</a:t>
                      </a:r>
                      <a:endParaRPr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Дочка, одеваемая мамой</a:t>
                      </a:r>
                      <a:endParaRPr lang="ru-RU" sz="1400" b="1" i="1" dirty="0">
                        <a:solidFill>
                          <a:srgbClr val="7030A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i="1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Морфемные признаки: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Суффиксы: </a:t>
                      </a:r>
                      <a:r>
                        <a:rPr lang="ru-RU" sz="9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ущ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-(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ющ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-), 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ащ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-(-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ящ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-), 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вш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-, 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ш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-, 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нн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-, -т-, -ем-, -им-, 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енн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 - полные причастия.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Суффиксы: 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ен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-, -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н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 краткие причастия.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Синтаксическая роль: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Полные причастия – определения.</a:t>
                      </a:r>
                    </a:p>
                    <a:p>
                      <a:pPr marL="228600"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Краткие причастия – сказуемые.</a:t>
                      </a: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Полные причастия – определения.( </a:t>
                      </a:r>
                      <a:r>
                        <a:rPr lang="ru-RU" sz="14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Сорванный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цветок увял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endParaRPr lang="ru-RU" sz="14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Краткие причастия – сказуемые.(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Цветок </a:t>
                      </a:r>
                      <a:r>
                        <a:rPr lang="ru-RU" sz="1400" b="1" i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был сорван</a:t>
                      </a:r>
                      <a:r>
                        <a:rPr lang="ru-RU" sz="1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  <a:p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900" b="1" dirty="0">
                          <a:latin typeface="Times New Roman"/>
                          <a:ea typeface="Times New Roman"/>
                        </a:rPr>
                        <a:t>Роль причастий  в тексте:</a:t>
                      </a: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 ПРИЧАСТИЯМ</a:t>
                      </a:r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ПРЕДЛОЖЕНИЯ СТАНОВЯТСЯ ЯРКИМИ, ВЫРАЗИТЕЛЬНЫМИ, ОБРАЗНЫМИ.</a:t>
                      </a:r>
                      <a:endParaRPr lang="ru-RU" sz="14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3624" marR="5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Полилиния 15"/>
          <p:cNvSpPr/>
          <p:nvPr/>
        </p:nvSpPr>
        <p:spPr>
          <a:xfrm flipV="1">
            <a:off x="5572132" y="5214950"/>
            <a:ext cx="928694" cy="71438"/>
          </a:xfrm>
          <a:custGeom>
            <a:avLst/>
            <a:gdLst>
              <a:gd name="connsiteX0" fmla="*/ 0 w 704088"/>
              <a:gd name="connsiteY0" fmla="*/ 47497 h 110381"/>
              <a:gd name="connsiteX1" fmla="*/ 36576 w 704088"/>
              <a:gd name="connsiteY1" fmla="*/ 1777 h 110381"/>
              <a:gd name="connsiteX2" fmla="*/ 73152 w 704088"/>
              <a:gd name="connsiteY2" fmla="*/ 10921 h 110381"/>
              <a:gd name="connsiteX3" fmla="*/ 82296 w 704088"/>
              <a:gd name="connsiteY3" fmla="*/ 38353 h 110381"/>
              <a:gd name="connsiteX4" fmla="*/ 137160 w 704088"/>
              <a:gd name="connsiteY4" fmla="*/ 74929 h 110381"/>
              <a:gd name="connsiteX5" fmla="*/ 164592 w 704088"/>
              <a:gd name="connsiteY5" fmla="*/ 93217 h 110381"/>
              <a:gd name="connsiteX6" fmla="*/ 246888 w 704088"/>
              <a:gd name="connsiteY6" fmla="*/ 47497 h 110381"/>
              <a:gd name="connsiteX7" fmla="*/ 283464 w 704088"/>
              <a:gd name="connsiteY7" fmla="*/ 29209 h 110381"/>
              <a:gd name="connsiteX8" fmla="*/ 374904 w 704088"/>
              <a:gd name="connsiteY8" fmla="*/ 56641 h 110381"/>
              <a:gd name="connsiteX9" fmla="*/ 457200 w 704088"/>
              <a:gd name="connsiteY9" fmla="*/ 93217 h 110381"/>
              <a:gd name="connsiteX10" fmla="*/ 539496 w 704088"/>
              <a:gd name="connsiteY10" fmla="*/ 29209 h 110381"/>
              <a:gd name="connsiteX11" fmla="*/ 594360 w 704088"/>
              <a:gd name="connsiteY11" fmla="*/ 20065 h 110381"/>
              <a:gd name="connsiteX12" fmla="*/ 630936 w 704088"/>
              <a:gd name="connsiteY12" fmla="*/ 29209 h 110381"/>
              <a:gd name="connsiteX13" fmla="*/ 649224 w 704088"/>
              <a:gd name="connsiteY13" fmla="*/ 56641 h 110381"/>
              <a:gd name="connsiteX14" fmla="*/ 676656 w 704088"/>
              <a:gd name="connsiteY14" fmla="*/ 74929 h 110381"/>
              <a:gd name="connsiteX15" fmla="*/ 704088 w 704088"/>
              <a:gd name="connsiteY15" fmla="*/ 102361 h 11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04088" h="110381">
                <a:moveTo>
                  <a:pt x="0" y="47497"/>
                </a:moveTo>
                <a:cubicBezTo>
                  <a:pt x="6919" y="26741"/>
                  <a:pt x="7624" y="5913"/>
                  <a:pt x="36576" y="1777"/>
                </a:cubicBezTo>
                <a:cubicBezTo>
                  <a:pt x="49017" y="0"/>
                  <a:pt x="60960" y="7873"/>
                  <a:pt x="73152" y="10921"/>
                </a:cubicBezTo>
                <a:cubicBezTo>
                  <a:pt x="76200" y="20065"/>
                  <a:pt x="76949" y="30333"/>
                  <a:pt x="82296" y="38353"/>
                </a:cubicBezTo>
                <a:cubicBezTo>
                  <a:pt x="108297" y="77354"/>
                  <a:pt x="103607" y="58152"/>
                  <a:pt x="137160" y="74929"/>
                </a:cubicBezTo>
                <a:cubicBezTo>
                  <a:pt x="146990" y="79844"/>
                  <a:pt x="155448" y="87121"/>
                  <a:pt x="164592" y="93217"/>
                </a:cubicBezTo>
                <a:cubicBezTo>
                  <a:pt x="240452" y="67930"/>
                  <a:pt x="121120" y="110381"/>
                  <a:pt x="246888" y="47497"/>
                </a:cubicBezTo>
                <a:lnTo>
                  <a:pt x="283464" y="29209"/>
                </a:lnTo>
                <a:cubicBezTo>
                  <a:pt x="382761" y="45759"/>
                  <a:pt x="298963" y="26264"/>
                  <a:pt x="374904" y="56641"/>
                </a:cubicBezTo>
                <a:cubicBezTo>
                  <a:pt x="456516" y="89286"/>
                  <a:pt x="404423" y="58032"/>
                  <a:pt x="457200" y="93217"/>
                </a:cubicBezTo>
                <a:cubicBezTo>
                  <a:pt x="477008" y="73409"/>
                  <a:pt x="513247" y="33584"/>
                  <a:pt x="539496" y="29209"/>
                </a:cubicBezTo>
                <a:lnTo>
                  <a:pt x="594360" y="20065"/>
                </a:lnTo>
                <a:cubicBezTo>
                  <a:pt x="606552" y="23113"/>
                  <a:pt x="620479" y="22238"/>
                  <a:pt x="630936" y="29209"/>
                </a:cubicBezTo>
                <a:cubicBezTo>
                  <a:pt x="640080" y="35305"/>
                  <a:pt x="641453" y="48870"/>
                  <a:pt x="649224" y="56641"/>
                </a:cubicBezTo>
                <a:cubicBezTo>
                  <a:pt x="656995" y="64412"/>
                  <a:pt x="667512" y="68833"/>
                  <a:pt x="676656" y="74929"/>
                </a:cubicBezTo>
                <a:cubicBezTo>
                  <a:pt x="696635" y="104897"/>
                  <a:pt x="683954" y="102361"/>
                  <a:pt x="704088" y="102361"/>
                </a:cubicBezTo>
              </a:path>
            </a:pathLst>
          </a:custGeom>
          <a:ln w="12700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6000760" y="5715016"/>
            <a:ext cx="857256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000760" y="5643578"/>
            <a:ext cx="857256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14414" y="1428736"/>
            <a:ext cx="657229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Дома: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составить рассказ «Портрет Причастия»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latin typeface="Calibri" pitchFamily="34" charset="0"/>
                <a:cs typeface="Times New Roman" pitchFamily="18" charset="0"/>
              </a:rPr>
              <a:t>2.Параграф 132.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Упр.№38</a:t>
            </a:r>
            <a:endParaRPr kumimoji="0" lang="ru-RU" sz="36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s011.radikal.ru/i315/1410/4a/d4730aed19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4572032" cy="5794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3174" y="357166"/>
            <a:ext cx="63579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причастный</a:t>
            </a:r>
            <a:r>
              <a:rPr lang="ru-RU" sz="3200" dirty="0" smtClean="0">
                <a:solidFill>
                  <a:srgbClr val="C00000"/>
                </a:solidFill>
              </a:rPr>
              <a:t>-</a:t>
            </a:r>
            <a:r>
              <a:rPr lang="ru-RU" sz="3200" dirty="0" smtClean="0"/>
              <a:t> участвующий в чем-либо, имеющий непосредственное отношение, касательство к чему-нибудь.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Пример: </a:t>
            </a:r>
            <a:r>
              <a:rPr lang="ru-RU" sz="3200" dirty="0" smtClean="0">
                <a:solidFill>
                  <a:srgbClr val="0070C0"/>
                </a:solidFill>
              </a:rPr>
              <a:t>Человек, причастный к журналистике.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http://www.ksiegarniarosyjska.pl/1214-1214-thickbox/ozegow-tolkowyj-slow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2154482" cy="284750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4143380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</a:rPr>
              <a:t>имеющий отношение к причастию </a:t>
            </a:r>
          </a:p>
          <a:p>
            <a:pPr>
              <a:buFont typeface="Wingdings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</a:rPr>
              <a:t>имеющий в своём составе причастие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357166"/>
            <a:ext cx="52201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ПРИЧАСТИЕ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ЧАСТЬ РЕЧИ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4000504"/>
            <a:ext cx="81439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Часть речи, </a:t>
            </a:r>
            <a:r>
              <a:rPr lang="ru-RU" sz="3600" b="1" dirty="0" smtClean="0">
                <a:solidFill>
                  <a:srgbClr val="C00000"/>
                </a:solidFill>
              </a:rPr>
              <a:t>причастная</a:t>
            </a:r>
            <a:r>
              <a:rPr lang="ru-RU" sz="3600" b="1" dirty="0" smtClean="0">
                <a:solidFill>
                  <a:srgbClr val="002060"/>
                </a:solidFill>
              </a:rPr>
              <a:t> глаголу, в образе прилагательного.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</a:p>
          <a:p>
            <a:pPr algn="r"/>
            <a:r>
              <a:rPr lang="ru-RU" sz="3600" i="1" dirty="0" smtClean="0">
                <a:solidFill>
                  <a:srgbClr val="002060"/>
                </a:solidFill>
              </a:rPr>
              <a:t>В.И.Даль</a:t>
            </a:r>
            <a:r>
              <a:rPr lang="ru-RU" sz="3600" i="1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char.ru/books/5236545_YUla_metallicheskaya_Igra_krasok_diametr_21_sm_s_derevyannoj_ruc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57166"/>
            <a:ext cx="5334000" cy="633412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3598999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определите признаки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357430"/>
            <a:ext cx="2157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яркая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22156" y="0"/>
            <a:ext cx="2521844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Какая?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143380"/>
            <a:ext cx="2996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красивая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5357826"/>
            <a:ext cx="2880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большая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2143116"/>
            <a:ext cx="3002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любимая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1071546"/>
            <a:ext cx="2886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детская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5934670"/>
            <a:ext cx="60663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необыкновенная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857232"/>
            <a:ext cx="43556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разноцветная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ajax-load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928670"/>
            <a:ext cx="2405075" cy="3092239"/>
          </a:xfrm>
          <a:prstGeom prst="rect">
            <a:avLst/>
          </a:prstGeom>
          <a:noFill/>
        </p:spPr>
      </p:pic>
      <p:pic>
        <p:nvPicPr>
          <p:cNvPr id="4100" name="Picture 4" descr="http://begemoti.com/img/t/b/4/10400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3500463" cy="44450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1429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Запустите юлу. </a:t>
            </a:r>
            <a:r>
              <a:rPr lang="ru-RU" sz="2400" b="1" dirty="0" smtClean="0">
                <a:solidFill>
                  <a:srgbClr val="002060"/>
                </a:solidFill>
              </a:rPr>
              <a:t>Определите признак предмета по совершаемому действию.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3929066"/>
            <a:ext cx="49932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Крутящаяся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5500702"/>
            <a:ext cx="4534575" cy="76944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Настоящее время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2803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Итог проблемной задачи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4214818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Отвечает на вопросы: </a:t>
            </a:r>
          </a:p>
          <a:p>
            <a:pPr algn="ctr"/>
            <a:r>
              <a:rPr lang="ru-RU" sz="5400" b="1" i="1" dirty="0" smtClean="0">
                <a:solidFill>
                  <a:srgbClr val="7030A0"/>
                </a:solidFill>
              </a:rPr>
              <a:t>какой, какая, какое, какие?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785794"/>
            <a:ext cx="8501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black"/>
                </a:solidFill>
              </a:rPr>
              <a:t>Причастие обозначает </a:t>
            </a:r>
            <a:r>
              <a:rPr lang="ru-RU" sz="3600" b="1" dirty="0" smtClean="0">
                <a:solidFill>
                  <a:srgbClr val="C00000"/>
                </a:solidFill>
              </a:rPr>
              <a:t>признак по действию</a:t>
            </a:r>
            <a:r>
              <a:rPr lang="ru-RU" sz="3600" b="1" dirty="0" smtClean="0">
                <a:solidFill>
                  <a:prstClr val="black"/>
                </a:solidFill>
              </a:rPr>
              <a:t>, проявляющийся во времени</a:t>
            </a:r>
            <a:endParaRPr lang="ru-RU" sz="3600" b="1" dirty="0"/>
          </a:p>
        </p:txBody>
      </p:sp>
      <p:pic>
        <p:nvPicPr>
          <p:cNvPr id="28674" name="Picture 2" descr="http://neverojatno-no-fact.ru/wp-content/uploads/2015/01/grammat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071678"/>
            <a:ext cx="2357454" cy="228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 descr="http://%D1%82%D1%83%D1%82-%D0%B8%D0%B3%D1%80%D1%83%D1%88%D0%BA%D0%B8.%D1%80%D1%84/images/rs00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://%D1%82%D1%83%D1%82-%D0%B8%D0%B3%D1%80%D1%83%D1%88%D0%BA%D0%B8.%D1%80%D1%84/images/rs00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://%D1%82%D1%83%D1%82-%D0%B8%D0%B3%D1%80%D1%83%D1%88%D0%BA%D0%B8.%D1%80%D1%84/images/rs000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1" name="Picture 11" descr="http://www.v3toys.ru/kiwi-public-data/Kiwi_Img/01315-CTE-A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3643338" cy="3643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0"/>
            <a:ext cx="89297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Остановим юлу. </a:t>
            </a:r>
            <a:r>
              <a:rPr lang="ru-RU" sz="3200" b="1" dirty="0" smtClean="0">
                <a:solidFill>
                  <a:srgbClr val="002060"/>
                </a:solidFill>
              </a:rPr>
              <a:t>Определите признак предмета по закончившемуся действию.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5500702"/>
            <a:ext cx="7143800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Остановившаяся 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9758" y="2000240"/>
            <a:ext cx="542424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Крутившаяся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3714752"/>
            <a:ext cx="4426405" cy="707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Прошедшее время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4572008"/>
            <a:ext cx="2853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Упавшая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5643570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От каких глаголов образовались причастия</a:t>
            </a:r>
            <a:r>
              <a:rPr kumimoji="0" lang="ru-RU" b="1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  <a:endParaRPr kumimoji="0" lang="ru-RU" b="1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Задайте вопросы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Чем отличаются глаголы?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Чем похожи</a:t>
            </a:r>
            <a:r>
              <a:rPr lang="ru-RU" dirty="0" smtClean="0">
                <a:latin typeface="Arial" pitchFamily="34" charset="0"/>
              </a:rPr>
              <a:t>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785926"/>
            <a:ext cx="5365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1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</a:rPr>
              <a:t>Крутившаяся-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3929066"/>
            <a:ext cx="6934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0" lang="ru-RU" sz="5400" b="1" i="1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Arial" pitchFamily="34" charset="0"/>
                <a:ea typeface="Times New Roman" pitchFamily="18" charset="0"/>
              </a:rPr>
              <a:t>Остановившаяся-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1928802"/>
            <a:ext cx="320010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крутиться 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072074"/>
            <a:ext cx="40801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остановиться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1428736"/>
            <a:ext cx="179568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rgbClr val="00B050"/>
                </a:solidFill>
                <a:effectLst/>
              </a:rPr>
              <a:t>Несов.вид</a:t>
            </a:r>
            <a:endParaRPr lang="ru-RU" sz="2800" b="1" cap="none" spc="0" dirty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4714884"/>
            <a:ext cx="142859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err="1" smtClean="0">
                <a:ln/>
                <a:solidFill>
                  <a:srgbClr val="00B050"/>
                </a:solidFill>
                <a:effectLst/>
              </a:rPr>
              <a:t>Сов.вид</a:t>
            </a:r>
            <a:endParaRPr lang="ru-RU" sz="2800" b="1" cap="none" spc="0" dirty="0">
              <a:ln/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1123</Words>
  <Application>Microsoft Office PowerPoint</Application>
  <PresentationFormat>Экран (4:3)</PresentationFormat>
  <Paragraphs>250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Морфологические признаки причастия</vt:lpstr>
      <vt:lpstr>Слайд 17</vt:lpstr>
      <vt:lpstr>Слайд 18</vt:lpstr>
      <vt:lpstr>Слайд 19</vt:lpstr>
      <vt:lpstr>Слайд 20</vt:lpstr>
      <vt:lpstr> Подберите к прилагательным и причастиям существительные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53</cp:revision>
  <dcterms:created xsi:type="dcterms:W3CDTF">2015-09-12T15:27:15Z</dcterms:created>
  <dcterms:modified xsi:type="dcterms:W3CDTF">2017-12-11T10:38:08Z</dcterms:modified>
</cp:coreProperties>
</file>