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17"/>
  </p:notesMasterIdLst>
  <p:sldIdLst>
    <p:sldId id="256" r:id="rId2"/>
    <p:sldId id="287" r:id="rId3"/>
    <p:sldId id="262" r:id="rId4"/>
    <p:sldId id="291" r:id="rId5"/>
    <p:sldId id="274" r:id="rId6"/>
    <p:sldId id="280" r:id="rId7"/>
    <p:sldId id="289" r:id="rId8"/>
    <p:sldId id="269" r:id="rId9"/>
    <p:sldId id="270" r:id="rId10"/>
    <p:sldId id="290" r:id="rId11"/>
    <p:sldId id="271" r:id="rId12"/>
    <p:sldId id="292" r:id="rId13"/>
    <p:sldId id="281" r:id="rId14"/>
    <p:sldId id="282" r:id="rId15"/>
    <p:sldId id="273"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502" autoAdjust="0"/>
  </p:normalViewPr>
  <p:slideViewPr>
    <p:cSldViewPr>
      <p:cViewPr varScale="1">
        <p:scale>
          <a:sx n="94" d="100"/>
          <a:sy n="94" d="100"/>
        </p:scale>
        <p:origin x="47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21"/>
    </mc:Choice>
    <mc:Fallback>
      <c:style val="21"/>
    </mc:Fallback>
  </mc:AlternateContent>
  <c:chart>
    <c:autoTitleDeleted val="0"/>
    <c:plotArea>
      <c:layout>
        <c:manualLayout>
          <c:layoutTarget val="inner"/>
          <c:xMode val="edge"/>
          <c:yMode val="edge"/>
          <c:x val="7.8536417322834659E-2"/>
          <c:y val="2.9179685704989806E-2"/>
          <c:w val="0.90115108267716537"/>
          <c:h val="0.61238972610791542"/>
        </c:manualLayout>
      </c:layout>
      <c:barChart>
        <c:barDir val="col"/>
        <c:grouping val="clustered"/>
        <c:varyColors val="0"/>
        <c:ser>
          <c:idx val="0"/>
          <c:order val="0"/>
          <c:tx>
            <c:strRef>
              <c:f>Лист1!$B$1</c:f>
              <c:strCache>
                <c:ptCount val="1"/>
                <c:pt idx="0">
                  <c:v>Отсутствие по причине заболеваемости</c:v>
                </c:pt>
              </c:strCache>
            </c:strRef>
          </c:tx>
          <c:spPr>
            <a:solidFill>
              <a:srgbClr val="7030A0"/>
            </a:solidFill>
            <a:ln>
              <a:noFill/>
            </a:ln>
          </c:spPr>
          <c:invertIfNegative val="0"/>
          <c:cat>
            <c:strRef>
              <c:f>Лист1!$A$2:$A$5</c:f>
              <c:strCache>
                <c:ptCount val="3"/>
                <c:pt idx="0">
                  <c:v>Сентябрь</c:v>
                </c:pt>
                <c:pt idx="1">
                  <c:v>Октябрь</c:v>
                </c:pt>
                <c:pt idx="2">
                  <c:v>Ноябрь</c:v>
                </c:pt>
              </c:strCache>
            </c:strRef>
          </c:cat>
          <c:val>
            <c:numRef>
              <c:f>Лист1!$B$2:$B$5</c:f>
              <c:numCache>
                <c:formatCode>0%</c:formatCode>
                <c:ptCount val="4"/>
                <c:pt idx="0">
                  <c:v>0.05</c:v>
                </c:pt>
                <c:pt idx="1">
                  <c:v>0.10199999999999999</c:v>
                </c:pt>
                <c:pt idx="2">
                  <c:v>0.03</c:v>
                </c:pt>
              </c:numCache>
            </c:numRef>
          </c:val>
        </c:ser>
        <c:ser>
          <c:idx val="1"/>
          <c:order val="1"/>
          <c:tx>
            <c:strRef>
              <c:f>Лист1!$C$1</c:f>
              <c:strCache>
                <c:ptCount val="1"/>
                <c:pt idx="0">
                  <c:v>Отсутствие по неуважительной причине</c:v>
                </c:pt>
              </c:strCache>
            </c:strRef>
          </c:tx>
          <c:spPr>
            <a:ln>
              <a:solidFill>
                <a:schemeClr val="tx2">
                  <a:lumMod val="60000"/>
                  <a:lumOff val="40000"/>
                </a:schemeClr>
              </a:solidFill>
            </a:ln>
          </c:spPr>
          <c:invertIfNegative val="0"/>
          <c:cat>
            <c:strRef>
              <c:f>Лист1!$A$2:$A$5</c:f>
              <c:strCache>
                <c:ptCount val="3"/>
                <c:pt idx="0">
                  <c:v>Сентябрь</c:v>
                </c:pt>
                <c:pt idx="1">
                  <c:v>Октябрь</c:v>
                </c:pt>
                <c:pt idx="2">
                  <c:v>Ноябрь</c:v>
                </c:pt>
              </c:strCache>
            </c:strRef>
          </c:cat>
          <c:val>
            <c:numRef>
              <c:f>Лист1!$C$2:$C$5</c:f>
              <c:numCache>
                <c:formatCode>0%</c:formatCode>
                <c:ptCount val="4"/>
                <c:pt idx="0">
                  <c:v>0.12</c:v>
                </c:pt>
                <c:pt idx="1">
                  <c:v>0.12</c:v>
                </c:pt>
                <c:pt idx="2">
                  <c:v>0.16</c:v>
                </c:pt>
              </c:numCache>
            </c:numRef>
          </c:val>
        </c:ser>
        <c:ser>
          <c:idx val="2"/>
          <c:order val="2"/>
          <c:tx>
            <c:strRef>
              <c:f>Лист1!$D$1</c:f>
              <c:strCache>
                <c:ptCount val="1"/>
                <c:pt idx="0">
                  <c:v>Отпуск</c:v>
                </c:pt>
              </c:strCache>
            </c:strRef>
          </c:tx>
          <c:spPr>
            <a:solidFill>
              <a:srgbClr val="FFFF00"/>
            </a:solidFill>
          </c:spPr>
          <c:invertIfNegative val="0"/>
          <c:cat>
            <c:strRef>
              <c:f>Лист1!$A$2:$A$5</c:f>
              <c:strCache>
                <c:ptCount val="3"/>
                <c:pt idx="0">
                  <c:v>Сентябрь</c:v>
                </c:pt>
                <c:pt idx="1">
                  <c:v>Октябрь</c:v>
                </c:pt>
                <c:pt idx="2">
                  <c:v>Ноябрь</c:v>
                </c:pt>
              </c:strCache>
            </c:strRef>
          </c:cat>
          <c:val>
            <c:numRef>
              <c:f>Лист1!$D$2:$D$5</c:f>
              <c:numCache>
                <c:formatCode>0%</c:formatCode>
                <c:ptCount val="4"/>
                <c:pt idx="0">
                  <c:v>0.16</c:v>
                </c:pt>
                <c:pt idx="1">
                  <c:v>0.04</c:v>
                </c:pt>
                <c:pt idx="2">
                  <c:v>0.04</c:v>
                </c:pt>
              </c:numCache>
            </c:numRef>
          </c:val>
        </c:ser>
        <c:ser>
          <c:idx val="3"/>
          <c:order val="3"/>
          <c:tx>
            <c:strRef>
              <c:f>Лист1!$E$1</c:f>
              <c:strCache>
                <c:ptCount val="1"/>
                <c:pt idx="0">
                  <c:v>Дни посещения детского сада</c:v>
                </c:pt>
              </c:strCache>
            </c:strRef>
          </c:tx>
          <c:spPr>
            <a:solidFill>
              <a:srgbClr val="13A40C"/>
            </a:solidFill>
          </c:spPr>
          <c:invertIfNegative val="0"/>
          <c:cat>
            <c:strRef>
              <c:f>Лист1!$A$2:$A$5</c:f>
              <c:strCache>
                <c:ptCount val="3"/>
                <c:pt idx="0">
                  <c:v>Сентябрь</c:v>
                </c:pt>
                <c:pt idx="1">
                  <c:v>Октябрь</c:v>
                </c:pt>
                <c:pt idx="2">
                  <c:v>Ноябрь</c:v>
                </c:pt>
              </c:strCache>
            </c:strRef>
          </c:cat>
          <c:val>
            <c:numRef>
              <c:f>Лист1!$E$2:$E$5</c:f>
              <c:numCache>
                <c:formatCode>0%</c:formatCode>
                <c:ptCount val="4"/>
                <c:pt idx="0">
                  <c:v>0.66</c:v>
                </c:pt>
                <c:pt idx="1">
                  <c:v>0.72</c:v>
                </c:pt>
                <c:pt idx="2">
                  <c:v>0.75</c:v>
                </c:pt>
              </c:numCache>
            </c:numRef>
          </c:val>
        </c:ser>
        <c:dLbls>
          <c:showLegendKey val="0"/>
          <c:showVal val="0"/>
          <c:showCatName val="0"/>
          <c:showSerName val="0"/>
          <c:showPercent val="0"/>
          <c:showBubbleSize val="0"/>
        </c:dLbls>
        <c:gapWidth val="150"/>
        <c:axId val="175040336"/>
        <c:axId val="175040896"/>
      </c:barChart>
      <c:catAx>
        <c:axId val="175040336"/>
        <c:scaling>
          <c:orientation val="minMax"/>
        </c:scaling>
        <c:delete val="0"/>
        <c:axPos val="b"/>
        <c:numFmt formatCode="General" sourceLinked="0"/>
        <c:majorTickMark val="out"/>
        <c:minorTickMark val="none"/>
        <c:tickLblPos val="nextTo"/>
        <c:crossAx val="175040896"/>
        <c:crosses val="autoZero"/>
        <c:auto val="1"/>
        <c:lblAlgn val="ctr"/>
        <c:lblOffset val="100"/>
        <c:noMultiLvlLbl val="0"/>
      </c:catAx>
      <c:valAx>
        <c:axId val="175040896"/>
        <c:scaling>
          <c:orientation val="minMax"/>
        </c:scaling>
        <c:delete val="0"/>
        <c:axPos val="l"/>
        <c:majorGridlines/>
        <c:numFmt formatCode="0%" sourceLinked="1"/>
        <c:majorTickMark val="out"/>
        <c:minorTickMark val="none"/>
        <c:tickLblPos val="nextTo"/>
        <c:crossAx val="175040336"/>
        <c:crosses val="autoZero"/>
        <c:crossBetween val="between"/>
      </c:valAx>
    </c:plotArea>
    <c:legend>
      <c:legendPos val="b"/>
      <c:legendEntry>
        <c:idx val="2"/>
        <c:txPr>
          <a:bodyPr/>
          <a:lstStyle/>
          <a:p>
            <a:pPr>
              <a:defRPr>
                <a:solidFill>
                  <a:schemeClr val="tx1"/>
                </a:solidFill>
              </a:defRPr>
            </a:pPr>
            <a:endParaRPr lang="ru-RU"/>
          </a:p>
        </c:txPr>
      </c:legendEntry>
      <c:layout>
        <c:manualLayout>
          <c:xMode val="edge"/>
          <c:yMode val="edge"/>
          <c:x val="1.9685039370054279E-6"/>
          <c:y val="0.74331067031799514"/>
          <c:w val="0.729683562992126"/>
          <c:h val="0.25668932968200481"/>
        </c:manualLayout>
      </c:layout>
      <c:overlay val="0"/>
    </c:legend>
    <c:plotVisOnly val="1"/>
    <c:dispBlanksAs val="gap"/>
    <c:showDLblsOverMax val="0"/>
  </c:chart>
  <c:txPr>
    <a:bodyPr/>
    <a:lstStyle/>
    <a:p>
      <a:pPr>
        <a:defRPr sz="1800"/>
      </a:pPr>
      <a:endParaRPr lang="ru-RU"/>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B95469-03E6-4A2D-926F-F055610824E1}" type="datetimeFigureOut">
              <a:rPr lang="ru-RU" smtClean="0"/>
              <a:t>17.12.2017</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25C9A7-FB4E-4057-9379-27C4BC743B00}" type="slidenum">
              <a:rPr lang="ru-RU" smtClean="0"/>
              <a:t>‹#›</a:t>
            </a:fld>
            <a:endParaRPr lang="ru-RU"/>
          </a:p>
        </p:txBody>
      </p:sp>
    </p:spTree>
    <p:extLst>
      <p:ext uri="{BB962C8B-B14F-4D97-AF65-F5344CB8AC3E}">
        <p14:creationId xmlns:p14="http://schemas.microsoft.com/office/powerpoint/2010/main" val="24130132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925C9A7-FB4E-4057-9379-27C4BC743B00}" type="slidenum">
              <a:rPr lang="ru-RU" smtClean="0"/>
              <a:t>6</a:t>
            </a:fld>
            <a:endParaRPr lang="ru-RU"/>
          </a:p>
        </p:txBody>
      </p:sp>
    </p:spTree>
    <p:extLst>
      <p:ext uri="{BB962C8B-B14F-4D97-AF65-F5344CB8AC3E}">
        <p14:creationId xmlns:p14="http://schemas.microsoft.com/office/powerpoint/2010/main" val="3000269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925C9A7-FB4E-4057-9379-27C4BC743B00}" type="slidenum">
              <a:rPr lang="ru-RU" smtClean="0"/>
              <a:t>8</a:t>
            </a:fld>
            <a:endParaRPr lang="ru-RU"/>
          </a:p>
        </p:txBody>
      </p:sp>
    </p:spTree>
    <p:extLst>
      <p:ext uri="{BB962C8B-B14F-4D97-AF65-F5344CB8AC3E}">
        <p14:creationId xmlns:p14="http://schemas.microsoft.com/office/powerpoint/2010/main" val="3118123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007924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494882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295550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5451328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5660063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5886420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6420402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431969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897012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4023837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17.12.2017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3928794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17.12.2017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93916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17.12.2017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1842453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17.12.2017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446169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17.12.2017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2879914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17.12.2017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extLst>
      <p:ext uri="{BB962C8B-B14F-4D97-AF65-F5344CB8AC3E}">
        <p14:creationId xmlns:p14="http://schemas.microsoft.com/office/powerpoint/2010/main" val="763358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4C71EC6-210F-42DE-9C53-41977AD35B3D}" type="datetimeFigureOut">
              <a:rPr lang="ru-RU" smtClean="0"/>
              <a:t>17.12.2017</a:t>
            </a:fld>
            <a:endParaRPr lang="ru-RU"/>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B19B0651-EE4F-4900-A07F-96A6BFA9D0F0}" type="slidenum">
              <a:rPr lang="ru-RU" smtClean="0"/>
              <a:t>‹#›</a:t>
            </a:fld>
            <a:endParaRPr lang="ru-RU"/>
          </a:p>
        </p:txBody>
      </p:sp>
    </p:spTree>
    <p:extLst>
      <p:ext uri="{BB962C8B-B14F-4D97-AF65-F5344CB8AC3E}">
        <p14:creationId xmlns:p14="http://schemas.microsoft.com/office/powerpoint/2010/main" val="3315191526"/>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802434"/>
          </a:xfrm>
        </p:spPr>
        <p:txBody>
          <a:bodyPr>
            <a:normAutofit fontScale="90000"/>
          </a:bodyPr>
          <a:lstStyle/>
          <a:p>
            <a:pPr algn="ctr"/>
            <a:r>
              <a:rPr lang="ru-RU" dirty="0" smtClean="0"/>
              <a:t/>
            </a:r>
            <a:br>
              <a:rPr lang="ru-RU" dirty="0" smtClean="0"/>
            </a:br>
            <a:r>
              <a:rPr lang="ru-RU" dirty="0" smtClean="0"/>
              <a:t/>
            </a:r>
            <a:br>
              <a:rPr lang="ru-RU" dirty="0" smtClean="0"/>
            </a:br>
            <a:r>
              <a:rPr lang="ru-RU" dirty="0"/>
              <a:t/>
            </a:r>
            <a:br>
              <a:rPr lang="ru-RU" dirty="0"/>
            </a:br>
            <a:r>
              <a:rPr lang="ru-RU" dirty="0" smtClean="0"/>
              <a:t>«Систематическое посещение детского сада-освоение образовательной программы в полном объёме»</a:t>
            </a:r>
            <a:endParaRPr lang="ru-RU" dirty="0"/>
          </a:p>
        </p:txBody>
      </p:sp>
    </p:spTree>
    <p:extLst>
      <p:ext uri="{BB962C8B-B14F-4D97-AF65-F5344CB8AC3E}">
        <p14:creationId xmlns:p14="http://schemas.microsoft.com/office/powerpoint/2010/main" val="12635177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Диаграмма 4" title="Диаграмма учёта посещаемости детей "/>
          <p:cNvGraphicFramePr/>
          <p:nvPr>
            <p:extLst>
              <p:ext uri="{D42A27DB-BD31-4B8C-83A1-F6EECF244321}">
                <p14:modId xmlns:p14="http://schemas.microsoft.com/office/powerpoint/2010/main" val="1573025663"/>
              </p:ext>
            </p:extLst>
          </p:nvPr>
        </p:nvGraphicFramePr>
        <p:xfrm>
          <a:off x="827584" y="1772816"/>
          <a:ext cx="6984776" cy="4608512"/>
        </p:xfrm>
        <a:graphic>
          <a:graphicData uri="http://schemas.openxmlformats.org/drawingml/2006/chart">
            <c:chart xmlns:c="http://schemas.openxmlformats.org/drawingml/2006/chart" xmlns:r="http://schemas.openxmlformats.org/officeDocument/2006/relationships" r:id="rId2"/>
          </a:graphicData>
        </a:graphic>
      </p:graphicFrame>
      <p:sp>
        <p:nvSpPr>
          <p:cNvPr id="6" name="Заголовок 5"/>
          <p:cNvSpPr>
            <a:spLocks noGrp="1"/>
          </p:cNvSpPr>
          <p:nvPr>
            <p:ph type="title"/>
          </p:nvPr>
        </p:nvSpPr>
        <p:spPr>
          <a:xfrm>
            <a:off x="609600" y="609600"/>
            <a:ext cx="6914728" cy="954107"/>
          </a:xfrm>
          <a:prstGeom prst="rect">
            <a:avLst/>
          </a:prstGeom>
        </p:spPr>
        <p:txBody>
          <a:bodyPr wrap="square">
            <a:spAutoFit/>
          </a:bodyPr>
          <a:lstStyle/>
          <a:p>
            <a:pPr algn="ctr"/>
            <a:r>
              <a:rPr lang="ru-RU" sz="2800" b="1" dirty="0">
                <a:solidFill>
                  <a:srgbClr val="00B050"/>
                </a:solidFill>
                <a:latin typeface="Times New Roman" panose="02020603050405020304" pitchFamily="18" charset="0"/>
                <a:cs typeface="Times New Roman" panose="02020603050405020304" pitchFamily="18" charset="0"/>
              </a:rPr>
              <a:t>Диаграмма </a:t>
            </a:r>
            <a:r>
              <a:rPr lang="ru-RU" sz="2800" b="1" dirty="0" smtClean="0">
                <a:solidFill>
                  <a:srgbClr val="00B050"/>
                </a:solidFill>
                <a:latin typeface="Times New Roman" panose="02020603050405020304" pitchFamily="18" charset="0"/>
                <a:cs typeface="Times New Roman" panose="02020603050405020304" pitchFamily="18" charset="0"/>
              </a:rPr>
              <a:t>учёта посещаемости детей детского сада</a:t>
            </a:r>
            <a:endParaRPr lang="ru-RU" sz="2800" b="1" dirty="0">
              <a:solidFill>
                <a:srgbClr val="00B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02380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368152"/>
          </a:xfrm>
        </p:spPr>
        <p:txBody>
          <a:bodyPr>
            <a:normAutofit fontScale="90000"/>
          </a:bodyPr>
          <a:lstStyle/>
          <a:p>
            <a:r>
              <a:rPr lang="ru-RU" sz="3100" b="1" dirty="0" smtClean="0"/>
              <a:t>3</a:t>
            </a:r>
            <a:r>
              <a:rPr lang="ru-RU" sz="3100" b="1" dirty="0"/>
              <a:t>. Обязанности и права </a:t>
            </a:r>
            <a:r>
              <a:rPr lang="ru-RU" sz="3100" b="1" dirty="0" smtClean="0"/>
              <a:t>родителя</a:t>
            </a:r>
            <a:br>
              <a:rPr lang="ru-RU" sz="3100" b="1" dirty="0" smtClean="0"/>
            </a:br>
            <a:r>
              <a:rPr lang="ru-RU" sz="3100" b="1" dirty="0" smtClean="0"/>
              <a:t> </a:t>
            </a:r>
            <a:r>
              <a:rPr lang="ru-RU" sz="3100" b="1" dirty="0"/>
              <a:t>(законного представителя) </a:t>
            </a:r>
            <a:r>
              <a:rPr lang="ru-RU" dirty="0"/>
              <a:t/>
            </a:r>
            <a:br>
              <a:rPr lang="ru-RU" dirty="0"/>
            </a:br>
            <a:endParaRPr lang="ru-RU" dirty="0"/>
          </a:p>
        </p:txBody>
      </p:sp>
      <p:sp>
        <p:nvSpPr>
          <p:cNvPr id="3" name="Объект 2"/>
          <p:cNvSpPr>
            <a:spLocks noGrp="1"/>
          </p:cNvSpPr>
          <p:nvPr>
            <p:ph idx="1"/>
          </p:nvPr>
        </p:nvSpPr>
        <p:spPr>
          <a:xfrm>
            <a:off x="609599" y="1340768"/>
            <a:ext cx="6347714" cy="4752528"/>
          </a:xfrm>
        </p:spPr>
        <p:txBody>
          <a:bodyPr>
            <a:normAutofit fontScale="92500" lnSpcReduction="20000"/>
          </a:bodyPr>
          <a:lstStyle/>
          <a:p>
            <a:r>
              <a:rPr lang="ru-RU" sz="2000" dirty="0"/>
              <a:t>3.1.10. Своевременно вносить родительскую плату в размере, установленном приказом департамента образования Администрации города и муниципальным правовым актом Администрации города.</a:t>
            </a:r>
          </a:p>
          <a:p>
            <a:r>
              <a:rPr lang="ru-RU" sz="2000" dirty="0"/>
              <a:t>3.1.11. </a:t>
            </a:r>
            <a:r>
              <a:rPr lang="ru-RU" sz="2000" b="1" dirty="0"/>
              <a:t>Уважать честь и достоинство работников Учреждения</a:t>
            </a:r>
            <a:r>
              <a:rPr lang="ru-RU" sz="2000" dirty="0"/>
              <a:t>. Не допускать </a:t>
            </a:r>
            <a:r>
              <a:rPr lang="ru-RU" sz="2000" b="1" dirty="0"/>
              <a:t>физического и психического насилия, оскорбительных заявлений относительно своего ребенка, других воспитанников </a:t>
            </a:r>
            <a:r>
              <a:rPr lang="ru-RU" sz="2000" dirty="0"/>
              <a:t>и их родителей (законных представителей). </a:t>
            </a:r>
          </a:p>
          <a:p>
            <a:r>
              <a:rPr lang="ru-RU" sz="2000" dirty="0"/>
              <a:t>3.1.12. </a:t>
            </a:r>
            <a:r>
              <a:rPr lang="ru-RU" sz="2000" b="1" dirty="0"/>
              <a:t>Не нарушать основные режимные моменты деятельности Учреждения</a:t>
            </a:r>
            <a:r>
              <a:rPr lang="ru-RU" sz="2000" dirty="0"/>
              <a:t> (сон, прогулка, питание, непосредственно образовательная деятельность).</a:t>
            </a:r>
          </a:p>
          <a:p>
            <a:r>
              <a:rPr lang="ru-RU" sz="2000" dirty="0"/>
              <a:t>3.1.13. Нести иные обязанности, предусмотренные законодательством Российской Федерации и другими нормативными правовыми актами.        </a:t>
            </a:r>
          </a:p>
          <a:p>
            <a:endParaRPr lang="ru-RU" sz="2000" dirty="0"/>
          </a:p>
        </p:txBody>
      </p:sp>
    </p:spTree>
    <p:extLst>
      <p:ext uri="{BB962C8B-B14F-4D97-AF65-F5344CB8AC3E}">
        <p14:creationId xmlns:p14="http://schemas.microsoft.com/office/powerpoint/2010/main" val="15122675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395536" y="2348880"/>
            <a:ext cx="6561777" cy="3692483"/>
          </a:xfrm>
        </p:spPr>
        <p:txBody>
          <a:bodyPr>
            <a:normAutofit fontScale="77500" lnSpcReduction="20000"/>
          </a:bodyPr>
          <a:lstStyle/>
          <a:p>
            <a:pPr>
              <a:buFont typeface="Wingdings" panose="05000000000000000000" pitchFamily="2" charset="2"/>
              <a:buChar char="Ø"/>
            </a:pPr>
            <a:r>
              <a:rPr lang="ru-RU" b="1" dirty="0">
                <a:latin typeface="Tahoma" panose="020B0604030504040204" pitchFamily="34" charset="0"/>
                <a:ea typeface="Tahoma" panose="020B0604030504040204" pitchFamily="34" charset="0"/>
                <a:cs typeface="Tahoma" panose="020B0604030504040204" pitchFamily="34" charset="0"/>
              </a:rPr>
              <a:t>Важная роль в рамках </a:t>
            </a:r>
            <a:r>
              <a:rPr lang="ru-RU" b="1" dirty="0" err="1">
                <a:latin typeface="Tahoma" panose="020B0604030504040204" pitchFamily="34" charset="0"/>
                <a:ea typeface="Tahoma" panose="020B0604030504040204" pitchFamily="34" charset="0"/>
                <a:cs typeface="Tahoma" panose="020B0604030504040204" pitchFamily="34" charset="0"/>
              </a:rPr>
              <a:t>здоровьесберегающих</a:t>
            </a:r>
            <a:r>
              <a:rPr lang="ru-RU" b="1" dirty="0">
                <a:latin typeface="Tahoma" panose="020B0604030504040204" pitchFamily="34" charset="0"/>
                <a:ea typeface="Tahoma" panose="020B0604030504040204" pitchFamily="34" charset="0"/>
                <a:cs typeface="Tahoma" panose="020B0604030504040204" pitchFamily="34" charset="0"/>
              </a:rPr>
              <a:t> программ отводится противоэпидемической работе и медицинскому контролю работы пищеблока в соответствии с действующими санитарно-гигиеническими правилами.</a:t>
            </a:r>
            <a:r>
              <a:rPr lang="en-US" b="1" dirty="0">
                <a:latin typeface="Tahoma" panose="020B0604030504040204" pitchFamily="34" charset="0"/>
                <a:ea typeface="Tahoma" panose="020B0604030504040204" pitchFamily="34" charset="0"/>
                <a:cs typeface="Tahoma" panose="020B0604030504040204" pitchFamily="34" charset="0"/>
              </a:rPr>
              <a:t/>
            </a:r>
            <a:br>
              <a:rPr lang="en-US" b="1" dirty="0">
                <a:latin typeface="Tahoma" panose="020B0604030504040204" pitchFamily="34" charset="0"/>
                <a:ea typeface="Tahoma" panose="020B0604030504040204" pitchFamily="34" charset="0"/>
                <a:cs typeface="Tahoma" panose="020B0604030504040204" pitchFamily="34" charset="0"/>
              </a:rPr>
            </a:br>
            <a:r>
              <a:rPr lang="ru-RU" b="1" dirty="0">
                <a:latin typeface="Tahoma" panose="020B0604030504040204" pitchFamily="34" charset="0"/>
                <a:ea typeface="Tahoma" panose="020B0604030504040204" pitchFamily="34" charset="0"/>
                <a:cs typeface="Tahoma" panose="020B0604030504040204" pitchFamily="34" charset="0"/>
              </a:rPr>
              <a:t/>
            </a:r>
            <a:br>
              <a:rPr lang="ru-RU" b="1" dirty="0">
                <a:latin typeface="Tahoma" panose="020B0604030504040204" pitchFamily="34" charset="0"/>
                <a:ea typeface="Tahoma" panose="020B0604030504040204" pitchFamily="34" charset="0"/>
                <a:cs typeface="Tahoma" panose="020B0604030504040204" pitchFamily="34" charset="0"/>
              </a:rPr>
            </a:br>
            <a:r>
              <a:rPr lang="ru-RU" b="1" dirty="0">
                <a:latin typeface="Tahoma" panose="020B0604030504040204" pitchFamily="34" charset="0"/>
                <a:ea typeface="Tahoma" panose="020B0604030504040204" pitchFamily="34" charset="0"/>
                <a:cs typeface="Tahoma" panose="020B0604030504040204" pitchFamily="34" charset="0"/>
              </a:rPr>
              <a:t>Осуществляется </a:t>
            </a:r>
            <a:r>
              <a:rPr lang="ru-RU" b="1" dirty="0" err="1">
                <a:latin typeface="Tahoma" panose="020B0604030504040204" pitchFamily="34" charset="0"/>
                <a:ea typeface="Tahoma" panose="020B0604030504040204" pitchFamily="34" charset="0"/>
                <a:cs typeface="Tahoma" panose="020B0604030504040204" pitchFamily="34" charset="0"/>
              </a:rPr>
              <a:t>витаминопрофилактика</a:t>
            </a:r>
            <a:r>
              <a:rPr lang="ru-RU" b="1" dirty="0">
                <a:latin typeface="Tahoma" panose="020B0604030504040204" pitchFamily="34" charset="0"/>
                <a:ea typeface="Tahoma" panose="020B0604030504040204" pitchFamily="34" charset="0"/>
                <a:cs typeface="Tahoma" panose="020B0604030504040204" pitchFamily="34" charset="0"/>
              </a:rPr>
              <a:t> (витаминизация третьих блюд).</a:t>
            </a:r>
            <a:br>
              <a:rPr lang="ru-RU" b="1" dirty="0">
                <a:latin typeface="Tahoma" panose="020B0604030504040204" pitchFamily="34" charset="0"/>
                <a:ea typeface="Tahoma" panose="020B0604030504040204" pitchFamily="34" charset="0"/>
                <a:cs typeface="Tahoma" panose="020B0604030504040204" pitchFamily="34" charset="0"/>
              </a:rPr>
            </a:br>
            <a:r>
              <a:rPr lang="ru-RU" b="1" dirty="0">
                <a:latin typeface="Tahoma" panose="020B0604030504040204" pitchFamily="34" charset="0"/>
                <a:ea typeface="Tahoma" panose="020B0604030504040204" pitchFamily="34" charset="0"/>
                <a:cs typeface="Tahoma" panose="020B0604030504040204" pitchFamily="34" charset="0"/>
              </a:rPr>
              <a:t>Также с детьми проводится звуковая, артикуляционная гимнастики; </a:t>
            </a:r>
            <a:r>
              <a:rPr lang="ru-RU" b="1" dirty="0" err="1">
                <a:latin typeface="Tahoma" panose="020B0604030504040204" pitchFamily="34" charset="0"/>
                <a:ea typeface="Tahoma" panose="020B0604030504040204" pitchFamily="34" charset="0"/>
                <a:cs typeface="Tahoma" panose="020B0604030504040204" pitchFamily="34" charset="0"/>
              </a:rPr>
              <a:t>логоритмика</a:t>
            </a:r>
            <a:r>
              <a:rPr lang="ru-RU" b="1" dirty="0">
                <a:latin typeface="Tahoma" panose="020B0604030504040204" pitchFamily="34" charset="0"/>
                <a:ea typeface="Tahoma" panose="020B0604030504040204" pitchFamily="34" charset="0"/>
                <a:cs typeface="Tahoma" panose="020B0604030504040204" pitchFamily="34" charset="0"/>
              </a:rPr>
              <a:t> (с участием логопеда, музыкального руководителя).</a:t>
            </a:r>
            <a:br>
              <a:rPr lang="ru-RU" b="1" dirty="0">
                <a:latin typeface="Tahoma" panose="020B0604030504040204" pitchFamily="34" charset="0"/>
                <a:ea typeface="Tahoma" panose="020B0604030504040204" pitchFamily="34" charset="0"/>
                <a:cs typeface="Tahoma" panose="020B0604030504040204" pitchFamily="34" charset="0"/>
              </a:rPr>
            </a:br>
            <a:r>
              <a:rPr lang="ru-RU" b="1" dirty="0">
                <a:latin typeface="Tahoma" panose="020B0604030504040204" pitchFamily="34" charset="0"/>
                <a:ea typeface="Tahoma" panose="020B0604030504040204" pitchFamily="34" charset="0"/>
                <a:cs typeface="Tahoma" panose="020B0604030504040204" pitchFamily="34" charset="0"/>
              </a:rPr>
              <a:t/>
            </a:r>
            <a:br>
              <a:rPr lang="ru-RU" b="1" dirty="0">
                <a:latin typeface="Tahoma" panose="020B0604030504040204" pitchFamily="34" charset="0"/>
                <a:ea typeface="Tahoma" panose="020B0604030504040204" pitchFamily="34" charset="0"/>
                <a:cs typeface="Tahoma" panose="020B0604030504040204" pitchFamily="34" charset="0"/>
              </a:rPr>
            </a:br>
            <a:r>
              <a:rPr lang="ru-RU" b="1" dirty="0">
                <a:latin typeface="Tahoma" panose="020B0604030504040204" pitchFamily="34" charset="0"/>
                <a:ea typeface="Tahoma" panose="020B0604030504040204" pitchFamily="34" charset="0"/>
                <a:cs typeface="Tahoma" panose="020B0604030504040204" pitchFamily="34" charset="0"/>
              </a:rPr>
              <a:t/>
            </a:r>
            <a:br>
              <a:rPr lang="ru-RU" b="1" dirty="0">
                <a:latin typeface="Tahoma" panose="020B0604030504040204" pitchFamily="34" charset="0"/>
                <a:ea typeface="Tahoma" panose="020B0604030504040204" pitchFamily="34" charset="0"/>
                <a:cs typeface="Tahoma" panose="020B0604030504040204" pitchFamily="34" charset="0"/>
              </a:rPr>
            </a:br>
            <a:r>
              <a:rPr lang="ru-RU" b="1" dirty="0">
                <a:latin typeface="Tahoma" panose="020B0604030504040204" pitchFamily="34" charset="0"/>
                <a:ea typeface="Tahoma" panose="020B0604030504040204" pitchFamily="34" charset="0"/>
                <a:cs typeface="Tahoma" panose="020B0604030504040204" pitchFamily="34" charset="0"/>
              </a:rPr>
              <a:t/>
            </a:r>
            <a:br>
              <a:rPr lang="ru-RU" b="1" dirty="0">
                <a:latin typeface="Tahoma" panose="020B0604030504040204" pitchFamily="34" charset="0"/>
                <a:ea typeface="Tahoma" panose="020B0604030504040204" pitchFamily="34" charset="0"/>
                <a:cs typeface="Tahoma" panose="020B0604030504040204" pitchFamily="34" charset="0"/>
              </a:rPr>
            </a:br>
            <a:r>
              <a:rPr lang="ru-RU" b="1" dirty="0">
                <a:latin typeface="Tahoma" panose="020B0604030504040204" pitchFamily="34" charset="0"/>
                <a:ea typeface="Tahoma" panose="020B0604030504040204" pitchFamily="34" charset="0"/>
                <a:cs typeface="Tahoma" panose="020B0604030504040204" pitchFamily="34" charset="0"/>
              </a:rPr>
              <a:t/>
            </a:r>
            <a:br>
              <a:rPr lang="ru-RU" b="1" dirty="0">
                <a:latin typeface="Tahoma" panose="020B0604030504040204" pitchFamily="34" charset="0"/>
                <a:ea typeface="Tahoma" panose="020B0604030504040204" pitchFamily="34" charset="0"/>
                <a:cs typeface="Tahoma" panose="020B0604030504040204" pitchFamily="34" charset="0"/>
              </a:rPr>
            </a:br>
            <a:r>
              <a:rPr lang="ru-RU" b="1" dirty="0">
                <a:latin typeface="Tahoma" panose="020B0604030504040204" pitchFamily="34" charset="0"/>
                <a:ea typeface="Tahoma" panose="020B0604030504040204" pitchFamily="34" charset="0"/>
                <a:cs typeface="Tahoma" panose="020B0604030504040204" pitchFamily="34" charset="0"/>
              </a:rPr>
              <a:t/>
            </a:r>
            <a:br>
              <a:rPr lang="ru-RU" b="1" dirty="0">
                <a:latin typeface="Tahoma" panose="020B0604030504040204" pitchFamily="34" charset="0"/>
                <a:ea typeface="Tahoma" panose="020B0604030504040204" pitchFamily="34" charset="0"/>
                <a:cs typeface="Tahoma" panose="020B0604030504040204" pitchFamily="34" charset="0"/>
              </a:rPr>
            </a:br>
            <a:r>
              <a:rPr lang="ru-RU" b="1" dirty="0">
                <a:latin typeface="Tahoma" panose="020B0604030504040204" pitchFamily="34" charset="0"/>
                <a:ea typeface="Tahoma" panose="020B0604030504040204" pitchFamily="34" charset="0"/>
                <a:cs typeface="Tahoma" panose="020B0604030504040204" pitchFamily="34" charset="0"/>
              </a:rPr>
              <a:t>Таким образом, каждая из рассмотренных технологий имеет оздоровительную направленность, а используемая в комплексе </a:t>
            </a:r>
            <a:r>
              <a:rPr lang="ru-RU" b="1" dirty="0" err="1">
                <a:latin typeface="Tahoma" panose="020B0604030504040204" pitchFamily="34" charset="0"/>
                <a:ea typeface="Tahoma" panose="020B0604030504040204" pitchFamily="34" charset="0"/>
                <a:cs typeface="Tahoma" panose="020B0604030504040204" pitchFamily="34" charset="0"/>
              </a:rPr>
              <a:t>здоровьесберегающая</a:t>
            </a:r>
            <a:r>
              <a:rPr lang="ru-RU" b="1" dirty="0">
                <a:latin typeface="Tahoma" panose="020B0604030504040204" pitchFamily="34" charset="0"/>
                <a:ea typeface="Tahoma" panose="020B0604030504040204" pitchFamily="34" charset="0"/>
                <a:cs typeface="Tahoma" panose="020B0604030504040204" pitchFamily="34" charset="0"/>
              </a:rPr>
              <a:t> деятельность в итоге формирует у ребёнка привычку к здоровому образу жизни.</a:t>
            </a:r>
            <a:br>
              <a:rPr lang="ru-RU" b="1" dirty="0">
                <a:latin typeface="Tahoma" panose="020B0604030504040204" pitchFamily="34" charset="0"/>
                <a:ea typeface="Tahoma" panose="020B0604030504040204" pitchFamily="34" charset="0"/>
                <a:cs typeface="Tahoma" panose="020B0604030504040204" pitchFamily="34" charset="0"/>
              </a:rPr>
            </a:br>
            <a:endParaRPr lang="ru-RU" dirty="0"/>
          </a:p>
        </p:txBody>
      </p:sp>
    </p:spTree>
    <p:extLst>
      <p:ext uri="{BB962C8B-B14F-4D97-AF65-F5344CB8AC3E}">
        <p14:creationId xmlns:p14="http://schemas.microsoft.com/office/powerpoint/2010/main" val="27750368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90666"/>
          </a:xfrm>
        </p:spPr>
        <p:txBody>
          <a:bodyPr>
            <a:noAutofit/>
          </a:bodyPr>
          <a:lstStyle/>
          <a:p>
            <a:pPr marL="342900" indent="-342900">
              <a:buFont typeface="Wingdings" panose="05000000000000000000" pitchFamily="2" charset="2"/>
              <a:buChar char="Ø"/>
            </a:pPr>
            <a:r>
              <a:rPr lang="ru-RU" sz="2400" b="1" dirty="0" smtClean="0"/>
              <a:t>           Возрастные особенности детей.</a:t>
            </a:r>
            <a:br>
              <a:rPr lang="ru-RU" sz="2400" b="1" dirty="0" smtClean="0"/>
            </a:br>
            <a:r>
              <a:rPr lang="ru-RU" sz="2400" b="1" dirty="0" smtClean="0"/>
              <a:t> Подготовительная к школе группа 6-7лет</a:t>
            </a:r>
            <a:r>
              <a:rPr lang="ru-RU" sz="2400" dirty="0" smtClean="0"/>
              <a:t/>
            </a:r>
            <a:br>
              <a:rPr lang="ru-RU" sz="2400" dirty="0" smtClean="0"/>
            </a:br>
            <a:r>
              <a:rPr lang="ru-RU" sz="2400" dirty="0"/>
              <a:t/>
            </a:r>
            <a:br>
              <a:rPr lang="ru-RU" sz="2400" dirty="0"/>
            </a:br>
            <a:r>
              <a:rPr lang="ru-RU" sz="1800" dirty="0" smtClean="0">
                <a:solidFill>
                  <a:schemeClr val="tx1"/>
                </a:solidFill>
              </a:rPr>
              <a:t>В </a:t>
            </a:r>
            <a:r>
              <a:rPr lang="ru-RU" sz="1800" dirty="0">
                <a:solidFill>
                  <a:schemeClr val="tx1"/>
                </a:solidFill>
              </a:rPr>
              <a:t>сюжетно-ролевых играх дети подготовительной к школе группы </a:t>
            </a:r>
            <a:r>
              <a:rPr lang="ru-RU" sz="1800" b="1" dirty="0">
                <a:solidFill>
                  <a:schemeClr val="tx1"/>
                </a:solidFill>
              </a:rPr>
              <a:t>начинают осваивать сложные взаимодействия </a:t>
            </a:r>
            <a:r>
              <a:rPr lang="ru-RU" sz="1800" b="1" dirty="0" smtClean="0">
                <a:solidFill>
                  <a:schemeClr val="tx1"/>
                </a:solidFill>
              </a:rPr>
              <a:t>людей.</a:t>
            </a:r>
            <a:r>
              <a:rPr lang="ru-RU" sz="1800" b="1" dirty="0">
                <a:solidFill>
                  <a:schemeClr val="tx1"/>
                </a:solidFill>
              </a:rPr>
              <a:t/>
            </a:r>
            <a:br>
              <a:rPr lang="ru-RU" sz="1800" b="1" dirty="0">
                <a:solidFill>
                  <a:schemeClr val="tx1"/>
                </a:solidFill>
              </a:rPr>
            </a:br>
            <a:r>
              <a:rPr lang="ru-RU" sz="1800" b="1" dirty="0">
                <a:solidFill>
                  <a:schemeClr val="tx1"/>
                </a:solidFill>
              </a:rPr>
              <a:t>     Игровые действия детей становятся более сложными, </a:t>
            </a:r>
            <a:r>
              <a:rPr lang="ru-RU" sz="1800" dirty="0">
                <a:solidFill>
                  <a:schemeClr val="tx1"/>
                </a:solidFill>
              </a:rPr>
              <a:t>обретают особый смысл, который не всегда открывается взрослому. </a:t>
            </a:r>
            <a:br>
              <a:rPr lang="ru-RU" sz="1800" dirty="0">
                <a:solidFill>
                  <a:schemeClr val="tx1"/>
                </a:solidFill>
              </a:rPr>
            </a:br>
            <a:r>
              <a:rPr lang="ru-RU" sz="1800" b="1" dirty="0">
                <a:solidFill>
                  <a:schemeClr val="tx1"/>
                </a:solidFill>
              </a:rPr>
              <a:t>    Рисунки приобретают более детализированный характер,</a:t>
            </a:r>
            <a:r>
              <a:rPr lang="ru-RU" sz="1800" dirty="0">
                <a:solidFill>
                  <a:schemeClr val="tx1"/>
                </a:solidFill>
              </a:rPr>
              <a:t> </a:t>
            </a:r>
            <a:r>
              <a:rPr lang="ru-RU" sz="1800" b="1" dirty="0">
                <a:solidFill>
                  <a:schemeClr val="tx1"/>
                </a:solidFill>
              </a:rPr>
              <a:t>обогащается их цветовая гамма. Изображение человека становится ещё более детализированным</a:t>
            </a:r>
            <a:r>
              <a:rPr lang="ru-RU" sz="1800" dirty="0">
                <a:solidFill>
                  <a:schemeClr val="tx1"/>
                </a:solidFill>
              </a:rPr>
              <a:t> и пропорциональным.</a:t>
            </a:r>
            <a:br>
              <a:rPr lang="ru-RU" sz="1800" dirty="0">
                <a:solidFill>
                  <a:schemeClr val="tx1"/>
                </a:solidFill>
              </a:rPr>
            </a:br>
            <a:r>
              <a:rPr lang="ru-RU" sz="1800" dirty="0">
                <a:solidFill>
                  <a:schemeClr val="tx1"/>
                </a:solidFill>
              </a:rPr>
              <a:t>   Дети подготовительной к школе группы в значительной степени освоили конструирование из строительного материала. </a:t>
            </a:r>
            <a:r>
              <a:rPr lang="ru-RU" sz="1800" b="1" dirty="0">
                <a:solidFill>
                  <a:schemeClr val="tx1"/>
                </a:solidFill>
              </a:rPr>
              <a:t>Способны выполнять различные по степени сложности постройки как по собственному замыслу, так и по условиям. Данный вид деятельности</a:t>
            </a:r>
            <a:r>
              <a:rPr lang="ru-RU" sz="1800" dirty="0">
                <a:solidFill>
                  <a:schemeClr val="tx1"/>
                </a:solidFill>
              </a:rPr>
              <a:t> не просто доступен детям – </a:t>
            </a:r>
            <a:r>
              <a:rPr lang="ru-RU" sz="1800" b="1" dirty="0">
                <a:solidFill>
                  <a:schemeClr val="tx1"/>
                </a:solidFill>
              </a:rPr>
              <a:t>он важен для углубления их пространственных представлений.</a:t>
            </a:r>
            <a:r>
              <a:rPr lang="ru-RU" sz="1800" dirty="0">
                <a:solidFill>
                  <a:schemeClr val="tx1"/>
                </a:solidFill>
              </a:rPr>
              <a:t/>
            </a:r>
            <a:br>
              <a:rPr lang="ru-RU" sz="1800" dirty="0">
                <a:solidFill>
                  <a:schemeClr val="tx1"/>
                </a:solidFill>
              </a:rPr>
            </a:br>
            <a:r>
              <a:rPr lang="ru-RU" sz="1800" b="1" dirty="0">
                <a:solidFill>
                  <a:schemeClr val="tx1"/>
                </a:solidFill>
              </a:rPr>
              <a:t>Продолжают развиваться навыки обобщения и рассуждения. Продолжает развиваться внимание дошкольников</a:t>
            </a:r>
            <a:r>
              <a:rPr lang="ru-RU" sz="1800" dirty="0">
                <a:solidFill>
                  <a:schemeClr val="tx1"/>
                </a:solidFill>
              </a:rPr>
              <a:t>, оно становится </a:t>
            </a:r>
            <a:r>
              <a:rPr lang="ru-RU" sz="1800" dirty="0" smtClean="0">
                <a:solidFill>
                  <a:schemeClr val="tx1"/>
                </a:solidFill>
              </a:rPr>
              <a:t>произвольным.</a:t>
            </a:r>
            <a:endParaRPr lang="ru-RU" sz="1800" dirty="0">
              <a:solidFill>
                <a:schemeClr val="tx1"/>
              </a:solidFill>
            </a:endParaRPr>
          </a:p>
        </p:txBody>
      </p:sp>
    </p:spTree>
    <p:extLst>
      <p:ext uri="{BB962C8B-B14F-4D97-AF65-F5344CB8AC3E}">
        <p14:creationId xmlns:p14="http://schemas.microsoft.com/office/powerpoint/2010/main" val="11069544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06690"/>
          </a:xfrm>
        </p:spPr>
        <p:txBody>
          <a:bodyPr>
            <a:normAutofit fontScale="90000"/>
          </a:bodyPr>
          <a:lstStyle/>
          <a:p>
            <a:pPr algn="just"/>
            <a:r>
              <a:rPr lang="ru-RU" sz="2400" dirty="0"/>
              <a:t> </a:t>
            </a:r>
            <a:r>
              <a:rPr lang="ru-RU" sz="2400" dirty="0">
                <a:solidFill>
                  <a:schemeClr val="tx1"/>
                </a:solidFill>
              </a:rPr>
              <a:t>У дошкольников продолжает развиваться речь: её звуковая </a:t>
            </a:r>
            <a:r>
              <a:rPr lang="ru-RU" sz="2400" dirty="0" smtClean="0">
                <a:solidFill>
                  <a:schemeClr val="tx1"/>
                </a:solidFill>
              </a:rPr>
              <a:t>сторона, </a:t>
            </a:r>
            <a:r>
              <a:rPr lang="ru-RU" sz="2400" dirty="0">
                <a:solidFill>
                  <a:schemeClr val="tx1"/>
                </a:solidFill>
              </a:rPr>
              <a:t>грамматический строй, лексика. Развивается связная речь. В высказываниях детей отражаются как расширяющийся словарь, так и характер обобщений, формирующихся в этом возрасте. Дети начинают активно употреблять обобщающие существительные, синонимы, антонимы, прилагательные и т.д</a:t>
            </a:r>
            <a:r>
              <a:rPr lang="ru-RU" sz="2400" dirty="0" smtClean="0">
                <a:solidFill>
                  <a:schemeClr val="tx1"/>
                </a:solidFill>
              </a:rPr>
              <a:t>.</a:t>
            </a:r>
            <a:r>
              <a:rPr lang="ru-RU" sz="2400" dirty="0">
                <a:solidFill>
                  <a:schemeClr val="tx1"/>
                </a:solidFill>
              </a:rPr>
              <a:t> В подготовительной к школе группе завершается дошкольный возраст. Его основные достижения связаны с освоением мира вещей как предметов человеческой культуры; освоением форм позитивного общения с людьми; развитием половой идентификации, формированием позиции школьника.</a:t>
            </a:r>
            <a:br>
              <a:rPr lang="ru-RU" sz="2400" dirty="0">
                <a:solidFill>
                  <a:schemeClr val="tx1"/>
                </a:solidFill>
              </a:rPr>
            </a:br>
            <a:r>
              <a:rPr lang="ru-RU" sz="2400" dirty="0">
                <a:solidFill>
                  <a:schemeClr val="tx1"/>
                </a:solidFill>
              </a:rPr>
              <a:t> </a:t>
            </a:r>
            <a:r>
              <a:rPr lang="ru-RU" sz="2400" b="1" dirty="0"/>
              <a:t>К концу дошкольного возраста ребёнок обладает высоким уровнем познавательного и личностного развития, что позволяет ему в дальнейшем успешно учиться в школе</a:t>
            </a:r>
            <a:r>
              <a:rPr lang="ru-RU" sz="2400" b="1" dirty="0" smtClean="0"/>
              <a:t>.</a:t>
            </a:r>
            <a:r>
              <a:rPr lang="ru-RU" sz="2400" b="1" dirty="0" smtClean="0">
                <a:solidFill>
                  <a:schemeClr val="tx1"/>
                </a:solidFill>
              </a:rPr>
              <a:t>   </a:t>
            </a:r>
            <a:endParaRPr lang="ru-RU" sz="2400" dirty="0">
              <a:solidFill>
                <a:schemeClr val="tx1"/>
              </a:solidFill>
            </a:endParaRPr>
          </a:p>
        </p:txBody>
      </p:sp>
    </p:spTree>
    <p:extLst>
      <p:ext uri="{BB962C8B-B14F-4D97-AF65-F5344CB8AC3E}">
        <p14:creationId xmlns:p14="http://schemas.microsoft.com/office/powerpoint/2010/main" val="19961449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5962674"/>
          </a:xfrm>
        </p:spPr>
        <p:txBody>
          <a:bodyPr>
            <a:normAutofit/>
          </a:bodyPr>
          <a:lstStyle/>
          <a:p>
            <a:r>
              <a:rPr lang="ru-RU" dirty="0" smtClean="0"/>
              <a:t>           Спасибо </a:t>
            </a:r>
            <a:r>
              <a:rPr lang="ru-RU" dirty="0"/>
              <a:t>за внимание!</a:t>
            </a:r>
            <a:br>
              <a:rPr lang="ru-RU" dirty="0"/>
            </a:br>
            <a:endParaRPr lang="ru-RU" dirty="0"/>
          </a:p>
        </p:txBody>
      </p:sp>
      <p:sp>
        <p:nvSpPr>
          <p:cNvPr id="3" name="Объект 2"/>
          <p:cNvSpPr>
            <a:spLocks noGrp="1"/>
          </p:cNvSpPr>
          <p:nvPr>
            <p:ph idx="1"/>
          </p:nvPr>
        </p:nvSpPr>
        <p:spPr/>
        <p:txBody>
          <a:bodyPr/>
          <a:lstStyle/>
          <a:p>
            <a:pPr marL="0" indent="0">
              <a:buNone/>
            </a:pPr>
            <a:r>
              <a:rPr lang="ru-RU" dirty="0" smtClean="0"/>
              <a:t>               </a:t>
            </a:r>
          </a:p>
          <a:p>
            <a:pPr marL="0" indent="0">
              <a:buNone/>
            </a:pPr>
            <a:r>
              <a:rPr lang="en-US" dirty="0" smtClean="0"/>
              <a:t>        </a:t>
            </a:r>
            <a:endParaRPr lang="ru-RU" dirty="0"/>
          </a:p>
          <a:p>
            <a:pPr marL="0" indent="0">
              <a:buNone/>
            </a:pPr>
            <a:r>
              <a:rPr lang="ru-RU" sz="4400" dirty="0" smtClean="0"/>
              <a:t>          </a:t>
            </a:r>
            <a:endParaRPr lang="ru-RU" sz="44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2759" y="908720"/>
            <a:ext cx="7706817" cy="4608512"/>
          </a:xfrm>
          <a:prstGeom prst="rect">
            <a:avLst/>
          </a:prstGeom>
        </p:spPr>
      </p:pic>
    </p:spTree>
    <p:extLst>
      <p:ext uri="{BB962C8B-B14F-4D97-AF65-F5344CB8AC3E}">
        <p14:creationId xmlns:p14="http://schemas.microsoft.com/office/powerpoint/2010/main" val="1834101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Повестка дня</a:t>
            </a:r>
            <a:endParaRPr lang="ru-RU" dirty="0"/>
          </a:p>
        </p:txBody>
      </p:sp>
      <p:sp>
        <p:nvSpPr>
          <p:cNvPr id="3" name="Объект 2"/>
          <p:cNvSpPr>
            <a:spLocks noGrp="1"/>
          </p:cNvSpPr>
          <p:nvPr>
            <p:ph idx="1"/>
          </p:nvPr>
        </p:nvSpPr>
        <p:spPr>
          <a:xfrm>
            <a:off x="609599" y="1340768"/>
            <a:ext cx="6347714" cy="4968552"/>
          </a:xfrm>
        </p:spPr>
        <p:txBody>
          <a:bodyPr>
            <a:normAutofit/>
          </a:bodyPr>
          <a:lstStyle/>
          <a:p>
            <a:r>
              <a:rPr lang="ru-RU" sz="2400" dirty="0" smtClean="0">
                <a:solidFill>
                  <a:schemeClr val="bg2">
                    <a:lumMod val="25000"/>
                  </a:schemeClr>
                </a:solidFill>
                <a:latin typeface="Times New Roman" panose="02020603050405020304" pitchFamily="18" charset="0"/>
                <a:cs typeface="Times New Roman" panose="02020603050405020304" pitchFamily="18" charset="0"/>
              </a:rPr>
              <a:t>1</a:t>
            </a:r>
            <a:r>
              <a:rPr lang="ru-RU" sz="2400" dirty="0">
                <a:solidFill>
                  <a:schemeClr val="bg2">
                    <a:lumMod val="25000"/>
                  </a:schemeClr>
                </a:solidFill>
                <a:latin typeface="Times New Roman" panose="02020603050405020304" pitchFamily="18" charset="0"/>
                <a:cs typeface="Times New Roman" panose="02020603050405020304" pitchFamily="18" charset="0"/>
              </a:rPr>
              <a:t>.«Результаты диагностики готовности ребёнка к школе» выступление педагога-психолога </a:t>
            </a:r>
            <a:r>
              <a:rPr lang="ru-RU" sz="2400" dirty="0" err="1">
                <a:solidFill>
                  <a:schemeClr val="bg2">
                    <a:lumMod val="25000"/>
                  </a:schemeClr>
                </a:solidFill>
                <a:latin typeface="Times New Roman" panose="02020603050405020304" pitchFamily="18" charset="0"/>
                <a:cs typeface="Times New Roman" panose="02020603050405020304" pitchFamily="18" charset="0"/>
              </a:rPr>
              <a:t>Отрошко</a:t>
            </a:r>
            <a:r>
              <a:rPr lang="ru-RU" sz="2400" dirty="0">
                <a:solidFill>
                  <a:schemeClr val="bg2">
                    <a:lumMod val="25000"/>
                  </a:schemeClr>
                </a:solidFill>
                <a:latin typeface="Times New Roman" panose="02020603050405020304" pitchFamily="18" charset="0"/>
                <a:cs typeface="Times New Roman" panose="02020603050405020304" pitchFamily="18" charset="0"/>
              </a:rPr>
              <a:t> С.В.</a:t>
            </a:r>
          </a:p>
          <a:p>
            <a:r>
              <a:rPr lang="ru-RU" sz="2400" dirty="0">
                <a:solidFill>
                  <a:schemeClr val="bg2">
                    <a:lumMod val="25000"/>
                  </a:schemeClr>
                </a:solidFill>
                <a:latin typeface="Times New Roman" panose="02020603050405020304" pitchFamily="18" charset="0"/>
                <a:cs typeface="Times New Roman" panose="02020603050405020304" pitchFamily="18" charset="0"/>
              </a:rPr>
              <a:t>2.Программа «От рождения до школы» под редакцией H.Е. </a:t>
            </a:r>
            <a:r>
              <a:rPr lang="ru-RU" sz="2400" dirty="0" err="1">
                <a:solidFill>
                  <a:schemeClr val="bg2">
                    <a:lumMod val="25000"/>
                  </a:schemeClr>
                </a:solidFill>
                <a:latin typeface="Times New Roman" panose="02020603050405020304" pitchFamily="18" charset="0"/>
                <a:cs typeface="Times New Roman" panose="02020603050405020304" pitchFamily="18" charset="0"/>
              </a:rPr>
              <a:t>Вераксы</a:t>
            </a:r>
            <a:r>
              <a:rPr lang="ru-RU" sz="2400" dirty="0">
                <a:solidFill>
                  <a:schemeClr val="bg2">
                    <a:lumMod val="25000"/>
                  </a:schemeClr>
                </a:solidFill>
                <a:latin typeface="Times New Roman" panose="02020603050405020304" pitchFamily="18" charset="0"/>
                <a:cs typeface="Times New Roman" panose="02020603050405020304" pitchFamily="18" charset="0"/>
              </a:rPr>
              <a:t>, Т.С. Комаровой, М.А</a:t>
            </a:r>
            <a:r>
              <a:rPr lang="ru-RU" sz="2400" dirty="0" smtClean="0">
                <a:solidFill>
                  <a:schemeClr val="bg2">
                    <a:lumMod val="25000"/>
                  </a:schemeClr>
                </a:solidFill>
                <a:latin typeface="Times New Roman" panose="02020603050405020304" pitchFamily="18" charset="0"/>
                <a:cs typeface="Times New Roman" panose="02020603050405020304" pitchFamily="18" charset="0"/>
              </a:rPr>
              <a:t>.,</a:t>
            </a:r>
            <a:endParaRPr lang="ru-RU" sz="2400" dirty="0">
              <a:solidFill>
                <a:schemeClr val="bg2">
                  <a:lumMod val="25000"/>
                </a:schemeClr>
              </a:solidFill>
            </a:endParaRPr>
          </a:p>
          <a:p>
            <a:r>
              <a:rPr lang="ru-RU" sz="2400" dirty="0">
                <a:solidFill>
                  <a:schemeClr val="bg2">
                    <a:lumMod val="25000"/>
                  </a:schemeClr>
                </a:solidFill>
                <a:latin typeface="Times New Roman" panose="02020603050405020304" pitchFamily="18" charset="0"/>
                <a:cs typeface="Times New Roman" panose="02020603050405020304" pitchFamily="18" charset="0"/>
              </a:rPr>
              <a:t>3.«Использование </a:t>
            </a:r>
            <a:r>
              <a:rPr lang="ru-RU" sz="2400" dirty="0" err="1">
                <a:solidFill>
                  <a:schemeClr val="bg2">
                    <a:lumMod val="25000"/>
                  </a:schemeClr>
                </a:solidFill>
                <a:latin typeface="Times New Roman" panose="02020603050405020304" pitchFamily="18" charset="0"/>
                <a:cs typeface="Times New Roman" panose="02020603050405020304" pitchFamily="18" charset="0"/>
              </a:rPr>
              <a:t>здоровьесберегающих</a:t>
            </a:r>
            <a:r>
              <a:rPr lang="ru-RU" sz="2400" dirty="0">
                <a:solidFill>
                  <a:schemeClr val="bg2">
                    <a:lumMod val="25000"/>
                  </a:schemeClr>
                </a:solidFill>
                <a:latin typeface="Times New Roman" panose="02020603050405020304" pitchFamily="18" charset="0"/>
                <a:cs typeface="Times New Roman" panose="02020603050405020304" pitchFamily="18" charset="0"/>
              </a:rPr>
              <a:t> технологий в работе с детьми</a:t>
            </a:r>
            <a:r>
              <a:rPr lang="ru-RU" sz="2400" dirty="0" smtClean="0">
                <a:solidFill>
                  <a:schemeClr val="bg2">
                    <a:lumMod val="25000"/>
                  </a:schemeClr>
                </a:solidFill>
                <a:latin typeface="Times New Roman" panose="02020603050405020304" pitchFamily="18" charset="0"/>
                <a:cs typeface="Times New Roman" panose="02020603050405020304" pitchFamily="18" charset="0"/>
              </a:rPr>
              <a:t>»</a:t>
            </a:r>
            <a:r>
              <a:rPr lang="ru-RU" sz="2400" dirty="0" smtClean="0"/>
              <a:t>.</a:t>
            </a:r>
          </a:p>
          <a:p>
            <a:r>
              <a:rPr lang="ru-RU" sz="2400" dirty="0" smtClean="0"/>
              <a:t>4. Разное</a:t>
            </a:r>
            <a:endParaRPr lang="ru-RU" sz="2400" dirty="0"/>
          </a:p>
        </p:txBody>
      </p:sp>
    </p:spTree>
    <p:extLst>
      <p:ext uri="{BB962C8B-B14F-4D97-AF65-F5344CB8AC3E}">
        <p14:creationId xmlns:p14="http://schemas.microsoft.com/office/powerpoint/2010/main" val="21310900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098578"/>
          </a:xfrm>
        </p:spPr>
        <p:txBody>
          <a:bodyPr>
            <a:normAutofit/>
          </a:bodyPr>
          <a:lstStyle/>
          <a:p>
            <a:r>
              <a:rPr lang="ru-RU" sz="2400" dirty="0" smtClean="0">
                <a:solidFill>
                  <a:schemeClr val="tx1"/>
                </a:solidFill>
              </a:rPr>
              <a:t/>
            </a:r>
            <a:br>
              <a:rPr lang="ru-RU" sz="2400" dirty="0" smtClean="0">
                <a:solidFill>
                  <a:schemeClr val="tx1"/>
                </a:solidFill>
              </a:rPr>
            </a:br>
            <a:r>
              <a:rPr lang="ru-RU" sz="2400" dirty="0">
                <a:solidFill>
                  <a:schemeClr val="tx1"/>
                </a:solidFill>
              </a:rPr>
              <a:t/>
            </a:r>
            <a:br>
              <a:rPr lang="ru-RU" sz="2400" dirty="0">
                <a:solidFill>
                  <a:schemeClr val="tx1"/>
                </a:solidFill>
              </a:rPr>
            </a:br>
            <a:r>
              <a:rPr lang="ru-RU" sz="2400" dirty="0" smtClean="0">
                <a:solidFill>
                  <a:schemeClr val="tx1"/>
                </a:solidFill>
              </a:rPr>
              <a:t>Гр.№17</a:t>
            </a:r>
            <a:br>
              <a:rPr lang="ru-RU" sz="2400" dirty="0" smtClean="0">
                <a:solidFill>
                  <a:schemeClr val="tx1"/>
                </a:solidFill>
              </a:rPr>
            </a:br>
            <a:r>
              <a:rPr lang="ru-RU" sz="2400" dirty="0" smtClean="0">
                <a:solidFill>
                  <a:schemeClr val="tx1"/>
                </a:solidFill>
              </a:rPr>
              <a:t>Списочный состав:  28человек</a:t>
            </a:r>
            <a:br>
              <a:rPr lang="ru-RU" sz="2400" dirty="0" smtClean="0">
                <a:solidFill>
                  <a:schemeClr val="tx1"/>
                </a:solidFill>
              </a:rPr>
            </a:br>
            <a:r>
              <a:rPr lang="ru-RU" sz="2400" dirty="0" smtClean="0">
                <a:solidFill>
                  <a:schemeClr val="tx1"/>
                </a:solidFill>
              </a:rPr>
              <a:t>Девочек:                 16человек</a:t>
            </a:r>
            <a:br>
              <a:rPr lang="ru-RU" sz="2400" dirty="0" smtClean="0">
                <a:solidFill>
                  <a:schemeClr val="tx1"/>
                </a:solidFill>
              </a:rPr>
            </a:br>
            <a:r>
              <a:rPr lang="ru-RU" sz="2400" dirty="0" smtClean="0">
                <a:solidFill>
                  <a:schemeClr val="tx1"/>
                </a:solidFill>
              </a:rPr>
              <a:t>Мальчиков:             12человек</a:t>
            </a:r>
            <a:r>
              <a:rPr lang="ru-RU" sz="2400" dirty="0">
                <a:solidFill>
                  <a:schemeClr val="tx1"/>
                </a:solidFill>
              </a:rPr>
              <a:t/>
            </a:r>
            <a:br>
              <a:rPr lang="ru-RU" sz="2400" dirty="0">
                <a:solidFill>
                  <a:schemeClr val="tx1"/>
                </a:solidFill>
              </a:rPr>
            </a:br>
            <a:r>
              <a:rPr lang="ru-RU" sz="2400" dirty="0" err="1" smtClean="0">
                <a:solidFill>
                  <a:schemeClr val="tx1"/>
                </a:solidFill>
              </a:rPr>
              <a:t>ВОСПИТАТЕЛь</a:t>
            </a:r>
            <a:r>
              <a:rPr lang="ru-RU" sz="2400" smtClean="0">
                <a:solidFill>
                  <a:schemeClr val="tx1"/>
                </a:solidFill>
              </a:rPr>
              <a:t>:</a:t>
            </a:r>
            <a:r>
              <a:rPr lang="ru-RU" sz="2400" dirty="0" smtClean="0">
                <a:solidFill>
                  <a:schemeClr val="tx1"/>
                </a:solidFill>
              </a:rPr>
              <a:t/>
            </a:r>
            <a:br>
              <a:rPr lang="ru-RU" sz="2400" dirty="0" smtClean="0">
                <a:solidFill>
                  <a:schemeClr val="tx1"/>
                </a:solidFill>
              </a:rPr>
            </a:br>
            <a:r>
              <a:rPr lang="ru-RU" sz="2400" dirty="0" smtClean="0">
                <a:solidFill>
                  <a:schemeClr val="tx1"/>
                </a:solidFill>
              </a:rPr>
              <a:t>Онипченко</a:t>
            </a:r>
            <a:r>
              <a:rPr lang="ru-RU" sz="2400" smtClean="0">
                <a:solidFill>
                  <a:schemeClr val="tx1"/>
                </a:solidFill>
              </a:rPr>
              <a:t>: </a:t>
            </a:r>
            <a:r>
              <a:rPr lang="ru-RU" sz="2400" smtClean="0">
                <a:solidFill>
                  <a:schemeClr val="tx1"/>
                </a:solidFill>
              </a:rPr>
              <a:t>Ольга Николаевна</a:t>
            </a:r>
            <a:r>
              <a:rPr lang="ru-RU" sz="2400" dirty="0" smtClean="0">
                <a:solidFill>
                  <a:schemeClr val="tx1"/>
                </a:solidFill>
              </a:rPr>
              <a:t/>
            </a:r>
            <a:br>
              <a:rPr lang="ru-RU" sz="2400" dirty="0" smtClean="0">
                <a:solidFill>
                  <a:schemeClr val="tx1"/>
                </a:solidFill>
              </a:rPr>
            </a:br>
            <a:endParaRPr lang="ru-RU" sz="2400" dirty="0">
              <a:solidFill>
                <a:schemeClr val="tx1"/>
              </a:solidFill>
            </a:endParaRPr>
          </a:p>
        </p:txBody>
      </p:sp>
    </p:spTree>
    <p:extLst>
      <p:ext uri="{BB962C8B-B14F-4D97-AF65-F5344CB8AC3E}">
        <p14:creationId xmlns:p14="http://schemas.microsoft.com/office/powerpoint/2010/main" val="7555931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635896" y="1124744"/>
            <a:ext cx="4248472" cy="4320480"/>
          </a:xfrm>
        </p:spPr>
        <p:txBody>
          <a:bodyPr>
            <a:noAutofit/>
          </a:bodyPr>
          <a:lstStyle/>
          <a:p>
            <a:pPr algn="ctr"/>
            <a:r>
              <a:rPr lang="ru-RU" sz="2000" dirty="0">
                <a:solidFill>
                  <a:schemeClr val="bg2">
                    <a:lumMod val="25000"/>
                  </a:schemeClr>
                </a:solidFill>
                <a:latin typeface="Times New Roman" panose="02020603050405020304" pitchFamily="18" charset="0"/>
                <a:cs typeface="Times New Roman" panose="02020603050405020304" pitchFamily="18" charset="0"/>
              </a:rPr>
              <a:t>В пособии представлена диагностическая методика, позволяющий определить степень готовности ребёнка к обучению в школе: выявить уровень развития познавательных, коммуникативных, регуляторных способностей, мелкой и крупной моторики; оценить уровень осведомленности в основных областях знаний и др.</a:t>
            </a:r>
          </a:p>
        </p:txBody>
      </p:sp>
      <p:pic>
        <p:nvPicPr>
          <p:cNvPr id="4" name="Рисунок 3" descr="D:\СОХРАНЕННЫЕ ДОКУМЕНТЫ 3\Отсканированные книги\Тетрать для диагностики готовности ребенка к школе\обл.BMP"/>
          <p:cNvPicPr/>
          <p:nvPr/>
        </p:nvPicPr>
        <p:blipFill rotWithShape="1">
          <a:blip r:embed="rId2">
            <a:extLst>
              <a:ext uri="{28A0092B-C50C-407E-A947-70E740481C1C}">
                <a14:useLocalDpi xmlns:a14="http://schemas.microsoft.com/office/drawing/2010/main" val="0"/>
              </a:ext>
            </a:extLst>
          </a:blip>
          <a:srcRect r="3961" b="1612"/>
          <a:stretch/>
        </p:blipFill>
        <p:spPr bwMode="auto">
          <a:xfrm>
            <a:off x="179512" y="1124744"/>
            <a:ext cx="3456384" cy="4320480"/>
          </a:xfrm>
          <a:prstGeom prst="rect">
            <a:avLst/>
          </a:prstGeom>
          <a:noFill/>
          <a:ln>
            <a:noFill/>
          </a:ln>
        </p:spPr>
      </p:pic>
    </p:spTree>
    <p:extLst>
      <p:ext uri="{BB962C8B-B14F-4D97-AF65-F5344CB8AC3E}">
        <p14:creationId xmlns:p14="http://schemas.microsoft.com/office/powerpoint/2010/main" val="2210813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599" y="709342"/>
            <a:ext cx="6347713" cy="1451248"/>
          </a:xfrm>
        </p:spPr>
        <p:txBody>
          <a:bodyPr>
            <a:normAutofit/>
          </a:bodyPr>
          <a:lstStyle/>
          <a:p>
            <a:r>
              <a:rPr lang="ru-RU" sz="2700" dirty="0"/>
              <a:t/>
            </a:r>
            <a:br>
              <a:rPr lang="ru-RU" sz="2700" dirty="0"/>
            </a:br>
            <a:endParaRPr lang="ru-RU" sz="2700" dirty="0"/>
          </a:p>
        </p:txBody>
      </p:sp>
      <p:sp>
        <p:nvSpPr>
          <p:cNvPr id="3" name="Объект 2"/>
          <p:cNvSpPr>
            <a:spLocks noGrp="1"/>
          </p:cNvSpPr>
          <p:nvPr>
            <p:ph idx="1"/>
          </p:nvPr>
        </p:nvSpPr>
        <p:spPr>
          <a:xfrm>
            <a:off x="609599" y="548680"/>
            <a:ext cx="6347714" cy="5492683"/>
          </a:xfrm>
        </p:spPr>
        <p:txBody>
          <a:bodyPr>
            <a:normAutofit/>
          </a:bodyPr>
          <a:lstStyle/>
          <a:p>
            <a:pPr marL="0" indent="0" algn="ctr">
              <a:buNone/>
            </a:pPr>
            <a:r>
              <a:rPr lang="ru-RU" sz="2800" b="1" dirty="0" smtClean="0">
                <a:solidFill>
                  <a:schemeClr val="accent1"/>
                </a:solidFill>
                <a:latin typeface="Times New Roman" panose="02020603050405020304" pitchFamily="18" charset="0"/>
                <a:cs typeface="Times New Roman" panose="02020603050405020304" pitchFamily="18" charset="0"/>
              </a:rPr>
              <a:t>Статья 18. </a:t>
            </a:r>
            <a:r>
              <a:rPr lang="ru-RU" sz="2800" b="1" dirty="0">
                <a:solidFill>
                  <a:schemeClr val="accent1"/>
                </a:solidFill>
                <a:latin typeface="Times New Roman" panose="02020603050405020304" pitchFamily="18" charset="0"/>
                <a:cs typeface="Times New Roman" panose="02020603050405020304" pitchFamily="18" charset="0"/>
              </a:rPr>
              <a:t>Дошкольное </a:t>
            </a:r>
            <a:r>
              <a:rPr lang="ru-RU" sz="2800" b="1" dirty="0" smtClean="0">
                <a:solidFill>
                  <a:schemeClr val="accent1"/>
                </a:solidFill>
                <a:latin typeface="Times New Roman" panose="02020603050405020304" pitchFamily="18" charset="0"/>
                <a:cs typeface="Times New Roman" panose="02020603050405020304" pitchFamily="18" charset="0"/>
              </a:rPr>
              <a:t>образование.</a:t>
            </a:r>
          </a:p>
          <a:p>
            <a:pPr algn="ctr"/>
            <a:r>
              <a:rPr lang="ru-RU" sz="2400" b="1" dirty="0" smtClean="0">
                <a:solidFill>
                  <a:schemeClr val="bg2">
                    <a:lumMod val="25000"/>
                  </a:schemeClr>
                </a:solidFill>
                <a:latin typeface="Times New Roman" panose="02020603050405020304" pitchFamily="18" charset="0"/>
                <a:cs typeface="Times New Roman" panose="02020603050405020304" pitchFamily="18" charset="0"/>
              </a:rPr>
              <a:t>Родители </a:t>
            </a:r>
            <a:r>
              <a:rPr lang="ru-RU" sz="2400" b="1" dirty="0">
                <a:solidFill>
                  <a:schemeClr val="bg2">
                    <a:lumMod val="25000"/>
                  </a:schemeClr>
                </a:solidFill>
                <a:latin typeface="Times New Roman" panose="02020603050405020304" pitchFamily="18" charset="0"/>
                <a:cs typeface="Times New Roman" panose="02020603050405020304" pitchFamily="18" charset="0"/>
              </a:rPr>
              <a:t>являются первыми педагогами.</a:t>
            </a:r>
          </a:p>
          <a:p>
            <a:pPr algn="ctr"/>
            <a:r>
              <a:rPr lang="ru-RU" sz="2400" b="1" dirty="0">
                <a:solidFill>
                  <a:schemeClr val="bg2">
                    <a:lumMod val="25000"/>
                  </a:schemeClr>
                </a:solidFill>
                <a:latin typeface="Times New Roman" panose="02020603050405020304" pitchFamily="18" charset="0"/>
                <a:cs typeface="Times New Roman" panose="02020603050405020304" pitchFamily="18" charset="0"/>
              </a:rPr>
              <a:t> Они обязаны заложить основы физического, нравственного и интеллектуального развития личности ребенка в раннем детском возрасте.</a:t>
            </a:r>
          </a:p>
          <a:p>
            <a:pPr algn="ctr"/>
            <a:r>
              <a:rPr lang="ru-RU" sz="2400" b="1" u="sng" dirty="0">
                <a:solidFill>
                  <a:schemeClr val="bg2">
                    <a:lumMod val="25000"/>
                  </a:schemeClr>
                </a:solidFill>
                <a:latin typeface="Times New Roman" panose="02020603050405020304" pitchFamily="18" charset="0"/>
                <a:cs typeface="Times New Roman" panose="02020603050405020304" pitchFamily="18" charset="0"/>
              </a:rPr>
              <a:t>В помощь семье действует сеть дошкольных образовательных учреждений</a:t>
            </a:r>
            <a:r>
              <a:rPr lang="ru-RU" sz="2400" u="sng" dirty="0">
                <a:solidFill>
                  <a:schemeClr val="bg2">
                    <a:lumMod val="25000"/>
                  </a:schemeClr>
                </a:solidFill>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6463834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599" y="609600"/>
            <a:ext cx="6347713" cy="1163216"/>
          </a:xfrm>
        </p:spPr>
        <p:txBody>
          <a:bodyPr>
            <a:normAutofit fontScale="90000"/>
          </a:bodyPr>
          <a:lstStyle/>
          <a:p>
            <a:r>
              <a:rPr lang="ru-RU" sz="2700" b="1" dirty="0" smtClean="0"/>
              <a:t>       Статья </a:t>
            </a:r>
            <a:r>
              <a:rPr lang="ru-RU" sz="2700" b="1" dirty="0"/>
              <a:t>52. Права и обязанности родителей (законных представителей)</a:t>
            </a:r>
            <a:r>
              <a:rPr lang="ru-RU" sz="2700" dirty="0"/>
              <a:t/>
            </a:r>
            <a:br>
              <a:rPr lang="ru-RU" sz="2700" dirty="0"/>
            </a:br>
            <a:endParaRPr lang="ru-RU" sz="2700" dirty="0"/>
          </a:p>
        </p:txBody>
      </p:sp>
      <p:sp>
        <p:nvSpPr>
          <p:cNvPr id="3" name="Объект 2"/>
          <p:cNvSpPr>
            <a:spLocks noGrp="1"/>
          </p:cNvSpPr>
          <p:nvPr>
            <p:ph idx="1"/>
          </p:nvPr>
        </p:nvSpPr>
        <p:spPr>
          <a:xfrm>
            <a:off x="323528" y="1772816"/>
            <a:ext cx="7200799" cy="4268547"/>
          </a:xfrm>
        </p:spPr>
        <p:txBody>
          <a:bodyPr>
            <a:normAutofit fontScale="77500" lnSpcReduction="20000"/>
          </a:bodyPr>
          <a:lstStyle/>
          <a:p>
            <a:pPr>
              <a:buFont typeface="Wingdings" panose="05000000000000000000" pitchFamily="2" charset="2"/>
              <a:buChar char="Ø"/>
            </a:pPr>
            <a:r>
              <a:rPr lang="ru-RU" sz="2800" dirty="0" smtClean="0"/>
              <a:t> 2</a:t>
            </a:r>
            <a:r>
              <a:rPr lang="ru-RU" sz="2800" dirty="0"/>
              <a:t>. Родители (законные представители) обучающихся, воспитанников </a:t>
            </a:r>
            <a:r>
              <a:rPr lang="ru-RU" sz="2800" u="sng" dirty="0"/>
              <a:t>обязаны обеспечить получение детьми основного общего образования</a:t>
            </a:r>
            <a:r>
              <a:rPr lang="ru-RU" sz="2800" dirty="0"/>
              <a:t> и создать условия для получения ими среднего (полного) общего образования.</a:t>
            </a:r>
          </a:p>
          <a:p>
            <a:pPr>
              <a:buFont typeface="Wingdings" panose="05000000000000000000" pitchFamily="2" charset="2"/>
              <a:buChar char="Ø"/>
            </a:pPr>
            <a:r>
              <a:rPr lang="ru-RU" sz="3000" dirty="0" smtClean="0"/>
              <a:t>3. Родители(законные представители) обучающихся, воспитанников обязаны </a:t>
            </a:r>
            <a:r>
              <a:rPr lang="ru-RU" sz="3000" dirty="0"/>
              <a:t>выполнять устав </a:t>
            </a:r>
            <a:r>
              <a:rPr lang="ru-RU" sz="3000" dirty="0" smtClean="0"/>
              <a:t>образовательного </a:t>
            </a:r>
            <a:r>
              <a:rPr lang="ru-RU" sz="3000" dirty="0"/>
              <a:t>учреждения.</a:t>
            </a:r>
          </a:p>
          <a:p>
            <a:pPr>
              <a:buFont typeface="Wingdings" panose="05000000000000000000" pitchFamily="2" charset="2"/>
              <a:buChar char="Ø"/>
            </a:pPr>
            <a:r>
              <a:rPr lang="ru-RU" sz="3000" dirty="0"/>
              <a:t>5.Родители (законные представители) обучающихся, воспитанников несут ответственность за их воспитание, получение ими общего образования</a:t>
            </a:r>
            <a:r>
              <a:rPr lang="ru-RU" dirty="0"/>
              <a:t>.</a:t>
            </a:r>
          </a:p>
          <a:p>
            <a:endParaRPr lang="ru-RU" dirty="0"/>
          </a:p>
        </p:txBody>
      </p:sp>
    </p:spTree>
    <p:extLst>
      <p:ext uri="{BB962C8B-B14F-4D97-AF65-F5344CB8AC3E}">
        <p14:creationId xmlns:p14="http://schemas.microsoft.com/office/powerpoint/2010/main" val="20108323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599" y="404664"/>
            <a:ext cx="7418785" cy="1152128"/>
          </a:xfrm>
        </p:spPr>
        <p:txBody>
          <a:bodyPr>
            <a:noAutofit/>
          </a:bodyPr>
          <a:lstStyle/>
          <a:p>
            <a:r>
              <a:rPr lang="ru-RU" sz="2400" b="1" dirty="0">
                <a:latin typeface="Times New Roman" panose="02020603050405020304" pitchFamily="18" charset="0"/>
                <a:cs typeface="Times New Roman" panose="02020603050405020304" pitchFamily="18" charset="0"/>
              </a:rPr>
              <a:t>Основная общеобразовательная программа дошкольного образования «ОТ </a:t>
            </a:r>
            <a:r>
              <a:rPr lang="ru-RU" sz="2400" b="1" dirty="0" smtClean="0">
                <a:latin typeface="Times New Roman" panose="02020603050405020304" pitchFamily="18" charset="0"/>
                <a:cs typeface="Times New Roman" panose="02020603050405020304" pitchFamily="18" charset="0"/>
              </a:rPr>
              <a:t>Рождения </a:t>
            </a:r>
            <a:r>
              <a:rPr lang="ru-RU" sz="2400" b="1" dirty="0">
                <a:latin typeface="Times New Roman" panose="02020603050405020304" pitchFamily="18" charset="0"/>
                <a:cs typeface="Times New Roman" panose="02020603050405020304" pitchFamily="18" charset="0"/>
              </a:rPr>
              <a:t>ДО </a:t>
            </a:r>
            <a:r>
              <a:rPr lang="ru-RU" sz="2400" b="1" dirty="0" smtClean="0">
                <a:latin typeface="Times New Roman" panose="02020603050405020304" pitchFamily="18" charset="0"/>
                <a:cs typeface="Times New Roman" panose="02020603050405020304" pitchFamily="18" charset="0"/>
              </a:rPr>
              <a:t>    </a:t>
            </a:r>
            <a:br>
              <a:rPr lang="ru-RU" sz="2400" b="1" dirty="0" smtClean="0">
                <a:latin typeface="Times New Roman" panose="02020603050405020304" pitchFamily="18" charset="0"/>
                <a:cs typeface="Times New Roman" panose="02020603050405020304" pitchFamily="18" charset="0"/>
              </a:rPr>
            </a:br>
            <a:r>
              <a:rPr lang="ru-RU" sz="2400" b="1" dirty="0">
                <a:latin typeface="Times New Roman" panose="02020603050405020304" pitchFamily="18" charset="0"/>
                <a:cs typeface="Times New Roman" panose="02020603050405020304" pitchFamily="18" charset="0"/>
              </a:rPr>
              <a:t> </a:t>
            </a:r>
            <a:r>
              <a:rPr lang="ru-RU" sz="2400" b="1" dirty="0" smtClean="0">
                <a:latin typeface="Times New Roman" panose="02020603050405020304" pitchFamily="18" charset="0"/>
                <a:cs typeface="Times New Roman" panose="02020603050405020304" pitchFamily="18" charset="0"/>
              </a:rPr>
              <a:t>                           ШКОЛЫ</a:t>
            </a:r>
            <a:r>
              <a:rPr lang="ru-RU" sz="2400" b="1" dirty="0">
                <a:latin typeface="Times New Roman" panose="02020603050405020304" pitchFamily="18" charset="0"/>
                <a:cs typeface="Times New Roman" panose="02020603050405020304" pitchFamily="18" charset="0"/>
              </a:rPr>
              <a:t>»</a:t>
            </a:r>
            <a:endParaRPr lang="ru-RU" sz="2400" dirty="0"/>
          </a:p>
        </p:txBody>
      </p:sp>
      <p:pic>
        <p:nvPicPr>
          <p:cNvPr id="5" name="Picture 2" descr="http://static.my-shop.ru/product/3/212/2111968.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556792"/>
            <a:ext cx="2232248" cy="3528392"/>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2339752" y="1556792"/>
            <a:ext cx="6552728" cy="3416320"/>
          </a:xfrm>
          <a:prstGeom prst="rect">
            <a:avLst/>
          </a:prstGeom>
        </p:spPr>
        <p:txBody>
          <a:bodyPr wrap="square">
            <a:spAutoFit/>
          </a:bodyPr>
          <a:lstStyle/>
          <a:p>
            <a:pPr algn="just"/>
            <a:r>
              <a:rPr lang="ru-RU" dirty="0">
                <a:solidFill>
                  <a:schemeClr val="bg2">
                    <a:lumMod val="25000"/>
                  </a:schemeClr>
                </a:solidFill>
                <a:latin typeface="Times New Roman" panose="02020603050405020304" pitchFamily="18" charset="0"/>
                <a:cs typeface="Times New Roman" panose="02020603050405020304" pitchFamily="18" charset="0"/>
              </a:rPr>
              <a:t>Основная образовательная программа дошкольного образования "ОТ РОЖДЕНИЯ ДО ШКОЛЫ" под редакцией H.Е. </a:t>
            </a:r>
            <a:r>
              <a:rPr lang="ru-RU" dirty="0" err="1">
                <a:solidFill>
                  <a:schemeClr val="bg2">
                    <a:lumMod val="25000"/>
                  </a:schemeClr>
                </a:solidFill>
                <a:latin typeface="Times New Roman" panose="02020603050405020304" pitchFamily="18" charset="0"/>
                <a:cs typeface="Times New Roman" panose="02020603050405020304" pitchFamily="18" charset="0"/>
              </a:rPr>
              <a:t>Вераксы</a:t>
            </a:r>
            <a:r>
              <a:rPr lang="ru-RU" dirty="0">
                <a:solidFill>
                  <a:schemeClr val="bg2">
                    <a:lumMod val="25000"/>
                  </a:schemeClr>
                </a:solidFill>
                <a:latin typeface="Times New Roman" panose="02020603050405020304" pitchFamily="18" charset="0"/>
                <a:cs typeface="Times New Roman" panose="02020603050405020304" pitchFamily="18" charset="0"/>
              </a:rPr>
              <a:t>, Т.С. Комаровой, М.А. Васильевой является инновационным образовательным программным документом для дошкольных учреждений, подготовленным с учетом новейших достижений науки и практики отечественного и зарубежного </a:t>
            </a:r>
            <a:r>
              <a:rPr lang="ru-RU" dirty="0" smtClean="0">
                <a:solidFill>
                  <a:schemeClr val="bg2">
                    <a:lumMod val="25000"/>
                  </a:schemeClr>
                </a:solidFill>
                <a:latin typeface="Times New Roman" panose="02020603050405020304" pitchFamily="18" charset="0"/>
                <a:cs typeface="Times New Roman" panose="02020603050405020304" pitchFamily="18" charset="0"/>
              </a:rPr>
              <a:t>дошкольного</a:t>
            </a:r>
          </a:p>
          <a:p>
            <a:pPr algn="just"/>
            <a:r>
              <a:rPr lang="ru-RU" dirty="0" smtClean="0">
                <a:solidFill>
                  <a:schemeClr val="bg2">
                    <a:lumMod val="25000"/>
                  </a:schemeClr>
                </a:solidFill>
                <a:latin typeface="Times New Roman" panose="02020603050405020304" pitchFamily="18" charset="0"/>
                <a:cs typeface="Times New Roman" panose="02020603050405020304" pitchFamily="18" charset="0"/>
              </a:rPr>
              <a:t>образования</a:t>
            </a:r>
            <a:r>
              <a:rPr lang="ru-RU" dirty="0">
                <a:solidFill>
                  <a:schemeClr val="bg2">
                    <a:lumMod val="25000"/>
                  </a:schemeClr>
                </a:solidFill>
                <a:latin typeface="Times New Roman" panose="02020603050405020304" pitchFamily="18" charset="0"/>
                <a:cs typeface="Times New Roman" panose="02020603050405020304" pitchFamily="18" charset="0"/>
              </a:rPr>
              <a:t>.</a:t>
            </a:r>
            <a:br>
              <a:rPr lang="ru-RU" dirty="0">
                <a:solidFill>
                  <a:schemeClr val="bg2">
                    <a:lumMod val="25000"/>
                  </a:schemeClr>
                </a:solidFill>
                <a:latin typeface="Times New Roman" panose="02020603050405020304" pitchFamily="18" charset="0"/>
                <a:cs typeface="Times New Roman" panose="02020603050405020304" pitchFamily="18" charset="0"/>
              </a:rPr>
            </a:br>
            <a:r>
              <a:rPr lang="ru-RU" dirty="0">
                <a:solidFill>
                  <a:schemeClr val="bg2">
                    <a:lumMod val="25000"/>
                  </a:schemeClr>
                </a:solidFill>
                <a:latin typeface="Times New Roman" panose="02020603050405020304" pitchFamily="18" charset="0"/>
                <a:cs typeface="Times New Roman" panose="02020603050405020304" pitchFamily="18" charset="0"/>
              </a:rPr>
              <a:t>Программа "От рождения до школы" разработана на основе ФГОС ДО (Приказ № 1155 от 17 октября 2013 года) и предназначена для использования в дошкольных образовательных организациях для формирования основных образовательных программ.</a:t>
            </a:r>
            <a:endParaRPr lang="en-US" dirty="0">
              <a:solidFill>
                <a:schemeClr val="bg2">
                  <a:lumMod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59432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7355160" cy="936106"/>
          </a:xfrm>
        </p:spPr>
        <p:txBody>
          <a:bodyPr>
            <a:noAutofit/>
          </a:bodyPr>
          <a:lstStyle/>
          <a:p>
            <a:pPr algn="l"/>
            <a:r>
              <a:rPr lang="ru-RU" sz="2000" b="1" dirty="0" smtClean="0"/>
              <a:t>          Обязанности </a:t>
            </a:r>
            <a:r>
              <a:rPr lang="ru-RU" sz="2000" b="1" dirty="0"/>
              <a:t>и права родителя (</a:t>
            </a:r>
            <a:r>
              <a:rPr lang="ru-RU" sz="2000" b="1" dirty="0" smtClean="0"/>
              <a:t>законного      </a:t>
            </a:r>
            <a:br>
              <a:rPr lang="ru-RU" sz="2000" b="1" dirty="0" smtClean="0"/>
            </a:br>
            <a:r>
              <a:rPr lang="ru-RU" sz="2000" b="1" dirty="0"/>
              <a:t> </a:t>
            </a:r>
            <a:r>
              <a:rPr lang="ru-RU" sz="2000" b="1" dirty="0" smtClean="0"/>
              <a:t>                            представителя</a:t>
            </a:r>
            <a:r>
              <a:rPr lang="ru-RU" sz="2000" b="1" dirty="0"/>
              <a:t>) </a:t>
            </a:r>
            <a:r>
              <a:rPr lang="ru-RU" sz="2000" dirty="0"/>
              <a:t/>
            </a:r>
            <a:br>
              <a:rPr lang="ru-RU" sz="2000" dirty="0"/>
            </a:br>
            <a:r>
              <a:rPr lang="ru-RU" sz="2800" b="1" dirty="0"/>
              <a:t> </a:t>
            </a:r>
            <a:r>
              <a:rPr lang="ru-RU" sz="2800" dirty="0"/>
              <a:t/>
            </a:r>
            <a:br>
              <a:rPr lang="ru-RU" sz="2800" dirty="0"/>
            </a:br>
            <a:endParaRPr lang="ru-RU" sz="2800" dirty="0"/>
          </a:p>
        </p:txBody>
      </p:sp>
      <p:sp>
        <p:nvSpPr>
          <p:cNvPr id="3" name="Объект 2"/>
          <p:cNvSpPr>
            <a:spLocks noGrp="1"/>
          </p:cNvSpPr>
          <p:nvPr>
            <p:ph idx="1"/>
          </p:nvPr>
        </p:nvSpPr>
        <p:spPr>
          <a:xfrm>
            <a:off x="611560" y="908721"/>
            <a:ext cx="8178080" cy="5832647"/>
          </a:xfrm>
        </p:spPr>
        <p:txBody>
          <a:bodyPr>
            <a:noAutofit/>
          </a:bodyPr>
          <a:lstStyle/>
          <a:p>
            <a:pPr>
              <a:buFont typeface="Wingdings" panose="05000000000000000000" pitchFamily="2" charset="2"/>
              <a:buChar char="Ø"/>
            </a:pPr>
            <a:r>
              <a:rPr lang="ru-RU" sz="1600" b="1" dirty="0" smtClean="0"/>
              <a:t>3.1</a:t>
            </a:r>
            <a:r>
              <a:rPr lang="ru-RU" sz="1600" b="1" dirty="0"/>
              <a:t>.  Родитель (законный представитель) обязуется:</a:t>
            </a:r>
            <a:endParaRPr lang="ru-RU" sz="1600" dirty="0"/>
          </a:p>
          <a:p>
            <a:pPr>
              <a:buFont typeface="Wingdings" panose="05000000000000000000" pitchFamily="2" charset="2"/>
              <a:buChar char="Ø"/>
            </a:pPr>
            <a:r>
              <a:rPr lang="ru-RU" sz="1600" b="1" dirty="0"/>
              <a:t>3.1.1. Соблюдать устав и локальные нормативные акты Учреждения, условия настоящего договора.</a:t>
            </a:r>
          </a:p>
          <a:p>
            <a:pPr>
              <a:buFont typeface="Wingdings" panose="05000000000000000000" pitchFamily="2" charset="2"/>
              <a:buChar char="Ø"/>
            </a:pPr>
            <a:r>
              <a:rPr lang="ru-RU" sz="1600" b="1" dirty="0"/>
              <a:t>3.1.2. Взаимодействовать с Учреждением по всем направлениям</a:t>
            </a:r>
            <a:r>
              <a:rPr lang="ru-RU" sz="1600" dirty="0"/>
              <a:t> воспитания и обучения воспитанника.            </a:t>
            </a:r>
          </a:p>
          <a:p>
            <a:pPr>
              <a:buFont typeface="Wingdings" panose="05000000000000000000" pitchFamily="2" charset="2"/>
              <a:buChar char="Ø"/>
            </a:pPr>
            <a:r>
              <a:rPr lang="ru-RU" sz="1600" dirty="0"/>
              <a:t>3.1.4. </a:t>
            </a:r>
            <a:r>
              <a:rPr lang="ru-RU" sz="1600" b="1" dirty="0"/>
              <a:t>Соблюдать график посещения Учреждения воспитанником </a:t>
            </a:r>
            <a:r>
              <a:rPr lang="ru-RU" sz="1600" dirty="0"/>
              <a:t>согласно подпункту 2.1.2 настоящего договора. </a:t>
            </a:r>
          </a:p>
          <a:p>
            <a:pPr>
              <a:buFont typeface="Wingdings" panose="05000000000000000000" pitchFamily="2" charset="2"/>
              <a:buChar char="Ø"/>
            </a:pPr>
            <a:r>
              <a:rPr lang="ru-RU" sz="1600" dirty="0"/>
              <a:t>3.1.5. </a:t>
            </a:r>
            <a:r>
              <a:rPr lang="ru-RU" sz="1600" b="1" dirty="0"/>
              <a:t>Соблюдать режим дня Учреждения. Приводить воспитанника в Учреждение: с 07 часов 00 минут до 08 часов 00 минут</a:t>
            </a:r>
            <a:r>
              <a:rPr lang="ru-RU" sz="1600" b="1" dirty="0">
                <a:solidFill>
                  <a:schemeClr val="tx1"/>
                </a:solidFill>
              </a:rPr>
              <a:t>; без признаков болезни и недомогания (без признаков простудных или инфекционных заболеваний для предотвращения их распространения среди других воспитанников); в опрятном виде, чистой одежде и обуви, с учетом погодных условий; а также предоставить запасной комплект одежды, сменную обувь и одежду для занятий физической культурой</a:t>
            </a:r>
            <a:r>
              <a:rPr lang="ru-RU" sz="1600" dirty="0">
                <a:solidFill>
                  <a:schemeClr val="tx1"/>
                </a:solidFill>
              </a:rPr>
              <a:t>.</a:t>
            </a:r>
          </a:p>
          <a:p>
            <a:pPr>
              <a:buFont typeface="Wingdings" panose="05000000000000000000" pitchFamily="2" charset="2"/>
              <a:buChar char="Ø"/>
            </a:pPr>
            <a:r>
              <a:rPr lang="ru-RU" sz="1600" dirty="0">
                <a:solidFill>
                  <a:schemeClr val="tx1"/>
                </a:solidFill>
              </a:rPr>
              <a:t>3.1.6. </a:t>
            </a:r>
            <a:r>
              <a:rPr lang="ru-RU" sz="1600" b="1" dirty="0">
                <a:solidFill>
                  <a:schemeClr val="tx1"/>
                </a:solidFill>
              </a:rPr>
              <a:t>Лично передавать и забирать воспитанника у воспитателя, не передоверяя лицам, не достигшим 16-летнего возраста. </a:t>
            </a:r>
            <a:r>
              <a:rPr lang="ru-RU" sz="1600" dirty="0">
                <a:solidFill>
                  <a:schemeClr val="tx1"/>
                </a:solidFill>
              </a:rPr>
              <a:t>Передавать и забирать воспитанника у воспитателя имеет право третье лицо, при наличии согласия родителя (законного представителя), выраженного в письменной </a:t>
            </a:r>
            <a:r>
              <a:rPr lang="ru-RU" sz="1600" dirty="0" smtClean="0">
                <a:solidFill>
                  <a:schemeClr val="tx1"/>
                </a:solidFill>
              </a:rPr>
              <a:t>форме</a:t>
            </a:r>
            <a:r>
              <a:rPr lang="ru-RU" sz="1600" dirty="0">
                <a:solidFill>
                  <a:schemeClr val="tx1"/>
                </a:solidFill>
              </a:rPr>
              <a:t>.</a:t>
            </a:r>
          </a:p>
          <a:p>
            <a:endParaRPr lang="ru-RU" sz="1600" dirty="0"/>
          </a:p>
        </p:txBody>
      </p:sp>
    </p:spTree>
    <p:extLst>
      <p:ext uri="{BB962C8B-B14F-4D97-AF65-F5344CB8AC3E}">
        <p14:creationId xmlns:p14="http://schemas.microsoft.com/office/powerpoint/2010/main" val="32203187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599" y="260648"/>
            <a:ext cx="6347713" cy="1224136"/>
          </a:xfrm>
        </p:spPr>
        <p:txBody>
          <a:bodyPr>
            <a:normAutofit/>
          </a:bodyPr>
          <a:lstStyle/>
          <a:p>
            <a:r>
              <a:rPr lang="ru-RU" sz="1800" b="1" dirty="0" smtClean="0"/>
              <a:t>К ПРИКАЗУ ОБ УТВЕРЖДЕНИИ ПОРЯДКОВ УЧЁТА ДНО    ОТ 12.11.1015</a:t>
            </a:r>
            <a:r>
              <a:rPr lang="ru-RU" sz="1400" b="1" dirty="0" smtClean="0"/>
              <a:t>Г</a:t>
            </a:r>
            <a:r>
              <a:rPr lang="ru-RU" sz="2400" b="1" dirty="0"/>
              <a:t>. </a:t>
            </a:r>
            <a:r>
              <a:rPr lang="ru-RU" sz="2400" b="1" dirty="0" smtClean="0"/>
              <a:t>   </a:t>
            </a:r>
            <a:br>
              <a:rPr lang="ru-RU" sz="2400" b="1" dirty="0" smtClean="0"/>
            </a:br>
            <a:r>
              <a:rPr lang="ru-RU" sz="1800" b="1" dirty="0" smtClean="0"/>
              <a:t>ПРИЛОЖЕНИЕ </a:t>
            </a:r>
            <a:r>
              <a:rPr lang="ru-RU" sz="1800" b="1" dirty="0"/>
              <a:t>2</a:t>
            </a:r>
          </a:p>
        </p:txBody>
      </p:sp>
      <p:sp>
        <p:nvSpPr>
          <p:cNvPr id="3" name="Объект 2"/>
          <p:cNvSpPr>
            <a:spLocks noGrp="1"/>
          </p:cNvSpPr>
          <p:nvPr>
            <p:ph idx="1"/>
          </p:nvPr>
        </p:nvSpPr>
        <p:spPr>
          <a:xfrm>
            <a:off x="0" y="1268760"/>
            <a:ext cx="8244408" cy="4857403"/>
          </a:xfrm>
        </p:spPr>
        <p:txBody>
          <a:bodyPr>
            <a:normAutofit fontScale="25000" lnSpcReduction="20000"/>
          </a:bodyPr>
          <a:lstStyle/>
          <a:p>
            <a:pPr marL="0" indent="0" algn="just">
              <a:buNone/>
            </a:pPr>
            <a:r>
              <a:rPr lang="ru-RU" sz="8000" dirty="0" smtClean="0"/>
              <a:t> </a:t>
            </a:r>
          </a:p>
          <a:p>
            <a:pPr algn="just">
              <a:buFont typeface="Wingdings" panose="05000000000000000000" pitchFamily="2" charset="2"/>
              <a:buChar char="Ø"/>
            </a:pPr>
            <a:r>
              <a:rPr lang="ru-RU" sz="8000" dirty="0"/>
              <a:t> </a:t>
            </a:r>
            <a:r>
              <a:rPr lang="ru-RU" sz="8000" dirty="0" smtClean="0"/>
              <a:t>  </a:t>
            </a:r>
            <a:r>
              <a:rPr lang="ru-RU" sz="7800" dirty="0" smtClean="0"/>
              <a:t>Днём незапланированного отсутствия ребёнка считается день непосещения ребёнком учреждения без предварительного информирования родителем (законным представителем) специалиста учреждения, ответственного за приём информации от родителей(законных представителей) об отсутствии ребёнка в учреждении.</a:t>
            </a:r>
          </a:p>
          <a:p>
            <a:pPr>
              <a:lnSpc>
                <a:spcPct val="120000"/>
              </a:lnSpc>
              <a:buFont typeface="Wingdings" panose="05000000000000000000" pitchFamily="2" charset="2"/>
              <a:buChar char="Ø"/>
            </a:pPr>
            <a:r>
              <a:rPr lang="ru-RU" sz="8000" dirty="0"/>
              <a:t> </a:t>
            </a:r>
            <a:r>
              <a:rPr lang="ru-RU" sz="8000" dirty="0" smtClean="0"/>
              <a:t>Предварительным информированием считается         </a:t>
            </a:r>
          </a:p>
          <a:p>
            <a:pPr marL="0" indent="0">
              <a:lnSpc>
                <a:spcPct val="120000"/>
              </a:lnSpc>
              <a:buNone/>
            </a:pPr>
            <a:r>
              <a:rPr lang="ru-RU" sz="8000" dirty="0"/>
              <a:t> </a:t>
            </a:r>
            <a:r>
              <a:rPr lang="ru-RU" sz="8000" dirty="0" smtClean="0"/>
              <a:t>   информирование до 14.00 дня, предшествующего дню    </a:t>
            </a:r>
          </a:p>
          <a:p>
            <a:pPr marL="0" indent="0">
              <a:lnSpc>
                <a:spcPct val="120000"/>
              </a:lnSpc>
              <a:buNone/>
            </a:pPr>
            <a:r>
              <a:rPr lang="ru-RU" sz="8000" dirty="0"/>
              <a:t> </a:t>
            </a:r>
            <a:r>
              <a:rPr lang="ru-RU" sz="8000" dirty="0" smtClean="0"/>
              <a:t>   отсутствия ребёнка. Информация об отсутствии ребёнка в     </a:t>
            </a:r>
          </a:p>
          <a:p>
            <a:pPr marL="0" indent="0">
              <a:lnSpc>
                <a:spcPct val="120000"/>
              </a:lnSpc>
              <a:buNone/>
            </a:pPr>
            <a:r>
              <a:rPr lang="ru-RU" sz="8000" dirty="0"/>
              <a:t> </a:t>
            </a:r>
            <a:r>
              <a:rPr lang="ru-RU" sz="8000" dirty="0" smtClean="0"/>
              <a:t>   учреждении осуществляется одним из следующих способов;</a:t>
            </a:r>
          </a:p>
          <a:p>
            <a:pPr marL="0" indent="0">
              <a:lnSpc>
                <a:spcPct val="120000"/>
              </a:lnSpc>
              <a:buNone/>
            </a:pPr>
            <a:r>
              <a:rPr lang="ru-RU" sz="8000" dirty="0" smtClean="0"/>
              <a:t>    -лично (устно или письменно);</a:t>
            </a:r>
          </a:p>
          <a:p>
            <a:pPr marL="0" indent="0">
              <a:lnSpc>
                <a:spcPct val="120000"/>
              </a:lnSpc>
              <a:buNone/>
            </a:pPr>
            <a:r>
              <a:rPr lang="ru-RU" sz="8000" dirty="0" smtClean="0"/>
              <a:t>    -посредством телефонной связи</a:t>
            </a:r>
          </a:p>
          <a:p>
            <a:pPr marL="0" indent="0" algn="just">
              <a:buNone/>
            </a:pPr>
            <a:endParaRPr lang="ru-RU" sz="8000" dirty="0" smtClean="0"/>
          </a:p>
        </p:txBody>
      </p:sp>
    </p:spTree>
    <p:extLst>
      <p:ext uri="{BB962C8B-B14F-4D97-AF65-F5344CB8AC3E}">
        <p14:creationId xmlns:p14="http://schemas.microsoft.com/office/powerpoint/2010/main" val="1236752552"/>
      </p:ext>
    </p:extLst>
  </p:cSld>
  <p:clrMapOvr>
    <a:masterClrMapping/>
  </p:clrMapOvr>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507</TotalTime>
  <Words>747</Words>
  <Application>Microsoft Office PowerPoint</Application>
  <PresentationFormat>Экран (4:3)</PresentationFormat>
  <Paragraphs>51</Paragraphs>
  <Slides>15</Slides>
  <Notes>2</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15</vt:i4>
      </vt:variant>
    </vt:vector>
  </HeadingPairs>
  <TitlesOfParts>
    <vt:vector size="23" baseType="lpstr">
      <vt:lpstr>Arial</vt:lpstr>
      <vt:lpstr>Calibri</vt:lpstr>
      <vt:lpstr>Tahoma</vt:lpstr>
      <vt:lpstr>Times New Roman</vt:lpstr>
      <vt:lpstr>Trebuchet MS</vt:lpstr>
      <vt:lpstr>Wingdings</vt:lpstr>
      <vt:lpstr>Wingdings 3</vt:lpstr>
      <vt:lpstr>Грань</vt:lpstr>
      <vt:lpstr>   «Систематическое посещение детского сада-освоение образовательной программы в полном объёме»</vt:lpstr>
      <vt:lpstr>          Повестка дня</vt:lpstr>
      <vt:lpstr>  Гр.№17 Списочный состав:  28человек Девочек:                 16человек Мальчиков:             12человек ВОСПИТАТЕЛь: Онипченко: Ольга Николаевна </vt:lpstr>
      <vt:lpstr>В пособии представлена диагностическая методика, позволяющий определить степень готовности ребёнка к обучению в школе: выявить уровень развития познавательных, коммуникативных, регуляторных способностей, мелкой и крупной моторики; оценить уровень осведомленности в основных областях знаний и др.</vt:lpstr>
      <vt:lpstr> </vt:lpstr>
      <vt:lpstr>       Статья 52. Права и обязанности родителей (законных представителей) </vt:lpstr>
      <vt:lpstr>Основная общеобразовательная программа дошкольного образования «ОТ Рождения ДО                                  ШКОЛЫ»</vt:lpstr>
      <vt:lpstr>          Обязанности и права родителя (законного                                    представителя)    </vt:lpstr>
      <vt:lpstr>К ПРИКАЗУ ОБ УТВЕРЖДЕНИИ ПОРЯДКОВ УЧЁТА ДНО    ОТ 12.11.1015Г.     ПРИЛОЖЕНИЕ 2</vt:lpstr>
      <vt:lpstr>Диаграмма учёта посещаемости детей детского сада</vt:lpstr>
      <vt:lpstr>3. Обязанности и права родителя  (законного представителя)  </vt:lpstr>
      <vt:lpstr>Презентация PowerPoint</vt:lpstr>
      <vt:lpstr>           Возрастные особенности детей.  Подготовительная к школе группа 6-7лет  В сюжетно-ролевых играх дети подготовительной к школе группы начинают осваивать сложные взаимодействия людей.      Игровые действия детей становятся более сложными, обретают особый смысл, который не всегда открывается взрослому.      Рисунки приобретают более детализированный характер, обогащается их цветовая гамма. Изображение человека становится ещё более детализированным и пропорциональным.    Дети подготовительной к школе группы в значительной степени освоили конструирование из строительного материала. Способны выполнять различные по степени сложности постройки как по собственному замыслу, так и по условиям. Данный вид деятельности не просто доступен детям – он важен для углубления их пространственных представлений. Продолжают развиваться навыки обобщения и рассуждения. Продолжает развиваться внимание дошкольников, оно становится произвольным.</vt:lpstr>
      <vt:lpstr> У дошкольников продолжает развиваться речь: её звуковая сторона, грамматический строй, лексика. Развивается связная речь. В высказываниях детей отражаются как расширяющийся словарь, так и характер обобщений, формирующихся в этом возрасте. Дети начинают активно употреблять обобщающие существительные, синонимы, антонимы, прилагательные и т.д. В подготовительной к школе группе завершается дошкольный возраст. Его основные достижения связаны с освоением мира вещей как предметов человеческой культуры; освоением форм позитивного общения с людьми; развитием половой идентификации, формированием позиции школьника.  К концу дошкольного возраста ребёнок обладает высоким уровнем познавательного и личностного развития, что позволяет ему в дальнейшем успешно учиться в школе.   </vt:lpstr>
      <vt:lpstr>           Спасибо за внимание!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Условия созданий единого образовательного пространства Дошкольное Образовательное Учреждение - семья</dc:title>
  <dc:creator>Сергей</dc:creator>
  <cp:lastModifiedBy>RePack by Diakov</cp:lastModifiedBy>
  <cp:revision>48</cp:revision>
  <dcterms:created xsi:type="dcterms:W3CDTF">2014-09-23T17:29:36Z</dcterms:created>
  <dcterms:modified xsi:type="dcterms:W3CDTF">2017-12-17T15:08:07Z</dcterms:modified>
</cp:coreProperties>
</file>