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33BD1252-3288-4D87-9E33-08EFDEB55A2D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 Unicode M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055383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F8A1330B-0944-4B34-8A0B-97D7432CD4D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382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Arial Unicode MS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1318FC-B3A4-495E-BD36-5C1FC93B0920}" type="datetime1">
              <a:rPr lang="ru-RU" smtClean="0"/>
              <a:pPr lvl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1E96AF4-C995-492C-807D-C719359C35B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53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1318FC-B3A4-495E-BD36-5C1FC93B0920}" type="datetime1">
              <a:rPr lang="ru-RU" smtClean="0"/>
              <a:pPr lvl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1BF3D68-DC27-4647-BC69-CB254F0BA33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87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8578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7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1318FC-B3A4-495E-BD36-5C1FC93B0920}" type="datetime1">
              <a:rPr lang="ru-RU" smtClean="0"/>
              <a:pPr lvl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CC24BE4-604D-4A61-8219-5B46AA98F34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85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1318FC-B3A4-495E-BD36-5C1FC93B0920}" type="datetime1">
              <a:rPr lang="ru-RU" smtClean="0"/>
              <a:pPr lvl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C91F08B-D7FF-42F6-B0A3-71869051ADA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903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1318FC-B3A4-495E-BD36-5C1FC93B0920}" type="datetime1">
              <a:rPr lang="ru-RU" smtClean="0"/>
              <a:pPr lvl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6E23F5F-66BC-4B58-AC29-16BAECA6C7A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91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1318FC-B3A4-495E-BD36-5C1FC93B0920}" type="datetime1">
              <a:rPr lang="ru-RU" smtClean="0"/>
              <a:pPr lvl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63B920-7EC7-45E8-B57C-9B1F5ABDCD39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16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1318FC-B3A4-495E-BD36-5C1FC93B0920}" type="datetime1">
              <a:rPr lang="ru-RU" smtClean="0"/>
              <a:pPr lvl="0"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D4B7D81-63B7-4D50-A6BC-2F0EA8D578C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98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1318FC-B3A4-495E-BD36-5C1FC93B0920}" type="datetime1">
              <a:rPr lang="ru-RU" smtClean="0"/>
              <a:pPr lvl="0"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22CBA2E-2BC5-40BC-B3E0-79BDCA03703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03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1318FC-B3A4-495E-BD36-5C1FC93B0920}" type="datetime1">
              <a:rPr lang="ru-RU" smtClean="0"/>
              <a:pPr lvl="0"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B0D3EF-F381-4527-A60A-1CEA10D762E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7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1318FC-B3A4-495E-BD36-5C1FC93B0920}" type="datetime1">
              <a:rPr lang="ru-RU" smtClean="0"/>
              <a:pPr lvl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5CDEA20-F2A9-48C8-A5EC-2C10964CC7D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693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A1318FC-B3A4-495E-BD36-5C1FC93B0920}" type="datetime1">
              <a:rPr lang="ru-RU" smtClean="0"/>
              <a:pPr lvl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635773B-EBD5-4F43-9DC9-3DE2637A5DD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50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2"/>
          </p:nvPr>
        </p:nvSpPr>
        <p:spPr>
          <a:xfrm>
            <a:off x="45720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3A1318FC-B3A4-495E-BD36-5C1FC93B0920}" type="datetime1">
              <a:rPr lang="ru-RU"/>
              <a:pPr lvl="0"/>
              <a:t>02.01.2018</a:t>
            </a:fld>
            <a:endParaRPr lang="ru-RU"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3"/>
          </p:nvPr>
        </p:nvSpPr>
        <p:spPr>
          <a:xfrm>
            <a:off x="3124079" y="6356520"/>
            <a:ext cx="289512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4"/>
          </p:nvPr>
        </p:nvSpPr>
        <p:spPr>
          <a:xfrm>
            <a:off x="6553080" y="6356520"/>
            <a:ext cx="213336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23C2D533-22F4-419D-91ED-7542215BABC8}" type="slidenum">
              <a:t>‹#›</a:t>
            </a:fld>
            <a:endParaRPr lang="ru-RU"/>
          </a:p>
        </p:txBody>
      </p:sp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6" name="Текст 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>
            <a:def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8pPr>
            <a:lvl9pPr marL="3887999" lvl="8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 Unicode MS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hangingPunct="1">
        <a:tabLst/>
        <a:defRPr lang="ru-RU" sz="18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 Unicode MS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ru-RU" sz="32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 Unicode MS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" y="0"/>
            <a:ext cx="9143640" cy="68576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3"/>
          <p:cNvSpPr/>
          <p:nvPr/>
        </p:nvSpPr>
        <p:spPr>
          <a:xfrm>
            <a:off x="2286000" y="1743839"/>
            <a:ext cx="4571640" cy="32439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36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2"/>
                <a:cs typeface="Times New Roman" pitchFamily="2"/>
              </a:rPr>
              <a:t>«Читаем вместе»</a:t>
            </a:r>
          </a:p>
          <a:p>
            <a:pPr marL="0" marR="0" lvl="0" indent="0" algn="ctr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1" i="1" u="none" strike="noStrike" kern="1200" spc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2"/>
                <a:cs typeface="Times New Roman" pitchFamily="2"/>
              </a:rPr>
              <a:t>Рекомендации литературных изданий  художественного характера по ознакомлению с дорожной грамотой детей младшего дошкольного возраста.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47864" y="5157192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Матвеева Н.В.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-24480" y="-32400"/>
            <a:ext cx="9143640" cy="68576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4"/>
          <p:cNvSpPr/>
          <p:nvPr/>
        </p:nvSpPr>
        <p:spPr>
          <a:xfrm>
            <a:off x="1475640" y="2427120"/>
            <a:ext cx="6336360" cy="405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2"/>
                <a:cs typeface="Times New Roman" pitchFamily="2"/>
              </a:rPr>
              <a:t> </a:t>
            </a:r>
          </a:p>
        </p:txBody>
      </p:sp>
      <p:sp>
        <p:nvSpPr>
          <p:cNvPr id="4" name="TextBox 5"/>
          <p:cNvSpPr/>
          <p:nvPr/>
        </p:nvSpPr>
        <p:spPr>
          <a:xfrm>
            <a:off x="1475640" y="1196640"/>
            <a:ext cx="6336360" cy="293967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endParaRPr lang="ru-RU" sz="2400" b="1" i="0" u="sng" strike="noStrike" kern="1200" spc="0" dirty="0">
              <a:ln>
                <a:noFill/>
              </a:ln>
              <a:solidFill>
                <a:srgbClr val="000000"/>
              </a:solidFill>
              <a:uFillTx/>
              <a:latin typeface="Times New Roman" pitchFamily="18"/>
              <a:ea typeface="Times New Roman" pitchFamily="2"/>
              <a:cs typeface="Times New Roman" pitchFamily="2"/>
            </a:endParaRPr>
          </a:p>
          <a:p>
            <a:pPr marL="0" marR="0" lvl="0" indent="0" algn="ctr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1" u="sng" strike="noStrike" kern="1200" spc="0" dirty="0">
                <a:ln>
                  <a:noFill/>
                </a:ln>
                <a:solidFill>
                  <a:srgbClr val="002060"/>
                </a:solidFill>
                <a:uFillTx/>
                <a:latin typeface="Times New Roman" pitchFamily="18"/>
                <a:ea typeface="Times New Roman" pitchFamily="2"/>
                <a:cs typeface="Times New Roman" pitchFamily="2"/>
              </a:rPr>
              <a:t>Задачи воспитания:</a:t>
            </a:r>
          </a:p>
          <a:p>
            <a:pPr marL="0" marR="0" lvl="0" indent="0" algn="just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1" u="none" strike="noStrike" kern="1200" spc="0" dirty="0">
                <a:ln>
                  <a:noFill/>
                </a:ln>
                <a:solidFill>
                  <a:srgbClr val="002060"/>
                </a:solidFill>
                <a:latin typeface="Times New Roman" pitchFamily="18"/>
                <a:ea typeface="Times New Roman" pitchFamily="2"/>
                <a:cs typeface="Times New Roman" pitchFamily="2"/>
              </a:rPr>
              <a:t>Передача детям знаний о правилах безопасности дорожного движения в качестве пешехода и пассажира транспортного средства.</a:t>
            </a:r>
          </a:p>
          <a:p>
            <a:pPr marL="0" marR="0" lvl="0" indent="0" algn="l" rtl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2400" b="0" i="1" u="none" strike="noStrike" kern="1200" spc="0" dirty="0">
                <a:ln>
                  <a:noFill/>
                </a:ln>
                <a:solidFill>
                  <a:srgbClr val="002060"/>
                </a:solidFill>
                <a:latin typeface="Times New Roman" pitchFamily="18"/>
                <a:ea typeface="Times New Roman" pitchFamily="2"/>
                <a:cs typeface="Times New Roman" pitchFamily="2"/>
              </a:rPr>
              <a:t>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" y="360"/>
            <a:ext cx="9143640" cy="6857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228184" y="2204864"/>
            <a:ext cx="2561760" cy="38095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403648" y="764704"/>
            <a:ext cx="4464496" cy="1656184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i="0" u="none" strike="noStrike" kern="1200" dirty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В пособии представлены занятия, </a:t>
            </a:r>
            <a:endParaRPr lang="ru-RU" sz="2000" b="1" i="0" u="none" strike="noStrike" kern="1200" dirty="0" smtClean="0">
              <a:ln>
                <a:noFill/>
              </a:ln>
              <a:solidFill>
                <a:srgbClr val="000099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i="0" u="none" strike="noStrike" kern="1200" dirty="0" smtClean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построенные </a:t>
            </a:r>
            <a:r>
              <a:rPr lang="ru-RU" sz="2000" b="1" i="0" u="none" strike="noStrike" kern="1200" dirty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на </a:t>
            </a:r>
            <a:r>
              <a:rPr lang="ru-RU" sz="2000" b="1" i="0" u="none" strike="noStrike" kern="1200" dirty="0" smtClean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анализе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i="0" u="none" strike="noStrike" kern="1200" dirty="0" smtClean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 </a:t>
            </a:r>
            <a:r>
              <a:rPr lang="ru-RU" sz="2000" b="1" i="0" u="none" strike="noStrike" kern="1200" dirty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поступков героев авторских сказок</a:t>
            </a:r>
            <a:r>
              <a:rPr lang="ru-RU" sz="2000" b="1" i="0" u="none" strike="noStrike" kern="1200" dirty="0" smtClean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i="0" u="none" strike="noStrike" kern="1200" dirty="0" smtClean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 </a:t>
            </a:r>
            <a:r>
              <a:rPr lang="ru-RU" sz="2000" b="1" i="0" u="none" strike="noStrike" kern="1200" dirty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В доступной и увлекательной форме </a:t>
            </a:r>
            <a:endParaRPr lang="ru-RU" sz="2000" b="1" i="0" u="none" strike="noStrike" kern="1200" dirty="0" smtClean="0">
              <a:ln>
                <a:noFill/>
              </a:ln>
              <a:solidFill>
                <a:srgbClr val="000099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i="0" u="none" strike="noStrike" kern="1200" dirty="0" smtClean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дети </a:t>
            </a:r>
            <a:r>
              <a:rPr lang="ru-RU" sz="2000" b="1" i="0" u="none" strike="noStrike" kern="1200" dirty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усваивают </a:t>
            </a:r>
            <a:endParaRPr lang="ru-RU" sz="2000" b="1" i="0" u="none" strike="noStrike" kern="1200" dirty="0" smtClean="0">
              <a:ln>
                <a:noFill/>
              </a:ln>
              <a:solidFill>
                <a:srgbClr val="000099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i="0" u="none" strike="noStrike" kern="1200" dirty="0" smtClean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правила безопасного </a:t>
            </a:r>
            <a:r>
              <a:rPr lang="ru-RU" sz="2000" b="1" i="0" u="none" strike="noStrike" kern="1200" dirty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поведения дома</a:t>
            </a:r>
            <a:r>
              <a:rPr lang="ru-RU" sz="2000" b="1" i="0" u="none" strike="noStrike" kern="1200" dirty="0" smtClean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,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i="0" u="none" strike="noStrike" kern="1200" dirty="0" smtClean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 </a:t>
            </a:r>
            <a:r>
              <a:rPr lang="ru-RU" sz="2000" b="1" i="0" u="none" strike="noStrike" kern="1200" dirty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на городской улице, у водоемов и в лесу.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i="0" u="none" strike="noStrike" kern="1200" dirty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Адресовано воспитателям, </a:t>
            </a:r>
            <a:r>
              <a:rPr lang="ru-RU" sz="2000" b="1" i="0" u="none" strike="noStrike" kern="1200" dirty="0" smtClean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гувернерам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i="0" u="none" strike="noStrike" kern="1200" dirty="0" smtClean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 </a:t>
            </a:r>
            <a:r>
              <a:rPr lang="ru-RU" sz="2000" b="1" i="0" u="none" strike="noStrike" kern="1200" dirty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и родителям. </a:t>
            </a:r>
            <a:endParaRPr lang="ru-RU" sz="2000" b="1" i="0" u="none" strike="noStrike" kern="1200" dirty="0" smtClean="0">
              <a:ln>
                <a:noFill/>
              </a:ln>
              <a:solidFill>
                <a:srgbClr val="000099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i="0" u="none" strike="noStrike" kern="1200" dirty="0" smtClean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Может </a:t>
            </a:r>
            <a:r>
              <a:rPr lang="ru-RU" sz="2000" b="1" i="0" u="none" strike="noStrike" kern="1200" dirty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быть использовано при </a:t>
            </a:r>
            <a:endParaRPr lang="ru-RU" sz="2000" b="1" i="0" u="none" strike="noStrike" kern="1200" dirty="0" smtClean="0">
              <a:ln>
                <a:noFill/>
              </a:ln>
              <a:solidFill>
                <a:srgbClr val="000099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i="0" u="none" strike="noStrike" kern="1200" dirty="0" smtClean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коллективной </a:t>
            </a:r>
            <a:r>
              <a:rPr lang="ru-RU" sz="2000" b="1" i="0" u="none" strike="noStrike" kern="1200" dirty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и </a:t>
            </a:r>
            <a:endParaRPr lang="ru-RU" sz="2000" b="1" i="0" u="none" strike="noStrike" kern="1200" dirty="0" smtClean="0">
              <a:ln>
                <a:noFill/>
              </a:ln>
              <a:solidFill>
                <a:srgbClr val="000099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i="0" u="none" strike="noStrike" kern="1200" dirty="0" smtClean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индивидуальной </a:t>
            </a:r>
            <a:r>
              <a:rPr lang="ru-RU" sz="2000" b="1" i="0" u="none" strike="noStrike" kern="1200" dirty="0">
                <a:ln>
                  <a:noFill/>
                </a:ln>
                <a:solidFill>
                  <a:srgbClr val="000099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формах обучения.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" y="360"/>
            <a:ext cx="9143640" cy="6857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480000" y="361799"/>
            <a:ext cx="2095199" cy="3238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506851" y="3933056"/>
            <a:ext cx="3389148" cy="24029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287408" y="4077072"/>
            <a:ext cx="3428192" cy="228448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352034" y="548680"/>
            <a:ext cx="4896000" cy="261565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66"/>
                </a:solidFill>
                <a:latin typeface="Times New Roman" pitchFamily="18"/>
              </a:defRPr>
            </a:pPr>
            <a:endParaRPr lang="ru-RU" b="0" i="0" u="none" strike="noStrike" kern="1200" dirty="0" smtClean="0">
              <a:ln>
                <a:noFill/>
              </a:ln>
              <a:solidFill>
                <a:srgbClr val="00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66"/>
                </a:solidFill>
                <a:latin typeface="Times New Roman" pitchFamily="18"/>
              </a:defRPr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Эта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книжка - вся про Мишку. </a:t>
            </a:r>
            <a:endParaRPr lang="ru-RU" sz="1600" b="1" i="0" u="none" strike="noStrike" kern="1200" dirty="0" smtClean="0">
              <a:ln>
                <a:noFill/>
              </a:ln>
              <a:solidFill>
                <a:srgbClr val="00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66"/>
                </a:solidFill>
                <a:latin typeface="Times New Roman" pitchFamily="18"/>
              </a:defRPr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Мишка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получил от дятла телеграмму, </a:t>
            </a:r>
            <a:endParaRPr lang="ru-RU" sz="1600" b="1" i="0" u="none" strike="noStrike" kern="1200" dirty="0" smtClean="0">
              <a:ln>
                <a:noFill/>
              </a:ln>
              <a:solidFill>
                <a:srgbClr val="00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66"/>
                </a:solidFill>
                <a:latin typeface="Times New Roman" pitchFamily="18"/>
              </a:defRPr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Мишка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вернулся, чтобы сказать "Спасибо" рыжей </a:t>
            </a:r>
            <a:endParaRPr lang="ru-RU" sz="1600" b="1" i="0" u="none" strike="noStrike" kern="1200" dirty="0" smtClean="0">
              <a:ln>
                <a:noFill/>
              </a:ln>
              <a:solidFill>
                <a:srgbClr val="00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66"/>
                </a:solidFill>
                <a:latin typeface="Times New Roman" pitchFamily="18"/>
              </a:defRPr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белке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, </a:t>
            </a: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Мишка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проснулся весной, увидел новостройки </a:t>
            </a:r>
            <a:endParaRPr lang="ru-RU" sz="1600" b="1" i="0" u="none" strike="noStrike" kern="1200" dirty="0" smtClean="0">
              <a:ln>
                <a:noFill/>
              </a:ln>
              <a:solidFill>
                <a:srgbClr val="00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66"/>
                </a:solidFill>
                <a:latin typeface="Times New Roman" pitchFamily="18"/>
              </a:defRPr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и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железную дорогу около своей берлоги и решил, </a:t>
            </a:r>
            <a:endParaRPr lang="ru-RU" sz="1600" b="1" i="0" u="none" strike="noStrike" kern="1200" dirty="0" smtClean="0">
              <a:ln>
                <a:noFill/>
              </a:ln>
              <a:solidFill>
                <a:srgbClr val="00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66"/>
                </a:solidFill>
                <a:latin typeface="Times New Roman" pitchFamily="18"/>
              </a:defRPr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что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будет теперь ездить за малиной на поезде. </a:t>
            </a:r>
            <a:endParaRPr lang="ru-RU" sz="1600" b="1" i="0" u="none" strike="noStrike" kern="1200" dirty="0" smtClean="0">
              <a:ln>
                <a:noFill/>
              </a:ln>
              <a:solidFill>
                <a:srgbClr val="00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66"/>
                </a:solidFill>
                <a:latin typeface="Times New Roman" pitchFamily="18"/>
              </a:defRPr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А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мимо его берлоги ехал на машине осторожный </a:t>
            </a:r>
            <a:endParaRPr lang="ru-RU" sz="1600" b="1" i="0" u="none" strike="noStrike" kern="1200" dirty="0" smtClean="0">
              <a:ln>
                <a:noFill/>
              </a:ln>
              <a:solidFill>
                <a:srgbClr val="00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66"/>
                </a:solidFill>
                <a:latin typeface="Times New Roman" pitchFamily="18"/>
              </a:defRPr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козлик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, </a:t>
            </a: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который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соблюдал все правила лесного </a:t>
            </a:r>
            <a:endParaRPr lang="ru-RU" sz="1600" b="1" i="0" u="none" strike="noStrike" kern="1200" dirty="0" smtClean="0">
              <a:ln>
                <a:noFill/>
              </a:ln>
              <a:solidFill>
                <a:srgbClr val="00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66"/>
                </a:solidFill>
                <a:latin typeface="Times New Roman" pitchFamily="18"/>
              </a:defRPr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движения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, и даже </a:t>
            </a: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не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бибикал "</a:t>
            </a:r>
            <a:r>
              <a:rPr lang="ru-RU" sz="1600" b="1" i="0" u="none" strike="noStrike" kern="1200" dirty="0" err="1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Бе-бе-бе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" при виде </a:t>
            </a:r>
            <a:endParaRPr lang="ru-RU" sz="1600" b="1" i="0" u="none" strike="noStrike" kern="1200" dirty="0" smtClean="0">
              <a:ln>
                <a:noFill/>
              </a:ln>
              <a:solidFill>
                <a:srgbClr val="00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solidFill>
                  <a:srgbClr val="000066"/>
                </a:solidFill>
                <a:latin typeface="Times New Roman" pitchFamily="18"/>
              </a:defRPr>
            </a:pP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знака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"</a:t>
            </a:r>
            <a:r>
              <a:rPr lang="ru-RU" sz="1600" b="1" i="0" u="none" strike="noStrike" kern="1200" dirty="0" smtClean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Отошел медведь </a:t>
            </a:r>
            <a:r>
              <a:rPr lang="ru-RU" sz="1600" b="1" i="0" u="none" strike="noStrike" kern="1200" dirty="0">
                <a:ln>
                  <a:noFill/>
                </a:ln>
                <a:solidFill>
                  <a:srgbClr val="00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ко сну - соблюдайте тишину!"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" y="0"/>
            <a:ext cx="9143640" cy="6857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399112" y="476913"/>
            <a:ext cx="3437640" cy="29199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584000" y="1484784"/>
            <a:ext cx="3168000" cy="420141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Книжка-картонка </a:t>
            </a:r>
            <a:endParaRPr lang="ru-RU" sz="2400" b="1" i="0" u="none" strike="noStrike" kern="1200" dirty="0" smtClean="0">
              <a:ln>
                <a:noFill/>
              </a:ln>
              <a:solidFill>
                <a:srgbClr val="33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с подвижными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частями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. </a:t>
            </a:r>
            <a:endParaRPr lang="ru-RU" sz="2400" b="1" i="0" u="none" strike="noStrike" kern="1200" dirty="0" smtClean="0">
              <a:ln>
                <a:noFill/>
              </a:ln>
              <a:solidFill>
                <a:srgbClr val="33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Короткая 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занимательная </a:t>
            </a:r>
            <a:endParaRPr lang="ru-RU" sz="2400" b="1" i="0" u="none" strike="noStrike" kern="1200" dirty="0" smtClean="0">
              <a:ln>
                <a:noFill/>
              </a:ln>
              <a:solidFill>
                <a:srgbClr val="33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история 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про грузовичок. </a:t>
            </a:r>
            <a:endParaRPr lang="ru-RU" sz="2400" b="1" i="0" u="none" strike="noStrike" kern="1200" dirty="0" smtClean="0">
              <a:ln>
                <a:noFill/>
              </a:ln>
              <a:solidFill>
                <a:srgbClr val="33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Одна-две 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строчки текста на </a:t>
            </a:r>
            <a:endParaRPr lang="ru-RU" sz="2400" b="1" i="0" u="none" strike="noStrike" kern="1200" dirty="0" smtClean="0">
              <a:ln>
                <a:noFill/>
              </a:ln>
              <a:solidFill>
                <a:srgbClr val="33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развороте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, красочные цветные </a:t>
            </a:r>
            <a:endParaRPr lang="ru-RU" sz="2400" b="1" i="0" u="none" strike="noStrike" kern="1200" dirty="0" smtClean="0">
              <a:ln>
                <a:noFill/>
              </a:ln>
              <a:solidFill>
                <a:srgbClr val="33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иллюстрации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, отдельные </a:t>
            </a:r>
            <a:endParaRPr lang="ru-RU" sz="2400" b="1" i="0" u="none" strike="noStrike" kern="1200" dirty="0" smtClean="0">
              <a:ln>
                <a:noFill/>
              </a:ln>
              <a:solidFill>
                <a:srgbClr val="33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части 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которых подвижны. </a:t>
            </a: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Ребенок 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может </a:t>
            </a:r>
            <a:endParaRPr lang="ru-RU" sz="2400" b="1" i="0" u="none" strike="noStrike" kern="1200" dirty="0" smtClean="0">
              <a:ln>
                <a:noFill/>
              </a:ln>
              <a:solidFill>
                <a:srgbClr val="33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одновременно читать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, рассматривать картинки </a:t>
            </a:r>
            <a:endParaRPr lang="ru-RU" sz="2400" b="1" i="0" u="none" strike="noStrike" kern="1200" dirty="0" smtClean="0">
              <a:ln>
                <a:noFill/>
              </a:ln>
              <a:solidFill>
                <a:srgbClr val="33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и 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играть.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" y="-33564"/>
            <a:ext cx="9143640" cy="6857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355976" y="2841763"/>
            <a:ext cx="4196544" cy="327355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584000" y="910326"/>
            <a:ext cx="6012336" cy="230265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Книжка-вырубка </a:t>
            </a:r>
            <a:endParaRPr lang="ru-RU" sz="2400" b="1" i="0" u="none" strike="noStrike" kern="1200" dirty="0" smtClean="0">
              <a:ln>
                <a:noFill/>
              </a:ln>
              <a:solidFill>
                <a:srgbClr val="33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в 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форме машины</a:t>
            </a: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.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 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Каждый разворот - это картинка </a:t>
            </a:r>
            <a:endParaRPr lang="ru-RU" sz="2400" b="1" i="0" u="none" strike="noStrike" kern="1200" dirty="0" smtClean="0">
              <a:ln>
                <a:noFill/>
              </a:ln>
              <a:solidFill>
                <a:srgbClr val="33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об 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одном специализированном </a:t>
            </a:r>
            <a:endParaRPr lang="ru-RU" sz="2400" b="1" i="0" u="none" strike="noStrike" kern="1200" dirty="0" smtClean="0">
              <a:ln>
                <a:noFill/>
              </a:ln>
              <a:solidFill>
                <a:srgbClr val="33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Автомобиле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 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(скорая помощь, </a:t>
            </a:r>
            <a:endParaRPr lang="ru-RU" sz="2400" b="1" i="0" u="none" strike="noStrike" kern="1200" dirty="0" smtClean="0">
              <a:ln>
                <a:noFill/>
              </a:ln>
              <a:solidFill>
                <a:srgbClr val="33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пожарная 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машина </a:t>
            </a:r>
            <a:endParaRPr lang="ru-RU" sz="2400" b="1" i="0" u="none" strike="noStrike" kern="1200" dirty="0" smtClean="0">
              <a:ln>
                <a:noFill/>
              </a:ln>
              <a:solidFill>
                <a:srgbClr val="33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dirty="0"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т</a:t>
            </a: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.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 д.)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 и </a:t>
            </a:r>
            <a:r>
              <a:rPr lang="ru-RU" sz="2400" b="1" i="0" u="none" strike="noStrike" kern="1200" dirty="0" err="1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восьмистрочное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 </a:t>
            </a:r>
            <a:endParaRPr lang="ru-RU" sz="2400" b="1" i="0" u="none" strike="noStrike" kern="1200" dirty="0" smtClean="0">
              <a:ln>
                <a:noFill/>
              </a:ln>
              <a:solidFill>
                <a:srgbClr val="330066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стихотворение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solidFill>
                  <a:srgbClr val="330066"/>
                </a:solidFill>
                <a:latin typeface="Times New Roman" pitchFamily="18"/>
              </a:defRPr>
            </a:pPr>
            <a:r>
              <a:rPr lang="ru-RU" sz="2400" b="1" i="0" u="none" strike="noStrike" kern="1200" dirty="0" smtClean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 </a:t>
            </a:r>
            <a:r>
              <a:rPr lang="ru-RU" sz="2400" b="1" i="0" u="none" strike="noStrike" kern="1200" dirty="0">
                <a:ln>
                  <a:noFill/>
                </a:ln>
                <a:solidFill>
                  <a:srgbClr val="330066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о нем.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Pictures\Новая папка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1196752"/>
            <a:ext cx="76683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произведения - пассажир, дорога, пешеход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сегодня пешеход»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(автор стихотворения Т.А. Шорыгина)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пассажир»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(автор стихотворения Т.А. Шорыгина)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«Мишка и новостройка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(автор сказки в стихах А.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Шлыгин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u="sng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- пассажир, дорога, водитель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«Ехал козлик осторожный» (автор стихотворения А.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Шлыгин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72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258</Words>
  <Application>Microsoft Office PowerPoint</Application>
  <PresentationFormat>Экран (4:3)</PresentationFormat>
  <Paragraphs>62</Paragraphs>
  <Slides>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Обычный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7</cp:revision>
  <dcterms:modified xsi:type="dcterms:W3CDTF">2018-01-02T11:13:01Z</dcterms:modified>
</cp:coreProperties>
</file>