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 id="2147483720" r:id="rId3"/>
  </p:sldMasterIdLst>
  <p:notesMasterIdLst>
    <p:notesMasterId r:id="rId26"/>
  </p:notesMasterIdLst>
  <p:sldIdLst>
    <p:sldId id="256" r:id="rId4"/>
    <p:sldId id="259" r:id="rId5"/>
    <p:sldId id="260" r:id="rId6"/>
    <p:sldId id="261" r:id="rId7"/>
    <p:sldId id="262" r:id="rId8"/>
    <p:sldId id="263" r:id="rId9"/>
    <p:sldId id="264" r:id="rId10"/>
    <p:sldId id="265" r:id="rId11"/>
    <p:sldId id="284" r:id="rId12"/>
    <p:sldId id="273" r:id="rId13"/>
    <p:sldId id="274" r:id="rId14"/>
    <p:sldId id="278" r:id="rId15"/>
    <p:sldId id="275" r:id="rId16"/>
    <p:sldId id="276" r:id="rId17"/>
    <p:sldId id="268" r:id="rId18"/>
    <p:sldId id="288" r:id="rId19"/>
    <p:sldId id="285" r:id="rId20"/>
    <p:sldId id="281" r:id="rId21"/>
    <p:sldId id="282" r:id="rId22"/>
    <p:sldId id="279" r:id="rId23"/>
    <p:sldId id="287" r:id="rId24"/>
    <p:sldId id="291"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5" autoAdjust="0"/>
    <p:restoredTop sz="94640" autoAdjust="0"/>
  </p:normalViewPr>
  <p:slideViewPr>
    <p:cSldViewPr>
      <p:cViewPr varScale="1">
        <p:scale>
          <a:sx n="43" d="100"/>
          <a:sy n="43" d="100"/>
        </p:scale>
        <p:origin x="-181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1" d="100"/>
          <a:sy n="71" d="100"/>
        </p:scale>
        <p:origin x="-228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BD5BBF-9FC4-47EF-9B85-D2B4B91744DA}" type="datetimeFigureOut">
              <a:rPr lang="ru-RU" smtClean="0"/>
              <a:pPr/>
              <a:t>02.01.2018</a:t>
            </a:fld>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B9F71E-1BB3-4455-87EC-4B42B07F54B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a:prstGeom prst="rect">
            <a:avLst/>
          </a:prstGeom>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5B9F71E-1BB3-4455-87EC-4B42B07F54B6}"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1"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48FCA39-BB02-4A84-828F-19E249003005}"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88B4F53-AB2E-4235-9E07-0BE931B17636}"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6"/>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7"/>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6"/>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1"/>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84B13B6-8B4B-4B8B-859C-7705CA57E8DC}" type="datetimeFigureOut">
              <a:rPr lang="ru-RU" smtClean="0"/>
              <a:pPr/>
              <a:t>02.01.2018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FD4772-0217-423D-8CE9-E68002E5E46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1" y="1535113"/>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1535113"/>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1" y="2362201"/>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6" y="2362201"/>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1" y="1524001"/>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1"/>
            <a:ext cx="5111751"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02.01.2018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6"/>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02.01.2018</a:t>
            </a:fld>
            <a:endParaRPr lang="ru-RU"/>
          </a:p>
        </p:txBody>
      </p:sp>
      <p:sp>
        <p:nvSpPr>
          <p:cNvPr id="3" name="Нижний колонтитул 2"/>
          <p:cNvSpPr>
            <a:spLocks noGrp="1"/>
          </p:cNvSpPr>
          <p:nvPr>
            <p:ph type="ftr" sz="quarter" idx="3"/>
          </p:nvPr>
        </p:nvSpPr>
        <p:spPr>
          <a:xfrm>
            <a:off x="3124200" y="6416676"/>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6"/>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4"/>
            <a:endParaRPr lang="ru-RU" dirty="0"/>
          </a:p>
        </p:txBody>
      </p:sp>
      <p:sp>
        <p:nvSpPr>
          <p:cNvPr id="4" name="Дата 3"/>
          <p:cNvSpPr>
            <a:spLocks noGrp="1"/>
          </p:cNvSpPr>
          <p:nvPr>
            <p:ph type="dt" sz="half" idx="2"/>
          </p:nvPr>
        </p:nvSpPr>
        <p:spPr>
          <a:xfrm>
            <a:off x="500034" y="6356351"/>
            <a:ext cx="2090767"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8FCA39-BB02-4A84-828F-19E249003005}" type="datetimeFigureOut">
              <a:rPr lang="ru-RU" smtClean="0"/>
              <a:pPr/>
              <a:t>02.01.2018</a:t>
            </a:fld>
            <a:endParaRPr lang="ru-RU" dirty="0"/>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8B4F53-AB2E-4235-9E07-0BE931B17636}"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4B13B6-8B4B-4B8B-859C-7705CA57E8DC}" type="datetimeFigureOut">
              <a:rPr lang="ru-RU" smtClean="0"/>
              <a:pPr/>
              <a:t>02.01.2018</a:t>
            </a:fld>
            <a:endParaRPr lang="ru-RU"/>
          </a:p>
        </p:txBody>
      </p:sp>
      <p:sp>
        <p:nvSpPr>
          <p:cNvPr id="5" name="Нижний колонтитул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D4772-0217-423D-8CE9-E68002E5E46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solnet.e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www.solnet.e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creenshots.etvnet.com/000/196/955/b01.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pload.wikimedia.org/wikipedia/commons/0/04/Kazan_moscow.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biysk.secna.ru/pravoslav/123.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ru.wikipedia.org/wiki/%D0%A4%D0%B0%D0%B9%D0%BB:Turnerelli_bogoroditskiy.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e-project.redu.ru/virtual/kolomensk/images/bigger/i_kazan.jpg"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 y="0"/>
            <a:ext cx="7500959" cy="1500174"/>
          </a:xfrm>
        </p:spPr>
        <p:txBody>
          <a:bodyPr/>
          <a:lstStyle/>
          <a:p>
            <a:r>
              <a:rPr lang="ru-RU" sz="1800" dirty="0" smtClean="0">
                <a:solidFill>
                  <a:srgbClr val="FF0000"/>
                </a:solidFill>
              </a:rPr>
              <a:t>«</a:t>
            </a:r>
            <a:r>
              <a:rPr lang="en-US" sz="1800" dirty="0" err="1" smtClean="0">
                <a:solidFill>
                  <a:srgbClr val="FF0000"/>
                </a:solidFill>
              </a:rPr>
              <a:t>Тот</a:t>
            </a:r>
            <a:r>
              <a:rPr lang="en-US" sz="1800" dirty="0" smtClean="0">
                <a:solidFill>
                  <a:srgbClr val="FF0000"/>
                </a:solidFill>
              </a:rPr>
              <a:t>, </a:t>
            </a:r>
            <a:r>
              <a:rPr lang="en-US" sz="1800" dirty="0" err="1" smtClean="0">
                <a:solidFill>
                  <a:srgbClr val="FF0000"/>
                </a:solidFill>
              </a:rPr>
              <a:t>кто</a:t>
            </a:r>
            <a:r>
              <a:rPr lang="en-US" sz="1800" dirty="0" smtClean="0">
                <a:solidFill>
                  <a:srgbClr val="FF0000"/>
                </a:solidFill>
              </a:rPr>
              <a:t> </a:t>
            </a:r>
            <a:r>
              <a:rPr lang="en-US" sz="1800" dirty="0" err="1" smtClean="0">
                <a:solidFill>
                  <a:srgbClr val="FF0000"/>
                </a:solidFill>
              </a:rPr>
              <a:t>не</a:t>
            </a:r>
            <a:r>
              <a:rPr lang="en-US" sz="1800" dirty="0" smtClean="0">
                <a:solidFill>
                  <a:srgbClr val="FF0000"/>
                </a:solidFill>
              </a:rPr>
              <a:t> </a:t>
            </a:r>
            <a:r>
              <a:rPr lang="en-US" sz="1800" dirty="0" err="1" smtClean="0">
                <a:solidFill>
                  <a:srgbClr val="FF0000"/>
                </a:solidFill>
              </a:rPr>
              <a:t>помнит</a:t>
            </a:r>
            <a:r>
              <a:rPr lang="en-US" sz="1800" dirty="0" smtClean="0">
                <a:solidFill>
                  <a:srgbClr val="FF0000"/>
                </a:solidFill>
              </a:rPr>
              <a:t> </a:t>
            </a:r>
            <a:r>
              <a:rPr lang="en-US" sz="1800" dirty="0" err="1" smtClean="0">
                <a:solidFill>
                  <a:srgbClr val="FF0000"/>
                </a:solidFill>
              </a:rPr>
              <a:t>своих</a:t>
            </a:r>
            <a:r>
              <a:rPr lang="en-US" sz="1800" dirty="0" smtClean="0">
                <a:solidFill>
                  <a:srgbClr val="FF0000"/>
                </a:solidFill>
              </a:rPr>
              <a:t> </a:t>
            </a:r>
            <a:r>
              <a:rPr lang="en-US" sz="1800" dirty="0" err="1" smtClean="0">
                <a:solidFill>
                  <a:srgbClr val="FF0000"/>
                </a:solidFill>
              </a:rPr>
              <a:t>предков</a:t>
            </a:r>
            <a:r>
              <a:rPr lang="en-US" sz="1800" dirty="0" smtClean="0">
                <a:solidFill>
                  <a:srgbClr val="FF0000"/>
                </a:solidFill>
              </a:rPr>
              <a:t>, </a:t>
            </a:r>
            <a:r>
              <a:rPr lang="en-US" sz="1800" dirty="0" err="1" smtClean="0">
                <a:solidFill>
                  <a:srgbClr val="FF0000"/>
                </a:solidFill>
              </a:rPr>
              <a:t>не</a:t>
            </a:r>
            <a:r>
              <a:rPr lang="en-US" sz="1800" dirty="0" smtClean="0">
                <a:solidFill>
                  <a:srgbClr val="FF0000"/>
                </a:solidFill>
              </a:rPr>
              <a:t> </a:t>
            </a:r>
            <a:r>
              <a:rPr lang="en-US" sz="1800" dirty="0" err="1" smtClean="0">
                <a:solidFill>
                  <a:srgbClr val="FF0000"/>
                </a:solidFill>
              </a:rPr>
              <a:t>знает</a:t>
            </a:r>
            <a:r>
              <a:rPr lang="en-US" sz="1800" dirty="0" smtClean="0">
                <a:solidFill>
                  <a:srgbClr val="FF0000"/>
                </a:solidFill>
              </a:rPr>
              <a:t> </a:t>
            </a:r>
            <a:r>
              <a:rPr lang="en-US" sz="1800" dirty="0" err="1" smtClean="0">
                <a:solidFill>
                  <a:srgbClr val="FF0000"/>
                </a:solidFill>
              </a:rPr>
              <a:t>себя</a:t>
            </a:r>
            <a:r>
              <a:rPr lang="en-US" sz="1800" dirty="0" smtClean="0">
                <a:solidFill>
                  <a:srgbClr val="FF0000"/>
                </a:solidFill>
              </a:rPr>
              <a:t>...</a:t>
            </a:r>
            <a:r>
              <a:rPr lang="ru-RU" sz="1800" dirty="0" smtClean="0">
                <a:solidFill>
                  <a:srgbClr val="FF0000"/>
                </a:solidFill>
              </a:rPr>
              <a:t>»</a:t>
            </a:r>
            <a:r>
              <a:rPr lang="en-US" sz="1800" dirty="0" smtClean="0">
                <a:solidFill>
                  <a:srgbClr val="FF0000"/>
                </a:solidFill>
              </a:rPr>
              <a:t> А.И. </a:t>
            </a:r>
            <a:r>
              <a:rPr lang="en-US" sz="1800" dirty="0" err="1" smtClean="0">
                <a:solidFill>
                  <a:srgbClr val="FF0000"/>
                </a:solidFill>
              </a:rPr>
              <a:t>Никити</a:t>
            </a:r>
            <a:r>
              <a:rPr lang="ru-RU" sz="1800" dirty="0" err="1" smtClean="0">
                <a:solidFill>
                  <a:srgbClr val="FF0000"/>
                </a:solidFill>
              </a:rPr>
              <a:t>н</a:t>
            </a:r>
            <a:r>
              <a:rPr lang="en-US" dirty="0" smtClean="0">
                <a:solidFill>
                  <a:srgbClr val="FF0000"/>
                </a:solidFill>
              </a:rPr>
              <a:t> </a:t>
            </a:r>
            <a:endParaRPr lang="ru-RU" dirty="0">
              <a:solidFill>
                <a:srgbClr val="FF0000"/>
              </a:solidFill>
            </a:endParaRPr>
          </a:p>
        </p:txBody>
      </p:sp>
      <p:sp>
        <p:nvSpPr>
          <p:cNvPr id="12" name="Подзаголовок 11"/>
          <p:cNvSpPr>
            <a:spLocks noGrp="1"/>
          </p:cNvSpPr>
          <p:nvPr>
            <p:ph type="subTitle" idx="1"/>
          </p:nvPr>
        </p:nvSpPr>
        <p:spPr>
          <a:xfrm>
            <a:off x="1371600" y="3331698"/>
            <a:ext cx="3414715" cy="1752600"/>
          </a:xfrm>
        </p:spPr>
        <p:txBody>
          <a:bodyPr/>
          <a:lstStyle/>
          <a:p>
            <a:endParaRPr lang="ru-RU"/>
          </a:p>
        </p:txBody>
      </p:sp>
      <p:pic>
        <p:nvPicPr>
          <p:cNvPr id="4" name="Picture 2" descr="D:\Ирина\My Pictures\edinstvo.jpg"/>
          <p:cNvPicPr>
            <a:picLocks noChangeAspect="1" noChangeArrowheads="1"/>
          </p:cNvPicPr>
          <p:nvPr/>
        </p:nvPicPr>
        <p:blipFill>
          <a:blip r:embed="rId3" cstate="print"/>
          <a:srcRect/>
          <a:stretch>
            <a:fillRect/>
          </a:stretch>
        </p:blipFill>
        <p:spPr>
          <a:xfrm>
            <a:off x="4929190" y="785794"/>
            <a:ext cx="4214810" cy="3643338"/>
          </a:xfrm>
          <a:prstGeom prst="rect">
            <a:avLst/>
          </a:prstGeom>
          <a:effectLst>
            <a:outerShdw blurRad="190500" algn="tl" rotWithShape="0">
              <a:srgbClr val="000000">
                <a:alpha val="70000"/>
              </a:srgbClr>
            </a:outerShdw>
          </a:effectLst>
        </p:spPr>
      </p:pic>
      <p:sp>
        <p:nvSpPr>
          <p:cNvPr id="5" name="Прямоугольник 4"/>
          <p:cNvSpPr/>
          <p:nvPr/>
        </p:nvSpPr>
        <p:spPr>
          <a:xfrm>
            <a:off x="1" y="2274838"/>
            <a:ext cx="2928927" cy="369332"/>
          </a:xfrm>
          <a:prstGeom prst="rect">
            <a:avLst/>
          </a:prstGeom>
        </p:spPr>
        <p:txBody>
          <a:bodyPr wrap="square">
            <a:spAutoFit/>
          </a:bodyPr>
          <a:lstStyle/>
          <a:p>
            <a:r>
              <a:rPr lang="ru-RU" dirty="0" smtClean="0">
                <a:solidFill>
                  <a:schemeClr val="bg1"/>
                </a:solidFill>
              </a:rPr>
              <a:t>!</a:t>
            </a:r>
          </a:p>
        </p:txBody>
      </p:sp>
      <p:sp>
        <p:nvSpPr>
          <p:cNvPr id="6" name="Прямоугольник 5"/>
          <p:cNvSpPr/>
          <p:nvPr/>
        </p:nvSpPr>
        <p:spPr>
          <a:xfrm>
            <a:off x="6572264" y="4429132"/>
            <a:ext cx="2571736" cy="2308324"/>
          </a:xfrm>
          <a:prstGeom prst="rect">
            <a:avLst/>
          </a:prstGeom>
        </p:spPr>
        <p:txBody>
          <a:bodyPr wrap="square">
            <a:spAutoFit/>
          </a:bodyPr>
          <a:lstStyle/>
          <a:p>
            <a:r>
              <a:rPr lang="ru-RU" b="1" dirty="0" smtClean="0">
                <a:solidFill>
                  <a:srgbClr val="FF0000"/>
                </a:solidFill>
              </a:rPr>
              <a:t>С историей не спорят,</a:t>
            </a:r>
          </a:p>
          <a:p>
            <a:r>
              <a:rPr lang="ru-RU" b="1" dirty="0" smtClean="0">
                <a:solidFill>
                  <a:srgbClr val="FF0000"/>
                </a:solidFill>
              </a:rPr>
              <a:t>С историей живут,</a:t>
            </a:r>
          </a:p>
          <a:p>
            <a:r>
              <a:rPr lang="ru-RU" b="1" dirty="0" smtClean="0">
                <a:solidFill>
                  <a:srgbClr val="FF0000"/>
                </a:solidFill>
              </a:rPr>
              <a:t>Она объединяет</a:t>
            </a:r>
          </a:p>
          <a:p>
            <a:r>
              <a:rPr lang="ru-RU" b="1" dirty="0" smtClean="0">
                <a:solidFill>
                  <a:srgbClr val="FF0000"/>
                </a:solidFill>
              </a:rPr>
              <a:t>На подвиг и на труд!</a:t>
            </a:r>
          </a:p>
          <a:p>
            <a:r>
              <a:rPr lang="ru-RU" b="1" dirty="0" smtClean="0">
                <a:solidFill>
                  <a:srgbClr val="FF0000"/>
                </a:solidFill>
              </a:rPr>
              <a:t>Едино государство,</a:t>
            </a:r>
          </a:p>
          <a:p>
            <a:r>
              <a:rPr lang="ru-RU" b="1" dirty="0" smtClean="0">
                <a:solidFill>
                  <a:srgbClr val="FF0000"/>
                </a:solidFill>
              </a:rPr>
              <a:t>Когда един народ,</a:t>
            </a:r>
          </a:p>
          <a:p>
            <a:r>
              <a:rPr lang="ru-RU" b="1" dirty="0" smtClean="0">
                <a:solidFill>
                  <a:srgbClr val="FF0000"/>
                </a:solidFill>
              </a:rPr>
              <a:t>Когда великой силой</a:t>
            </a:r>
          </a:p>
          <a:p>
            <a:r>
              <a:rPr lang="ru-RU" b="1" dirty="0" smtClean="0">
                <a:solidFill>
                  <a:srgbClr val="FF0000"/>
                </a:solidFill>
              </a:rPr>
              <a:t>Он движется вперёд</a:t>
            </a:r>
            <a:endParaRPr lang="ru-RU" b="1" dirty="0">
              <a:solidFill>
                <a:srgbClr val="FF0000"/>
              </a:solidFill>
            </a:endParaRPr>
          </a:p>
        </p:txBody>
      </p:sp>
      <p:pic>
        <p:nvPicPr>
          <p:cNvPr id="9" name="Рисунок 8" descr="Рисунок1.jpg"/>
          <p:cNvPicPr>
            <a:picLocks noChangeAspect="1"/>
          </p:cNvPicPr>
          <p:nvPr/>
        </p:nvPicPr>
        <p:blipFill>
          <a:blip r:embed="rId4" cstate="print"/>
          <a:stretch>
            <a:fillRect/>
          </a:stretch>
        </p:blipFill>
        <p:spPr>
          <a:xfrm>
            <a:off x="0" y="1428736"/>
            <a:ext cx="4929190" cy="54292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C00000"/>
                </a:solidFill>
              </a:rPr>
              <a:t>Польский король </a:t>
            </a:r>
            <a:br>
              <a:rPr lang="ru-RU" sz="3600" dirty="0" smtClean="0">
                <a:solidFill>
                  <a:srgbClr val="C00000"/>
                </a:solidFill>
              </a:rPr>
            </a:br>
            <a:r>
              <a:rPr lang="ru-RU" sz="3600" dirty="0" smtClean="0">
                <a:solidFill>
                  <a:srgbClr val="C00000"/>
                </a:solidFill>
              </a:rPr>
              <a:t>Сигизмунд III </a:t>
            </a:r>
            <a:r>
              <a:rPr lang="ru-RU" dirty="0" smtClean="0"/>
              <a:t/>
            </a:r>
            <a:br>
              <a:rPr lang="ru-RU" dirty="0" smtClean="0"/>
            </a:br>
            <a:endParaRPr lang="ru-RU" dirty="0"/>
          </a:p>
        </p:txBody>
      </p:sp>
      <p:pic>
        <p:nvPicPr>
          <p:cNvPr id="4" name="Picture 8" descr="Zygmunt_III"/>
          <p:cNvPicPr>
            <a:picLocks noGrp="1" noChangeAspect="1" noChangeArrowheads="1"/>
          </p:cNvPicPr>
          <p:nvPr>
            <p:ph idx="1"/>
          </p:nvPr>
        </p:nvPicPr>
        <p:blipFill>
          <a:blip r:embed="rId2" cstate="print"/>
          <a:srcRect/>
          <a:stretch>
            <a:fillRect/>
          </a:stretch>
        </p:blipFill>
        <p:spPr>
          <a:xfrm>
            <a:off x="0" y="1357298"/>
            <a:ext cx="4571999" cy="5500701"/>
          </a:xfrm>
          <a:ln w="76200" cmpd="tri">
            <a:solidFill>
              <a:srgbClr val="993300"/>
            </a:solidFill>
          </a:ln>
          <a:effectLst>
            <a:outerShdw dist="107763" dir="18900000" algn="ctr" rotWithShape="0">
              <a:srgbClr val="808080">
                <a:alpha val="50000"/>
              </a:srgbClr>
            </a:outerShdw>
          </a:effectLst>
        </p:spPr>
      </p:pic>
      <p:sp>
        <p:nvSpPr>
          <p:cNvPr id="6" name="Прямоугольник 5"/>
          <p:cNvSpPr/>
          <p:nvPr/>
        </p:nvSpPr>
        <p:spPr>
          <a:xfrm>
            <a:off x="4643438" y="2071679"/>
            <a:ext cx="4500562" cy="2246769"/>
          </a:xfrm>
          <a:prstGeom prst="rect">
            <a:avLst/>
          </a:prstGeom>
        </p:spPr>
        <p:txBody>
          <a:bodyPr wrap="square">
            <a:spAutoFit/>
          </a:bodyPr>
          <a:lstStyle/>
          <a:p>
            <a:r>
              <a:rPr lang="ru-RU" sz="2800" b="1" dirty="0" smtClean="0"/>
              <a:t>Польский  король Сигизмунду сказал :"Сам в Москве на трон сяду. Станет Русь частью Польского королевства! </a:t>
            </a:r>
            <a:endParaRPr lang="ru-RU" sz="28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Народное единство </a:t>
            </a:r>
            <a:r>
              <a:rPr lang="ru-RU" dirty="0" smtClean="0"/>
              <a:t/>
            </a:r>
            <a:br>
              <a:rPr lang="ru-RU" dirty="0" smtClean="0"/>
            </a:br>
            <a:endParaRPr lang="ru-RU" dirty="0"/>
          </a:p>
        </p:txBody>
      </p:sp>
      <p:sp>
        <p:nvSpPr>
          <p:cNvPr id="3" name="Содержимое 2"/>
          <p:cNvSpPr>
            <a:spLocks noGrp="1"/>
          </p:cNvSpPr>
          <p:nvPr>
            <p:ph idx="1"/>
          </p:nvPr>
        </p:nvSpPr>
        <p:spPr>
          <a:xfrm>
            <a:off x="4429124" y="2071678"/>
            <a:ext cx="4714876" cy="4786322"/>
          </a:xfrm>
        </p:spPr>
        <p:txBody>
          <a:bodyPr>
            <a:normAutofit/>
          </a:bodyPr>
          <a:lstStyle/>
          <a:p>
            <a:pPr>
              <a:buNone/>
            </a:pPr>
            <a:r>
              <a:rPr lang="ru-RU" dirty="0" err="1" smtClean="0"/>
              <a:t>Рязанец</a:t>
            </a:r>
            <a:r>
              <a:rPr lang="ru-RU" dirty="0" smtClean="0"/>
              <a:t> </a:t>
            </a:r>
            <a:r>
              <a:rPr lang="ru-RU" dirty="0" err="1" smtClean="0"/>
              <a:t>Прокопий</a:t>
            </a:r>
            <a:r>
              <a:rPr lang="ru-RU" dirty="0" smtClean="0"/>
              <a:t> Ляпунов собрал ополчение двинулся на Москву. Испугались поляки и бояре  - предатели, составили грамоту с приказом распустить ополчение.</a:t>
            </a:r>
          </a:p>
          <a:p>
            <a:pPr>
              <a:buNone/>
            </a:pPr>
            <a:r>
              <a:rPr lang="ru-RU" dirty="0" smtClean="0"/>
              <a:t> </a:t>
            </a:r>
          </a:p>
          <a:p>
            <a:endParaRPr lang="ru-RU" dirty="0"/>
          </a:p>
        </p:txBody>
      </p:sp>
      <p:pic>
        <p:nvPicPr>
          <p:cNvPr id="4" name="Picture 7" descr="154"/>
          <p:cNvPicPr>
            <a:picLocks noChangeAspect="1" noChangeArrowheads="1"/>
          </p:cNvPicPr>
          <p:nvPr/>
        </p:nvPicPr>
        <p:blipFill>
          <a:blip r:embed="rId2" cstate="print"/>
          <a:srcRect/>
          <a:stretch>
            <a:fillRect/>
          </a:stretch>
        </p:blipFill>
        <p:spPr>
          <a:xfrm>
            <a:off x="0" y="1142984"/>
            <a:ext cx="3214678" cy="4500594"/>
          </a:xfrm>
          <a:prstGeom prst="rect">
            <a:avLst/>
          </a:prstGeom>
          <a:ln w="76200" cmpd="tri">
            <a:solidFill>
              <a:srgbClr val="993300"/>
            </a:solidFill>
          </a:ln>
          <a:effectLst>
            <a:outerShdw dist="107763" dir="18900000" algn="ctr" rotWithShape="0">
              <a:srgbClr val="808080">
                <a:alpha val="50000"/>
              </a:srgbClr>
            </a:outerShdw>
          </a:effectLst>
        </p:spPr>
      </p:pic>
      <p:sp>
        <p:nvSpPr>
          <p:cNvPr id="5" name="Прямоугольник 4"/>
          <p:cNvSpPr/>
          <p:nvPr/>
        </p:nvSpPr>
        <p:spPr>
          <a:xfrm>
            <a:off x="0" y="5572140"/>
            <a:ext cx="3000364" cy="1200329"/>
          </a:xfrm>
          <a:prstGeom prst="rect">
            <a:avLst/>
          </a:prstGeom>
        </p:spPr>
        <p:txBody>
          <a:bodyPr wrap="square">
            <a:spAutoFit/>
          </a:bodyPr>
          <a:lstStyle/>
          <a:p>
            <a:r>
              <a:rPr lang="ru-RU" sz="2400" dirty="0" smtClean="0">
                <a:solidFill>
                  <a:srgbClr val="FF0000"/>
                </a:solidFill>
              </a:rPr>
              <a:t>Дворянин  </a:t>
            </a:r>
            <a:br>
              <a:rPr lang="ru-RU" sz="2400" dirty="0" smtClean="0">
                <a:solidFill>
                  <a:srgbClr val="FF0000"/>
                </a:solidFill>
              </a:rPr>
            </a:br>
            <a:r>
              <a:rPr lang="ru-RU" sz="2400" dirty="0" err="1" smtClean="0">
                <a:solidFill>
                  <a:srgbClr val="FF0000"/>
                </a:solidFill>
              </a:rPr>
              <a:t>Прокопий</a:t>
            </a:r>
            <a:r>
              <a:rPr lang="ru-RU" sz="2400" dirty="0" smtClean="0">
                <a:solidFill>
                  <a:srgbClr val="FF0000"/>
                </a:solidFill>
              </a:rPr>
              <a:t> Петрович Ляпунов </a:t>
            </a:r>
            <a:endParaRPr lang="ru-RU" sz="2400"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Купец </a:t>
            </a:r>
            <a:r>
              <a:rPr lang="ru-RU" dirty="0" err="1" smtClean="0">
                <a:solidFill>
                  <a:srgbClr val="FF0000"/>
                </a:solidFill>
              </a:rPr>
              <a:t>Козьма</a:t>
            </a:r>
            <a:r>
              <a:rPr lang="ru-RU" dirty="0" smtClean="0">
                <a:solidFill>
                  <a:srgbClr val="FF0000"/>
                </a:solidFill>
              </a:rPr>
              <a:t> Минин</a:t>
            </a:r>
            <a:endParaRPr lang="ru-RU" dirty="0"/>
          </a:p>
        </p:txBody>
      </p:sp>
      <p:pic>
        <p:nvPicPr>
          <p:cNvPr id="4" name="Picture 7" descr="6"/>
          <p:cNvPicPr>
            <a:picLocks noGrp="1" noChangeAspect="1" noChangeArrowheads="1"/>
          </p:cNvPicPr>
          <p:nvPr>
            <p:ph idx="1"/>
          </p:nvPr>
        </p:nvPicPr>
        <p:blipFill>
          <a:blip r:embed="rId2" cstate="print"/>
          <a:srcRect/>
          <a:stretch>
            <a:fillRect/>
          </a:stretch>
        </p:blipFill>
        <p:spPr>
          <a:xfrm>
            <a:off x="0" y="1500174"/>
            <a:ext cx="4000496" cy="5357826"/>
          </a:xfrm>
          <a:prstGeom prst="rect">
            <a:avLst/>
          </a:prstGeom>
          <a:ln w="76200" cmpd="tri">
            <a:solidFill>
              <a:srgbClr val="993300"/>
            </a:solidFill>
          </a:ln>
          <a:effectLst>
            <a:outerShdw dist="107763" dir="18900000" algn="ctr" rotWithShape="0">
              <a:srgbClr val="808080">
                <a:alpha val="50000"/>
              </a:srgbClr>
            </a:outerShdw>
          </a:effectLst>
        </p:spPr>
      </p:pic>
      <p:sp>
        <p:nvSpPr>
          <p:cNvPr id="5" name="Прямоугольник 4"/>
          <p:cNvSpPr/>
          <p:nvPr/>
        </p:nvSpPr>
        <p:spPr>
          <a:xfrm>
            <a:off x="5143504" y="2643182"/>
            <a:ext cx="3643338" cy="3046988"/>
          </a:xfrm>
          <a:prstGeom prst="rect">
            <a:avLst/>
          </a:prstGeom>
        </p:spPr>
        <p:txBody>
          <a:bodyPr wrap="square">
            <a:spAutoFit/>
          </a:bodyPr>
          <a:lstStyle/>
          <a:p>
            <a:r>
              <a:rPr lang="ru-RU" sz="2400" b="1" dirty="0" smtClean="0">
                <a:solidFill>
                  <a:srgbClr val="FF0000"/>
                </a:solidFill>
              </a:rPr>
              <a:t>Купец </a:t>
            </a:r>
            <a:r>
              <a:rPr lang="ru-RU" sz="2400" b="1" dirty="0" err="1" smtClean="0">
                <a:solidFill>
                  <a:srgbClr val="FF0000"/>
                </a:solidFill>
              </a:rPr>
              <a:t>Козьма</a:t>
            </a:r>
            <a:r>
              <a:rPr lang="ru-RU" sz="2400" b="1" dirty="0" smtClean="0">
                <a:solidFill>
                  <a:srgbClr val="FF0000"/>
                </a:solidFill>
              </a:rPr>
              <a:t> Минин  </a:t>
            </a:r>
            <a:r>
              <a:rPr lang="ru-RU" sz="2400" dirty="0" smtClean="0"/>
              <a:t>в борьбе с поляками первым отдал на ополчение всё своё богатство и обратился с призывом к жителям города. </a:t>
            </a:r>
          </a:p>
          <a:p>
            <a:pPr>
              <a:buNone/>
            </a:pPr>
            <a:r>
              <a:rPr lang="ru-RU" sz="2400" b="1" dirty="0" smtClean="0"/>
              <a:t> </a:t>
            </a:r>
            <a:endParaRPr lang="ru-RU"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28670"/>
            <a:ext cx="8229600" cy="488968"/>
          </a:xfrm>
        </p:spPr>
        <p:txBody>
          <a:bodyPr>
            <a:normAutofit fontScale="90000"/>
          </a:bodyPr>
          <a:lstStyle/>
          <a:p>
            <a:r>
              <a:rPr lang="ru-RU" sz="3600" dirty="0" smtClean="0">
                <a:solidFill>
                  <a:srgbClr val="FF0000"/>
                </a:solidFill>
              </a:rPr>
              <a:t>Князь </a:t>
            </a:r>
            <a:br>
              <a:rPr lang="ru-RU" sz="3600" dirty="0" smtClean="0">
                <a:solidFill>
                  <a:srgbClr val="FF0000"/>
                </a:solidFill>
              </a:rPr>
            </a:br>
            <a:r>
              <a:rPr lang="ru-RU" sz="3600" dirty="0" smtClean="0">
                <a:solidFill>
                  <a:srgbClr val="FF0000"/>
                </a:solidFill>
              </a:rPr>
              <a:t>Дмитрий Михайлович Пожарский </a:t>
            </a:r>
            <a:r>
              <a:rPr lang="ru-RU" sz="4400" dirty="0" smtClean="0">
                <a:solidFill>
                  <a:srgbClr val="FF0000"/>
                </a:solidFill>
              </a:rPr>
              <a:t/>
            </a:r>
            <a:br>
              <a:rPr lang="ru-RU" sz="4400" dirty="0" smtClean="0">
                <a:solidFill>
                  <a:srgbClr val="FF0000"/>
                </a:solidFill>
              </a:rPr>
            </a:br>
            <a:endParaRPr lang="ru-RU" dirty="0"/>
          </a:p>
        </p:txBody>
      </p:sp>
      <p:sp>
        <p:nvSpPr>
          <p:cNvPr id="3" name="Содержимое 2"/>
          <p:cNvSpPr>
            <a:spLocks noGrp="1"/>
          </p:cNvSpPr>
          <p:nvPr>
            <p:ph idx="1"/>
          </p:nvPr>
        </p:nvSpPr>
        <p:spPr>
          <a:xfrm>
            <a:off x="5000628" y="1600200"/>
            <a:ext cx="3686172" cy="5257800"/>
          </a:xfrm>
        </p:spPr>
        <p:txBody>
          <a:bodyPr>
            <a:normAutofit lnSpcReduction="10000"/>
          </a:bodyPr>
          <a:lstStyle/>
          <a:p>
            <a:r>
              <a:rPr lang="ru-RU" dirty="0" smtClean="0"/>
              <a:t>Во главе войска  стал князь Дмитрий Пожарский. Двинулось ополчение к Москве и в пути росло не по дням, а по часам. Люди стекались отовсюду. </a:t>
            </a:r>
          </a:p>
          <a:p>
            <a:pPr>
              <a:buNone/>
            </a:pPr>
            <a:r>
              <a:rPr lang="ru-RU" b="1" dirty="0" smtClean="0"/>
              <a:t> </a:t>
            </a:r>
            <a:endParaRPr lang="ru-RU" dirty="0" smtClean="0"/>
          </a:p>
          <a:p>
            <a:endParaRPr lang="ru-RU" dirty="0"/>
          </a:p>
        </p:txBody>
      </p:sp>
      <p:pic>
        <p:nvPicPr>
          <p:cNvPr id="4" name="Picture 8" descr="365299992"/>
          <p:cNvPicPr>
            <a:picLocks noChangeAspect="1" noChangeArrowheads="1"/>
          </p:cNvPicPr>
          <p:nvPr/>
        </p:nvPicPr>
        <p:blipFill>
          <a:blip r:embed="rId2" cstate="print"/>
          <a:srcRect/>
          <a:stretch>
            <a:fillRect/>
          </a:stretch>
        </p:blipFill>
        <p:spPr>
          <a:xfrm>
            <a:off x="0" y="1714488"/>
            <a:ext cx="3143240" cy="5143512"/>
          </a:xfrm>
          <a:prstGeom prst="rect">
            <a:avLst/>
          </a:prstGeom>
          <a:ln w="76200" cmpd="tri">
            <a:solidFill>
              <a:srgbClr val="993300"/>
            </a:solidFill>
          </a:ln>
          <a:effectLst>
            <a:outerShdw dist="107763" dir="18900000" algn="ctr" rotWithShape="0">
              <a:srgbClr val="808080">
                <a:alpha val="5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868" y="0"/>
            <a:ext cx="5572132" cy="928670"/>
          </a:xfrm>
        </p:spPr>
        <p:txBody>
          <a:bodyPr/>
          <a:lstStyle/>
          <a:p>
            <a:r>
              <a:rPr lang="ru-RU" dirty="0" smtClean="0">
                <a:solidFill>
                  <a:srgbClr val="FF0000"/>
                </a:solidFill>
              </a:rPr>
              <a:t>Народное единство</a:t>
            </a:r>
            <a:endParaRPr lang="ru-RU" dirty="0"/>
          </a:p>
        </p:txBody>
      </p:sp>
      <p:sp>
        <p:nvSpPr>
          <p:cNvPr id="3" name="Содержимое 2"/>
          <p:cNvSpPr>
            <a:spLocks noGrp="1"/>
          </p:cNvSpPr>
          <p:nvPr>
            <p:ph idx="1"/>
          </p:nvPr>
        </p:nvSpPr>
        <p:spPr>
          <a:xfrm>
            <a:off x="3214678" y="1600200"/>
            <a:ext cx="5472122" cy="5257800"/>
          </a:xfrm>
        </p:spPr>
        <p:txBody>
          <a:bodyPr>
            <a:normAutofit fontScale="55000" lnSpcReduction="20000"/>
          </a:bodyPr>
          <a:lstStyle/>
          <a:p>
            <a:pPr>
              <a:buNone/>
            </a:pPr>
            <a:r>
              <a:rPr lang="ru-RU" b="1" dirty="0" smtClean="0"/>
              <a:t>Ополчение Минина и Пожарского остановилось и  в городе Ярославль для пополнения перед походом на Москву.</a:t>
            </a:r>
            <a:r>
              <a:rPr lang="ru-RU" dirty="0" smtClean="0"/>
              <a:t> А в Москве поляки снова потребовали от патриарха: "Прикажи ополчению, пусть разойдется!" - "Да будет над ними милость Божья и наше благословление! - ответил </a:t>
            </a:r>
            <a:r>
              <a:rPr lang="ru-RU" dirty="0" err="1" smtClean="0"/>
              <a:t>Гермоген</a:t>
            </a:r>
            <a:r>
              <a:rPr lang="ru-RU" dirty="0" smtClean="0"/>
              <a:t>. - Изменники же да будут прокляты и в этом веке, и в будущем". </a:t>
            </a:r>
          </a:p>
          <a:p>
            <a:pPr>
              <a:buNone/>
            </a:pPr>
            <a:r>
              <a:rPr lang="ru-RU" b="1" dirty="0" smtClean="0"/>
              <a:t> Так и случилось! </a:t>
            </a:r>
            <a:endParaRPr lang="ru-RU" dirty="0" smtClean="0"/>
          </a:p>
          <a:p>
            <a:pPr>
              <a:buNone/>
            </a:pPr>
            <a:r>
              <a:rPr lang="ru-RU" dirty="0" smtClean="0"/>
              <a:t>Вся Русская земля встала против захватчиков и предателей. Начались бои за Москву. Князь Пожарский оказался талантливым полководцем. А </a:t>
            </a:r>
            <a:r>
              <a:rPr lang="ru-RU" dirty="0" err="1" smtClean="0"/>
              <a:t>Козьма</a:t>
            </a:r>
            <a:r>
              <a:rPr lang="ru-RU" dirty="0" smtClean="0"/>
              <a:t> Минин, не жалея жизни, сражался под стенами столицы, как простой ратник. </a:t>
            </a:r>
          </a:p>
          <a:p>
            <a:pPr>
              <a:buNone/>
            </a:pPr>
            <a:endParaRPr lang="ru-RU" dirty="0" smtClean="0"/>
          </a:p>
          <a:p>
            <a:pPr>
              <a:buNone/>
            </a:pPr>
            <a:r>
              <a:rPr lang="ru-RU" dirty="0" smtClean="0"/>
              <a:t> </a:t>
            </a:r>
          </a:p>
          <a:p>
            <a:pPr>
              <a:buNone/>
            </a:pPr>
            <a:r>
              <a:rPr lang="ru-RU" dirty="0" smtClean="0"/>
              <a:t>Два месяца осаждал Москву Пожарский. Вскоре поляки сдались, Пожарский с торжеством вступил в город.</a:t>
            </a:r>
          </a:p>
          <a:p>
            <a:pPr>
              <a:buNone/>
            </a:pPr>
            <a:r>
              <a:rPr lang="ru-RU" b="1" dirty="0" smtClean="0"/>
              <a:t>4 ноября (22 октября по старому стилю) 1612 года</a:t>
            </a:r>
            <a:r>
              <a:rPr lang="ru-RU" dirty="0" smtClean="0"/>
              <a:t> вражеское войско сдалось на милость победителей, ополчение во главе с Мининым и Пожарским взяло Китай-город. </a:t>
            </a:r>
          </a:p>
          <a:p>
            <a:pPr>
              <a:buNone/>
            </a:pPr>
            <a:endParaRPr lang="ru-RU" dirty="0"/>
          </a:p>
        </p:txBody>
      </p:sp>
      <p:pic>
        <p:nvPicPr>
          <p:cNvPr id="4" name="Picture 2" descr="D:\Ирина\My Pictures\edinstvo.jpg"/>
          <p:cNvPicPr>
            <a:picLocks noChangeAspect="1" noChangeArrowheads="1"/>
          </p:cNvPicPr>
          <p:nvPr/>
        </p:nvPicPr>
        <p:blipFill>
          <a:blip r:embed="rId2" cstate="print"/>
          <a:srcRect/>
          <a:stretch>
            <a:fillRect/>
          </a:stretch>
        </p:blipFill>
        <p:spPr>
          <a:xfrm>
            <a:off x="0" y="0"/>
            <a:ext cx="3428992" cy="6858000"/>
          </a:xfrm>
          <a:prstGeom prst="rect">
            <a:avLst/>
          </a:prstGeom>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Народное единство</a:t>
            </a:r>
            <a:endParaRPr lang="ru-RU" dirty="0">
              <a:solidFill>
                <a:srgbClr val="FF0000"/>
              </a:solidFill>
            </a:endParaRPr>
          </a:p>
        </p:txBody>
      </p:sp>
      <p:sp>
        <p:nvSpPr>
          <p:cNvPr id="3" name="Содержимое 2"/>
          <p:cNvSpPr>
            <a:spLocks noGrp="1"/>
          </p:cNvSpPr>
          <p:nvPr>
            <p:ph idx="1"/>
          </p:nvPr>
        </p:nvSpPr>
        <p:spPr>
          <a:xfrm>
            <a:off x="457200" y="1600200"/>
            <a:ext cx="8229600" cy="1328734"/>
          </a:xfrm>
        </p:spPr>
        <p:txBody>
          <a:bodyPr>
            <a:normAutofit/>
          </a:bodyPr>
          <a:lstStyle/>
          <a:p>
            <a:endParaRPr lang="ru-RU" dirty="0"/>
          </a:p>
        </p:txBody>
      </p:sp>
      <p:sp>
        <p:nvSpPr>
          <p:cNvPr id="4" name="Прямоугольник 3"/>
          <p:cNvSpPr/>
          <p:nvPr/>
        </p:nvSpPr>
        <p:spPr>
          <a:xfrm>
            <a:off x="5572132" y="1428736"/>
            <a:ext cx="3571868" cy="3693319"/>
          </a:xfrm>
          <a:prstGeom prst="rect">
            <a:avLst/>
          </a:prstGeom>
        </p:spPr>
        <p:txBody>
          <a:bodyPr wrap="square">
            <a:spAutoFit/>
          </a:bodyPr>
          <a:lstStyle/>
          <a:p>
            <a:pPr>
              <a:spcBef>
                <a:spcPct val="50000"/>
              </a:spcBef>
            </a:pPr>
            <a:r>
              <a:rPr lang="ru-RU" b="1" i="1" dirty="0" smtClean="0">
                <a:solidFill>
                  <a:srgbClr val="FF0000"/>
                </a:solidFill>
              </a:rPr>
              <a:t>4 ноября 1612 г. </a:t>
            </a:r>
            <a:r>
              <a:rPr lang="ru-RU" b="1" i="1" dirty="0" smtClean="0"/>
              <a:t>Воины народного ополчения под предводительством Кузьмы Минина и Дмитрия Пожарского штурмом взяли Китай- город, освободили Москву от польских интервентов и продемонстрировали образец героизма и сплоченности всего народа вне зависимости от происхождения, вероисповедания и положения в обществе»</a:t>
            </a:r>
            <a:endParaRPr lang="en-US" b="1" i="1" dirty="0"/>
          </a:p>
        </p:txBody>
      </p:sp>
      <p:pic>
        <p:nvPicPr>
          <p:cNvPr id="5" name="Picture 9" descr="32-1"/>
          <p:cNvPicPr>
            <a:picLocks noChangeAspect="1" noChangeArrowheads="1"/>
          </p:cNvPicPr>
          <p:nvPr/>
        </p:nvPicPr>
        <p:blipFill>
          <a:blip r:embed="rId2" cstate="print"/>
          <a:srcRect/>
          <a:stretch>
            <a:fillRect/>
          </a:stretch>
        </p:blipFill>
        <p:spPr>
          <a:xfrm>
            <a:off x="0" y="1571612"/>
            <a:ext cx="5500694" cy="5286388"/>
          </a:xfrm>
          <a:prstGeom prst="rect">
            <a:avLst/>
          </a:prstGeom>
          <a:ln w="76200" cmpd="tri">
            <a:solidFill>
              <a:srgbClr val="993300"/>
            </a:solidFill>
          </a:ln>
          <a:effectLst>
            <a:outerShdw dist="107763" dir="18900000" algn="ctr" rotWithShape="0">
              <a:srgbClr val="808080">
                <a:alpha val="5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4" descr="001"/>
          <p:cNvPicPr>
            <a:picLocks noGrp="1" noChangeAspect="1" noChangeArrowheads="1"/>
          </p:cNvPicPr>
          <p:nvPr>
            <p:ph idx="1"/>
          </p:nvPr>
        </p:nvPicPr>
        <p:blipFill>
          <a:blip r:embed="rId2" cstate="print"/>
          <a:srcRect/>
          <a:stretch>
            <a:fillRect/>
          </a:stretch>
        </p:blipFill>
        <p:spPr>
          <a:xfrm>
            <a:off x="0" y="0"/>
            <a:ext cx="9144000" cy="6858000"/>
          </a:xfrm>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Рисунок1.jp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rgbClr val="FF0000"/>
                </a:solidFill>
              </a:rPr>
              <a:t>4 ноября – день Казанской иконы  Пресвятой Богородицы </a:t>
            </a:r>
            <a:endParaRPr lang="ru-RU" sz="3200" dirty="0">
              <a:solidFill>
                <a:srgbClr val="FF0000"/>
              </a:solidFill>
            </a:endParaRPr>
          </a:p>
        </p:txBody>
      </p:sp>
      <p:pic>
        <p:nvPicPr>
          <p:cNvPr id="4" name="Picture 7" descr="solnet-ee-k1">
            <a:hlinkClick r:id="rId2"/>
          </p:cNvPr>
          <p:cNvPicPr>
            <a:picLocks noGrp="1" noChangeAspect="1" noChangeArrowheads="1"/>
          </p:cNvPicPr>
          <p:nvPr>
            <p:ph idx="1"/>
          </p:nvPr>
        </p:nvPicPr>
        <p:blipFill>
          <a:blip r:embed="rId3" cstate="print"/>
          <a:srcRect/>
          <a:stretch>
            <a:fillRect/>
          </a:stretch>
        </p:blipFill>
        <p:spPr>
          <a:xfrm>
            <a:off x="0" y="1739900"/>
            <a:ext cx="4357685" cy="5118100"/>
          </a:xfrm>
          <a:ln w="76200" cmpd="tri">
            <a:solidFill>
              <a:srgbClr val="993300"/>
            </a:solidFill>
          </a:ln>
          <a:effectLst>
            <a:outerShdw dist="107763" dir="18900000" algn="ctr" rotWithShape="0">
              <a:srgbClr val="808080">
                <a:alpha val="50000"/>
              </a:srgbClr>
            </a:outerShdw>
          </a:effectLst>
        </p:spPr>
      </p:pic>
      <p:sp>
        <p:nvSpPr>
          <p:cNvPr id="5" name="Прямоугольник 4"/>
          <p:cNvSpPr/>
          <p:nvPr/>
        </p:nvSpPr>
        <p:spPr>
          <a:xfrm>
            <a:off x="5286380" y="2967335"/>
            <a:ext cx="3857620" cy="1569660"/>
          </a:xfrm>
          <a:prstGeom prst="rect">
            <a:avLst/>
          </a:prstGeom>
        </p:spPr>
        <p:txBody>
          <a:bodyPr wrap="square">
            <a:spAutoFit/>
          </a:bodyPr>
          <a:lstStyle/>
          <a:p>
            <a:r>
              <a:rPr lang="ru-RU" sz="2400" b="1" dirty="0" smtClean="0">
                <a:solidFill>
                  <a:srgbClr val="993300"/>
                </a:solidFill>
              </a:rPr>
              <a:t>И до наших дней эта икона особо почитается русским православным народом.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Казанский собор</a:t>
            </a:r>
            <a:endParaRPr lang="ru-RU" dirty="0">
              <a:solidFill>
                <a:srgbClr val="FF0000"/>
              </a:solidFill>
            </a:endParaRPr>
          </a:p>
        </p:txBody>
      </p:sp>
      <p:pic>
        <p:nvPicPr>
          <p:cNvPr id="4" name="Picture 12" descr="solnet-ee-s2">
            <a:hlinkClick r:id="rId2"/>
          </p:cNvPr>
          <p:cNvPicPr>
            <a:picLocks noGrp="1" noChangeAspect="1" noChangeArrowheads="1"/>
          </p:cNvPicPr>
          <p:nvPr>
            <p:ph idx="1"/>
          </p:nvPr>
        </p:nvPicPr>
        <p:blipFill>
          <a:blip r:embed="rId3" cstate="print"/>
          <a:srcRect/>
          <a:stretch>
            <a:fillRect/>
          </a:stretch>
        </p:blipFill>
        <p:spPr>
          <a:xfrm>
            <a:off x="0" y="1357298"/>
            <a:ext cx="4857752" cy="5500702"/>
          </a:xfrm>
          <a:ln w="76200" cmpd="tri">
            <a:solidFill>
              <a:srgbClr val="993300"/>
            </a:solidFill>
          </a:ln>
          <a:effectLst>
            <a:outerShdw dist="107763" dir="18900000" algn="ctr" rotWithShape="0">
              <a:srgbClr val="808080">
                <a:alpha val="50000"/>
              </a:srgbClr>
            </a:outerShdw>
          </a:effectLst>
        </p:spPr>
      </p:pic>
      <p:sp>
        <p:nvSpPr>
          <p:cNvPr id="5" name="Прямоугольник 4"/>
          <p:cNvSpPr/>
          <p:nvPr/>
        </p:nvSpPr>
        <p:spPr>
          <a:xfrm>
            <a:off x="4929190" y="1142984"/>
            <a:ext cx="4214810" cy="5509200"/>
          </a:xfrm>
          <a:prstGeom prst="rect">
            <a:avLst/>
          </a:prstGeom>
        </p:spPr>
        <p:txBody>
          <a:bodyPr wrap="square">
            <a:spAutoFit/>
          </a:bodyPr>
          <a:lstStyle/>
          <a:p>
            <a:r>
              <a:rPr lang="ru-RU" sz="3200" b="1" dirty="0" smtClean="0">
                <a:solidFill>
                  <a:srgbClr val="993300"/>
                </a:solidFill>
              </a:rPr>
              <a:t>В благодарность за помощь и заступничество князь Дмитрий Пожарский на свои средства построил в 20-х годах XVII века деревянный собор во имя Казанской иконы Божией Матери.</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2977" y="285728"/>
            <a:ext cx="6429420" cy="1143000"/>
          </a:xfrm>
        </p:spPr>
        <p:txBody>
          <a:bodyPr>
            <a:noAutofit/>
          </a:bodyPr>
          <a:lstStyle/>
          <a:p>
            <a:r>
              <a:rPr lang="ru-RU" sz="2400" i="1" dirty="0" smtClean="0">
                <a:solidFill>
                  <a:srgbClr val="FF0000"/>
                </a:solidFill>
              </a:rPr>
              <a:t>Живём одной судьбой,</a:t>
            </a:r>
            <a:br>
              <a:rPr lang="ru-RU" sz="2400" i="1" dirty="0" smtClean="0">
                <a:solidFill>
                  <a:srgbClr val="FF0000"/>
                </a:solidFill>
              </a:rPr>
            </a:br>
            <a:r>
              <a:rPr lang="ru-RU" sz="2400" i="1" dirty="0" smtClean="0">
                <a:solidFill>
                  <a:srgbClr val="FF0000"/>
                </a:solidFill>
              </a:rPr>
              <a:t>Сегодня День единства</a:t>
            </a:r>
            <a:br>
              <a:rPr lang="ru-RU" sz="2400" i="1" dirty="0" smtClean="0">
                <a:solidFill>
                  <a:srgbClr val="FF0000"/>
                </a:solidFill>
              </a:rPr>
            </a:br>
            <a:r>
              <a:rPr lang="ru-RU" sz="2400" i="1" dirty="0" smtClean="0">
                <a:solidFill>
                  <a:srgbClr val="FF0000"/>
                </a:solidFill>
              </a:rPr>
              <a:t>Мы празднуем с тобой! </a:t>
            </a:r>
            <a:br>
              <a:rPr lang="ru-RU" sz="2400" i="1" dirty="0" smtClean="0">
                <a:solidFill>
                  <a:srgbClr val="FF0000"/>
                </a:solidFill>
              </a:rPr>
            </a:br>
            <a:endParaRPr lang="ru-RU" sz="2400" dirty="0">
              <a:solidFill>
                <a:srgbClr val="FF0000"/>
              </a:solidFill>
            </a:endParaRPr>
          </a:p>
        </p:txBody>
      </p:sp>
      <p:sp>
        <p:nvSpPr>
          <p:cNvPr id="3" name="Содержимое 2"/>
          <p:cNvSpPr>
            <a:spLocks noGrp="1"/>
          </p:cNvSpPr>
          <p:nvPr>
            <p:ph idx="1"/>
          </p:nvPr>
        </p:nvSpPr>
        <p:spPr>
          <a:xfrm>
            <a:off x="4857752" y="1600200"/>
            <a:ext cx="3829048" cy="4709160"/>
          </a:xfrm>
        </p:spPr>
        <p:txBody>
          <a:bodyPr>
            <a:normAutofit fontScale="77500" lnSpcReduction="20000"/>
          </a:bodyPr>
          <a:lstStyle/>
          <a:p>
            <a:r>
              <a:rPr lang="ru-RU" dirty="0" smtClean="0"/>
              <a:t>16 декабря 2004 Госдума РФ приняла одновременно в трех чтениях поправки в федеральный закон "О днях воинской славы" /Победных днях России/". Одной из поправок было введение нового праздника - День народного единства и фактическое перенесение государственного выходного дня с 7 ноября (День Согласия и Примирения) на 4 ноября. </a:t>
            </a:r>
          </a:p>
          <a:p>
            <a:endParaRPr lang="ru-RU" dirty="0"/>
          </a:p>
        </p:txBody>
      </p:sp>
      <p:sp>
        <p:nvSpPr>
          <p:cNvPr id="4" name="Прямоугольник 3"/>
          <p:cNvSpPr/>
          <p:nvPr/>
        </p:nvSpPr>
        <p:spPr>
          <a:xfrm>
            <a:off x="844549" y="2087682"/>
            <a:ext cx="1727187" cy="738664"/>
          </a:xfrm>
          <a:prstGeom prst="rect">
            <a:avLst/>
          </a:prstGeom>
        </p:spPr>
        <p:txBody>
          <a:bodyPr wrap="square">
            <a:spAutoFit/>
          </a:bodyPr>
          <a:lstStyle/>
          <a:p>
            <a:r>
              <a:rPr lang="ru-RU" sz="2400" b="1" i="1" dirty="0" smtClean="0">
                <a:ln w="6350">
                  <a:noFill/>
                </a:ln>
                <a:solidFill>
                  <a:srgbClr val="FF0000"/>
                </a:solidFill>
                <a:effectLst>
                  <a:outerShdw blurRad="114300" dist="101600" dir="2700000" algn="tl" rotWithShape="0">
                    <a:srgbClr val="000000">
                      <a:alpha val="40000"/>
                    </a:srgbClr>
                  </a:outerShdw>
                </a:effectLst>
                <a:latin typeface="Arial"/>
                <a:ea typeface="+mj-ea"/>
                <a:cs typeface="+mj-cs"/>
              </a:rPr>
              <a:t/>
            </a:r>
            <a:br>
              <a:rPr lang="ru-RU" sz="2400" b="1" i="1" dirty="0" smtClean="0">
                <a:ln w="6350">
                  <a:noFill/>
                </a:ln>
                <a:solidFill>
                  <a:srgbClr val="FF0000"/>
                </a:solidFill>
                <a:effectLst>
                  <a:outerShdw blurRad="114300" dist="101600" dir="2700000" algn="tl" rotWithShape="0">
                    <a:srgbClr val="000000">
                      <a:alpha val="40000"/>
                    </a:srgbClr>
                  </a:outerShdw>
                </a:effectLst>
                <a:latin typeface="Arial"/>
                <a:ea typeface="+mj-ea"/>
                <a:cs typeface="+mj-cs"/>
              </a:rPr>
            </a:br>
            <a:endParaRPr lang="ru-RU" dirty="0"/>
          </a:p>
        </p:txBody>
      </p:sp>
      <p:sp>
        <p:nvSpPr>
          <p:cNvPr id="5" name="Прямоугольник 4"/>
          <p:cNvSpPr/>
          <p:nvPr/>
        </p:nvSpPr>
        <p:spPr>
          <a:xfrm>
            <a:off x="2286000" y="2828836"/>
            <a:ext cx="4572000" cy="369332"/>
          </a:xfrm>
          <a:prstGeom prst="rect">
            <a:avLst/>
          </a:prstGeom>
        </p:spPr>
        <p:txBody>
          <a:bodyPr>
            <a:spAutoFit/>
          </a:bodyPr>
          <a:lstStyle/>
          <a:p>
            <a:pPr>
              <a:defRPr/>
            </a:pPr>
            <a:endParaRPr lang="ru-RU" dirty="0"/>
          </a:p>
        </p:txBody>
      </p:sp>
      <p:sp>
        <p:nvSpPr>
          <p:cNvPr id="6" name="Прямоугольник 5"/>
          <p:cNvSpPr/>
          <p:nvPr/>
        </p:nvSpPr>
        <p:spPr>
          <a:xfrm>
            <a:off x="4046313" y="3244334"/>
            <a:ext cx="184731" cy="369332"/>
          </a:xfrm>
          <a:prstGeom prst="rect">
            <a:avLst/>
          </a:prstGeom>
        </p:spPr>
        <p:txBody>
          <a:bodyPr wrap="none">
            <a:spAutoFit/>
          </a:bodyPr>
          <a:lstStyle/>
          <a:p>
            <a:pPr>
              <a:defRPr/>
            </a:pPr>
            <a:endParaRPr lang="ru-RU" dirty="0"/>
          </a:p>
        </p:txBody>
      </p:sp>
      <p:pic>
        <p:nvPicPr>
          <p:cNvPr id="8" name="Рисунок 7" descr="Рисунок1.jpg"/>
          <p:cNvPicPr>
            <a:picLocks noChangeAspect="1"/>
          </p:cNvPicPr>
          <p:nvPr/>
        </p:nvPicPr>
        <p:blipFill>
          <a:blip r:embed="rId2" cstate="print"/>
          <a:stretch>
            <a:fillRect/>
          </a:stretch>
        </p:blipFill>
        <p:spPr>
          <a:xfrm>
            <a:off x="0" y="1428737"/>
            <a:ext cx="4500563" cy="5429263"/>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solidFill>
                  <a:srgbClr val="FF0000"/>
                </a:solidFill>
                <a:latin typeface="Times New Roman" pitchFamily="18" charset="0"/>
                <a:cs typeface="Times New Roman" pitchFamily="18" charset="0"/>
              </a:rPr>
              <a:t>Почти 4 столетия назад в начале ноября народное ополчение во главе с купцом Мининым и воеводой Пожарским прогнало польских интервентов из Москвы и положило начало конца так называемому Смутному времени.</a:t>
            </a:r>
            <a:br>
              <a:rPr lang="ru-RU" sz="1800" dirty="0" smtClean="0">
                <a:solidFill>
                  <a:srgbClr val="FF0000"/>
                </a:solidFill>
                <a:latin typeface="Times New Roman" pitchFamily="18" charset="0"/>
                <a:cs typeface="Times New Roman" pitchFamily="18" charset="0"/>
              </a:rPr>
            </a:br>
            <a:endParaRPr lang="ru-RU" sz="1800" dirty="0">
              <a:solidFill>
                <a:srgbClr val="FF0000"/>
              </a:solidFill>
              <a:latin typeface="Times New Roman" pitchFamily="18" charset="0"/>
              <a:cs typeface="Times New Roman" pitchFamily="18" charset="0"/>
            </a:endParaRPr>
          </a:p>
        </p:txBody>
      </p:sp>
      <p:pic>
        <p:nvPicPr>
          <p:cNvPr id="4" name="Содержимое 3" descr="65.jpg"/>
          <p:cNvPicPr>
            <a:picLocks noGrp="1" noChangeAspect="1"/>
          </p:cNvPicPr>
          <p:nvPr>
            <p:ph idx="1"/>
          </p:nvPr>
        </p:nvPicPr>
        <p:blipFill>
          <a:blip r:embed="rId2" cstate="print"/>
          <a:stretch>
            <a:fillRect/>
          </a:stretch>
        </p:blipFill>
        <p:spPr>
          <a:xfrm>
            <a:off x="0" y="1600200"/>
            <a:ext cx="9144000" cy="52578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Народное единство</a:t>
            </a:r>
            <a:endParaRPr lang="ru-RU" dirty="0"/>
          </a:p>
        </p:txBody>
      </p:sp>
      <p:sp>
        <p:nvSpPr>
          <p:cNvPr id="3" name="Содержимое 2"/>
          <p:cNvSpPr>
            <a:spLocks noGrp="1"/>
          </p:cNvSpPr>
          <p:nvPr>
            <p:ph idx="1"/>
          </p:nvPr>
        </p:nvSpPr>
        <p:spPr/>
        <p:txBody>
          <a:bodyPr/>
          <a:lstStyle/>
          <a:p>
            <a:pPr>
              <a:lnSpc>
                <a:spcPct val="80000"/>
              </a:lnSpc>
            </a:pPr>
            <a:r>
              <a:rPr lang="ru-RU" dirty="0" smtClean="0"/>
              <a:t>Казалось, что России больше нет, в небытие уйдёт культура, и быт, и мораль, и право.</a:t>
            </a:r>
          </a:p>
          <a:p>
            <a:pPr>
              <a:lnSpc>
                <a:spcPct val="80000"/>
              </a:lnSpc>
            </a:pPr>
            <a:r>
              <a:rPr lang="ru-RU" dirty="0" smtClean="0"/>
              <a:t>Любовь к России оказалась сильнее, чем ненависть к крепостникам.</a:t>
            </a:r>
          </a:p>
          <a:p>
            <a:pPr>
              <a:lnSpc>
                <a:spcPct val="80000"/>
              </a:lnSpc>
            </a:pPr>
            <a:r>
              <a:rPr lang="ru-RU" dirty="0" smtClean="0"/>
              <a:t>Призыв объединиться шёл из низов общества.</a:t>
            </a:r>
          </a:p>
          <a:p>
            <a:pPr>
              <a:lnSpc>
                <a:spcPct val="80000"/>
              </a:lnSpc>
            </a:pPr>
            <a:r>
              <a:rPr lang="ru-RU" dirty="0" smtClean="0"/>
              <a:t>Самостоятельно приняли решение, забыв обиды, встали в один строй люди разных общественных страт: купечество, крестьянство, дворянство, духовенство, казачество.</a:t>
            </a:r>
          </a:p>
          <a:p>
            <a:pPr>
              <a:lnSpc>
                <a:spcPct val="80000"/>
              </a:lnSpc>
            </a:pPr>
            <a:r>
              <a:rPr lang="ru-RU" dirty="0" smtClean="0"/>
              <a:t>Именно ополчение решило судьбу русского государства.</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Народное единство</a:t>
            </a:r>
            <a:endParaRPr lang="ru-RU" dirty="0"/>
          </a:p>
        </p:txBody>
      </p:sp>
      <p:sp>
        <p:nvSpPr>
          <p:cNvPr id="3" name="Содержимое 2"/>
          <p:cNvSpPr>
            <a:spLocks noGrp="1"/>
          </p:cNvSpPr>
          <p:nvPr>
            <p:ph idx="1"/>
          </p:nvPr>
        </p:nvSpPr>
        <p:spPr>
          <a:xfrm>
            <a:off x="4214810" y="1428736"/>
            <a:ext cx="4929190" cy="5429264"/>
          </a:xfrm>
        </p:spPr>
        <p:txBody>
          <a:bodyPr>
            <a:normAutofit fontScale="77500" lnSpcReduction="20000"/>
          </a:bodyPr>
          <a:lstStyle/>
          <a:p>
            <a:pPr>
              <a:lnSpc>
                <a:spcPct val="90000"/>
              </a:lnSpc>
            </a:pPr>
            <a:r>
              <a:rPr lang="ru-RU" dirty="0" smtClean="0"/>
              <a:t>В связи с этим праздником встаёт вопрос благотворительности. Народ России собирал деньги на создание , вооружение народного ополчения. </a:t>
            </a:r>
          </a:p>
          <a:p>
            <a:pPr>
              <a:lnSpc>
                <a:spcPct val="90000"/>
              </a:lnSpc>
            </a:pPr>
            <a:r>
              <a:rPr lang="ru-RU" dirty="0" smtClean="0"/>
              <a:t>. Ещё в 16 веке создавались школы, приюты, </a:t>
            </a:r>
            <a:r>
              <a:rPr lang="ru-RU" dirty="0" err="1" smtClean="0"/>
              <a:t>богодельни</a:t>
            </a:r>
            <a:r>
              <a:rPr lang="ru-RU" dirty="0" smtClean="0"/>
              <a:t>.</a:t>
            </a:r>
          </a:p>
          <a:p>
            <a:pPr>
              <a:lnSpc>
                <a:spcPct val="90000"/>
              </a:lnSpc>
            </a:pPr>
            <a:r>
              <a:rPr lang="ru-RU" dirty="0" smtClean="0"/>
              <a:t>Широко известны </a:t>
            </a:r>
            <a:r>
              <a:rPr lang="ru-RU" dirty="0" err="1" smtClean="0"/>
              <a:t>Голицинская</a:t>
            </a:r>
            <a:r>
              <a:rPr lang="ru-RU" dirty="0" smtClean="0"/>
              <a:t> больница, Шереметьевский  дом, Третьяковская бесплатная галерея. До 1917 года в России было более 11 тысяч </a:t>
            </a:r>
            <a:r>
              <a:rPr lang="ru-RU" dirty="0" err="1" smtClean="0"/>
              <a:t>боготворительных</a:t>
            </a:r>
            <a:r>
              <a:rPr lang="ru-RU" dirty="0" smtClean="0"/>
              <a:t> учреждений, императорская семья также широко занималась благотворительностью.</a:t>
            </a:r>
          </a:p>
          <a:p>
            <a:pPr>
              <a:lnSpc>
                <a:spcPct val="90000"/>
              </a:lnSpc>
            </a:pPr>
            <a:r>
              <a:rPr lang="ru-RU" dirty="0" smtClean="0"/>
              <a:t>В 10 веке князь Владимир – </a:t>
            </a:r>
            <a:r>
              <a:rPr lang="ru-RU" dirty="0" err="1" smtClean="0"/>
              <a:t>нищелюб</a:t>
            </a:r>
            <a:r>
              <a:rPr lang="ru-RU" dirty="0" smtClean="0"/>
              <a:t>, первый благотворитель, когда в его сознании произошёл перелом. Также можно отметить Александра Невского, Алексея Михайловича</a:t>
            </a:r>
            <a:endParaRPr lang="ru-RU" dirty="0"/>
          </a:p>
        </p:txBody>
      </p:sp>
      <p:pic>
        <p:nvPicPr>
          <p:cNvPr id="4" name="Picture 2" descr="D:\Ирина\My Pictures\edinstvo.jpg"/>
          <p:cNvPicPr>
            <a:picLocks noChangeAspect="1" noChangeArrowheads="1"/>
          </p:cNvPicPr>
          <p:nvPr/>
        </p:nvPicPr>
        <p:blipFill>
          <a:blip r:embed="rId2" cstate="print"/>
          <a:srcRect/>
          <a:stretch>
            <a:fillRect/>
          </a:stretch>
        </p:blipFill>
        <p:spPr>
          <a:xfrm>
            <a:off x="0" y="1357298"/>
            <a:ext cx="4357686" cy="5500702"/>
          </a:xfrm>
          <a:prstGeom prst="rect">
            <a:avLst/>
          </a:prstGeom>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3437" y="274638"/>
            <a:ext cx="4043363" cy="1143000"/>
          </a:xfrm>
        </p:spPr>
        <p:txBody>
          <a:bodyPr>
            <a:normAutofit fontScale="90000"/>
          </a:bodyPr>
          <a:lstStyle/>
          <a:p>
            <a:r>
              <a:rPr lang="ru-RU" sz="2400" dirty="0" smtClean="0">
                <a:solidFill>
                  <a:srgbClr val="FF0000"/>
                </a:solidFill>
              </a:rPr>
              <a:t>С   2005   года </a:t>
            </a:r>
            <a:r>
              <a:rPr lang="ru-RU" sz="4400" dirty="0" smtClean="0">
                <a:solidFill>
                  <a:srgbClr val="FF0000"/>
                </a:solidFill>
              </a:rPr>
              <a:t/>
            </a:r>
            <a:br>
              <a:rPr lang="ru-RU" sz="4400" dirty="0" smtClean="0">
                <a:solidFill>
                  <a:srgbClr val="FF0000"/>
                </a:solidFill>
              </a:rPr>
            </a:br>
            <a:r>
              <a:rPr lang="ru-RU" sz="1600" dirty="0" smtClean="0">
                <a:solidFill>
                  <a:srgbClr val="FF0000"/>
                </a:solidFill>
              </a:rPr>
              <a:t>4ноября – государственный праздник</a:t>
            </a:r>
            <a:br>
              <a:rPr lang="ru-RU" sz="1600" dirty="0" smtClean="0">
                <a:solidFill>
                  <a:srgbClr val="FF0000"/>
                </a:solidFill>
              </a:rPr>
            </a:br>
            <a:r>
              <a:rPr lang="ru-RU" sz="1600" dirty="0" smtClean="0">
                <a:solidFill>
                  <a:srgbClr val="FF0000"/>
                </a:solidFill>
              </a:rPr>
              <a:t/>
            </a:r>
            <a:br>
              <a:rPr lang="ru-RU" sz="1600" dirty="0" smtClean="0">
                <a:solidFill>
                  <a:srgbClr val="FF0000"/>
                </a:solidFill>
              </a:rPr>
            </a:br>
            <a:r>
              <a:rPr lang="ru-RU" sz="1600" dirty="0" smtClean="0">
                <a:solidFill>
                  <a:srgbClr val="FF0000"/>
                </a:solidFill>
              </a:rPr>
              <a:t>День народного единства</a:t>
            </a:r>
            <a:endParaRPr lang="ru-RU" sz="1600" dirty="0">
              <a:solidFill>
                <a:srgbClr val="FF0000"/>
              </a:solidFill>
            </a:endParaRPr>
          </a:p>
        </p:txBody>
      </p:sp>
      <p:sp>
        <p:nvSpPr>
          <p:cNvPr id="3" name="Содержимое 2"/>
          <p:cNvSpPr>
            <a:spLocks noGrp="1"/>
          </p:cNvSpPr>
          <p:nvPr>
            <p:ph idx="1"/>
          </p:nvPr>
        </p:nvSpPr>
        <p:spPr>
          <a:xfrm>
            <a:off x="1" y="0"/>
            <a:ext cx="4429124" cy="6858000"/>
          </a:xfrm>
        </p:spPr>
        <p:txBody>
          <a:bodyPr>
            <a:normAutofit fontScale="62500" lnSpcReduction="20000"/>
          </a:bodyPr>
          <a:lstStyle/>
          <a:p>
            <a:pPr>
              <a:lnSpc>
                <a:spcPct val="90000"/>
              </a:lnSpc>
            </a:pPr>
            <a:r>
              <a:rPr lang="ru-RU" dirty="0" smtClean="0"/>
              <a:t>Инициатором введения нового праздника стала Русская Православная Церковь. </a:t>
            </a:r>
          </a:p>
          <a:p>
            <a:pPr>
              <a:lnSpc>
                <a:spcPct val="90000"/>
              </a:lnSpc>
            </a:pPr>
            <a:r>
              <a:rPr lang="ru-RU" dirty="0" smtClean="0"/>
              <a:t>По мнению митрополита Кирилла, историческая значимость этого дня состоит в том, что в 1612 году Россия могла бы прекратить свое существование как независимое православное государство, а «спасение пришло на волне духовного единения народа, главная идея которого была представлена православной верой». Этот праздник одинаково значим для представителей разных народов России, так как именно после победы 1612 года «Россия стала великой многонациональной державой». «Сегодня мы также нуждаемся, чтобы общество было сильным, для того, чтобы выйти из периода перемен великим государством» - отметил митрополит Кирилл. </a:t>
            </a:r>
            <a:endParaRPr lang="en-US" dirty="0" smtClean="0"/>
          </a:p>
          <a:p>
            <a:pPr>
              <a:lnSpc>
                <a:spcPct val="90000"/>
              </a:lnSpc>
            </a:pPr>
            <a:r>
              <a:rPr lang="ru-RU" dirty="0" smtClean="0"/>
              <a:t>В то же время было подчеркнуто большое духовное значение нового праздника: "Минин и Пожарский выступили по призыву Церкви, и это пробудило наш народ от духовной спячки. Русские люди поняли, что им угрожает, и выступили на защиту своей православной веры". </a:t>
            </a:r>
          </a:p>
          <a:p>
            <a:endParaRPr lang="ru-RU" dirty="0"/>
          </a:p>
        </p:txBody>
      </p:sp>
      <p:pic>
        <p:nvPicPr>
          <p:cNvPr id="5122" name="Picture 2" descr="Картинка 19 из 590">
            <a:hlinkClick r:id="rId2"/>
          </p:cNvPr>
          <p:cNvPicPr>
            <a:picLocks noChangeAspect="1" noChangeArrowheads="1"/>
          </p:cNvPicPr>
          <p:nvPr/>
        </p:nvPicPr>
        <p:blipFill>
          <a:blip r:embed="rId3" cstate="print"/>
          <a:srcRect/>
          <a:stretch>
            <a:fillRect/>
          </a:stretch>
        </p:blipFill>
        <p:spPr bwMode="auto">
          <a:xfrm>
            <a:off x="4381501" y="1785927"/>
            <a:ext cx="4762500" cy="507207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smtClean="0">
                <a:latin typeface="Tahoma" pitchFamily="34" charset="0"/>
              </a:rPr>
              <a:t>День народного единства России</a:t>
            </a:r>
            <a:r>
              <a:rPr lang="ru-RU" sz="4400" dirty="0" smtClean="0">
                <a:latin typeface="Tahoma" pitchFamily="34" charset="0"/>
              </a:rPr>
              <a:t/>
            </a:r>
            <a:br>
              <a:rPr lang="ru-RU" sz="4400" dirty="0" smtClean="0">
                <a:latin typeface="Tahoma" pitchFamily="34" charset="0"/>
              </a:rPr>
            </a:br>
            <a:endParaRPr lang="ru-RU" dirty="0"/>
          </a:p>
        </p:txBody>
      </p:sp>
      <p:pic>
        <p:nvPicPr>
          <p:cNvPr id="4" name="Содержимое 3" descr="Файл:Kazan moscow.jpg">
            <a:hlinkClick r:id="rId2"/>
          </p:cNvPr>
          <p:cNvPicPr>
            <a:picLocks noGrp="1" noChangeAspect="1" noChangeArrowheads="1"/>
          </p:cNvPicPr>
          <p:nvPr>
            <p:ph idx="1"/>
          </p:nvPr>
        </p:nvPicPr>
        <p:blipFill>
          <a:blip r:embed="rId3" cstate="print"/>
          <a:srcRect/>
          <a:stretch>
            <a:fillRect/>
          </a:stretch>
        </p:blipFill>
        <p:spPr bwMode="auto">
          <a:xfrm>
            <a:off x="1" y="857233"/>
            <a:ext cx="4071935" cy="5000660"/>
          </a:xfrm>
          <a:prstGeom prst="rect">
            <a:avLst/>
          </a:prstGeom>
          <a:noFill/>
          <a:ln w="9525">
            <a:noFill/>
            <a:miter lim="800000"/>
            <a:headEnd/>
            <a:tailEnd/>
          </a:ln>
        </p:spPr>
      </p:pic>
      <p:sp>
        <p:nvSpPr>
          <p:cNvPr id="5" name="Прямоугольник 4"/>
          <p:cNvSpPr/>
          <p:nvPr/>
        </p:nvSpPr>
        <p:spPr>
          <a:xfrm>
            <a:off x="1" y="5929330"/>
            <a:ext cx="2714612" cy="923330"/>
          </a:xfrm>
          <a:prstGeom prst="rect">
            <a:avLst/>
          </a:prstGeom>
        </p:spPr>
        <p:txBody>
          <a:bodyPr wrap="square">
            <a:spAutoFit/>
          </a:bodyPr>
          <a:lstStyle/>
          <a:p>
            <a:r>
              <a:rPr lang="ru-RU" dirty="0" smtClean="0">
                <a:solidFill>
                  <a:srgbClr val="FF0000"/>
                </a:solidFill>
                <a:effectLst>
                  <a:outerShdw blurRad="38100" dist="38100" dir="2700000" algn="tl">
                    <a:srgbClr val="000000">
                      <a:alpha val="43137"/>
                    </a:srgbClr>
                  </a:outerShdw>
                </a:effectLst>
              </a:rPr>
              <a:t>4 ноября – день </a:t>
            </a:r>
            <a:r>
              <a:rPr lang="ru-RU" b="1" dirty="0" smtClean="0">
                <a:solidFill>
                  <a:srgbClr val="FF0000"/>
                </a:solidFill>
                <a:effectLst>
                  <a:outerShdw blurRad="38100" dist="38100" dir="2700000" algn="tl">
                    <a:srgbClr val="000000">
                      <a:alpha val="43137"/>
                    </a:srgbClr>
                  </a:outerShdw>
                </a:effectLst>
              </a:rPr>
              <a:t>Казанской иконы Божией Матери</a:t>
            </a:r>
            <a:endParaRPr lang="ru-RU" dirty="0">
              <a:solidFill>
                <a:srgbClr val="FF0000"/>
              </a:solidFill>
            </a:endParaRPr>
          </a:p>
        </p:txBody>
      </p:sp>
      <p:sp>
        <p:nvSpPr>
          <p:cNvPr id="6" name="Прямоугольник 5"/>
          <p:cNvSpPr/>
          <p:nvPr/>
        </p:nvSpPr>
        <p:spPr>
          <a:xfrm>
            <a:off x="4429124" y="1285860"/>
            <a:ext cx="4500594" cy="3539430"/>
          </a:xfrm>
          <a:prstGeom prst="rect">
            <a:avLst/>
          </a:prstGeom>
        </p:spPr>
        <p:txBody>
          <a:bodyPr wrap="square">
            <a:spAutoFit/>
          </a:bodyPr>
          <a:lstStyle/>
          <a:p>
            <a:r>
              <a:rPr lang="ru-RU" dirty="0" smtClean="0">
                <a:solidFill>
                  <a:srgbClr val="002060"/>
                </a:solidFill>
              </a:rPr>
              <a:t> </a:t>
            </a:r>
            <a:r>
              <a:rPr lang="ru-RU" sz="3200" dirty="0" err="1" smtClean="0">
                <a:solidFill>
                  <a:srgbClr val="002060"/>
                </a:solidFill>
              </a:rPr>
              <a:t>Каза́нская</a:t>
            </a:r>
            <a:r>
              <a:rPr lang="ru-RU" sz="3200" dirty="0" smtClean="0">
                <a:solidFill>
                  <a:srgbClr val="002060"/>
                </a:solidFill>
              </a:rPr>
              <a:t> </a:t>
            </a:r>
            <a:r>
              <a:rPr lang="ru-RU" sz="3200" dirty="0" err="1" smtClean="0">
                <a:solidFill>
                  <a:srgbClr val="002060"/>
                </a:solidFill>
              </a:rPr>
              <a:t>ико́на</a:t>
            </a:r>
            <a:r>
              <a:rPr lang="ru-RU" sz="3200" dirty="0" smtClean="0">
                <a:solidFill>
                  <a:srgbClr val="002060"/>
                </a:solidFill>
              </a:rPr>
              <a:t> </a:t>
            </a:r>
            <a:r>
              <a:rPr lang="ru-RU" sz="3200" dirty="0" err="1" smtClean="0">
                <a:solidFill>
                  <a:srgbClr val="002060"/>
                </a:solidFill>
              </a:rPr>
              <a:t>Бо́жией</a:t>
            </a:r>
            <a:r>
              <a:rPr lang="ru-RU" sz="3200" dirty="0" smtClean="0">
                <a:solidFill>
                  <a:srgbClr val="002060"/>
                </a:solidFill>
              </a:rPr>
              <a:t> </a:t>
            </a:r>
            <a:r>
              <a:rPr lang="ru-RU" sz="3200" dirty="0" err="1" smtClean="0">
                <a:solidFill>
                  <a:srgbClr val="002060"/>
                </a:solidFill>
              </a:rPr>
              <a:t>Ма́тери</a:t>
            </a:r>
            <a:r>
              <a:rPr lang="ru-RU" sz="3200" dirty="0" smtClean="0">
                <a:solidFill>
                  <a:srgbClr val="002060"/>
                </a:solidFill>
              </a:rPr>
              <a:t> —чудотворная икона Богородицы, явившаяся в Казани в 1579 году. Одна из самых чтимых икон в Русской Церкви. </a:t>
            </a:r>
            <a:endParaRPr lang="ru-RU"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400" dirty="0" smtClean="0">
                <a:solidFill>
                  <a:srgbClr val="FF0000"/>
                </a:solidFill>
              </a:rPr>
              <a:t>Обретение и дальнейшая история иконы</a:t>
            </a:r>
            <a:endParaRPr lang="ru-RU" dirty="0">
              <a:solidFill>
                <a:srgbClr val="FF0000"/>
              </a:solidFill>
            </a:endParaRPr>
          </a:p>
        </p:txBody>
      </p:sp>
      <p:sp>
        <p:nvSpPr>
          <p:cNvPr id="3" name="Содержимое 2"/>
          <p:cNvSpPr>
            <a:spLocks noGrp="1"/>
          </p:cNvSpPr>
          <p:nvPr>
            <p:ph idx="1"/>
          </p:nvPr>
        </p:nvSpPr>
        <p:spPr>
          <a:xfrm>
            <a:off x="0" y="1600200"/>
            <a:ext cx="4857752" cy="5400700"/>
          </a:xfrm>
        </p:spPr>
        <p:txBody>
          <a:bodyPr>
            <a:normAutofit fontScale="70000" lnSpcReduction="20000"/>
          </a:bodyPr>
          <a:lstStyle/>
          <a:p>
            <a:pPr algn="just">
              <a:buNone/>
              <a:defRPr/>
            </a:pPr>
            <a:r>
              <a:rPr lang="ru-RU" dirty="0" smtClean="0"/>
              <a:t>         После пожара в Казани  в 1579, уничтожившего часть города, девятилетней Матроне Онучиной явилась во сне Богородица, велевшая откопать Её икону на пепелище. В указанном месте на глубине около метра действительно была найдена икона. </a:t>
            </a:r>
          </a:p>
          <a:p>
            <a:pPr>
              <a:buNone/>
              <a:defRPr/>
            </a:pPr>
            <a:r>
              <a:rPr lang="ru-RU" dirty="0" smtClean="0"/>
              <a:t>        Список с Казанской иконы отправлен в Москву царю Ивану IV (Грозному). </a:t>
            </a:r>
          </a:p>
          <a:p>
            <a:pPr>
              <a:buNone/>
              <a:defRPr/>
            </a:pPr>
            <a:r>
              <a:rPr lang="ru-RU" dirty="0" smtClean="0"/>
              <a:t>        При Петре I один из списков чудотворной иконы был перенёсен в Санкт-Петербург. С 1737 года эта икона находилась в церкви Рождества Богородицы на Невском проспекте, которую в 1811 году сменил Казанский собор.</a:t>
            </a:r>
          </a:p>
          <a:p>
            <a:endParaRPr lang="ru-RU" dirty="0"/>
          </a:p>
        </p:txBody>
      </p:sp>
      <p:pic>
        <p:nvPicPr>
          <p:cNvPr id="4" name="Рисунок 3" descr="http://www.biysk.secna.ru/pravoslav/ikona.gif">
            <a:hlinkClick r:id="rId2"/>
          </p:cNvPr>
          <p:cNvPicPr>
            <a:picLocks noChangeAspect="1" noChangeArrowheads="1"/>
          </p:cNvPicPr>
          <p:nvPr/>
        </p:nvPicPr>
        <p:blipFill>
          <a:blip r:embed="rId3" cstate="print"/>
          <a:srcRect/>
          <a:stretch>
            <a:fillRect/>
          </a:stretch>
        </p:blipFill>
        <p:spPr bwMode="auto">
          <a:xfrm>
            <a:off x="4714876" y="1857364"/>
            <a:ext cx="4429124" cy="500063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5715016"/>
            <a:ext cx="9144000" cy="1142984"/>
          </a:xfrm>
        </p:spPr>
        <p:txBody>
          <a:bodyPr>
            <a:normAutofit fontScale="85000" lnSpcReduction="10000"/>
          </a:bodyPr>
          <a:lstStyle/>
          <a:p>
            <a:r>
              <a:rPr lang="ru-RU" dirty="0" smtClean="0"/>
              <a:t> На месте явления иконы был построен Богородицкий девичий монастырь, первой монахиней, а после и игуменьей которого стала Матрона Онучина (принявшая имя Марфа).</a:t>
            </a:r>
            <a:endParaRPr lang="ru-RU" dirty="0"/>
          </a:p>
        </p:txBody>
      </p:sp>
      <p:pic>
        <p:nvPicPr>
          <p:cNvPr id="4" name="Рисунок 3" descr="http://upload.wikimedia.org/wikipedia/commons/thumb/5/56/Turnerelli_bogoroditskiy.jpg/200px-Turnerelli_bogoroditskiy.jpg">
            <a:hlinkClick r:id="rId2"/>
          </p:cNvPr>
          <p:cNvPicPr>
            <a:picLocks noChangeAspect="1" noChangeArrowheads="1"/>
          </p:cNvPicPr>
          <p:nvPr/>
        </p:nvPicPr>
        <p:blipFill>
          <a:blip r:embed="rId3" cstate="print"/>
          <a:srcRect/>
          <a:stretch>
            <a:fillRect/>
          </a:stretch>
        </p:blipFill>
        <p:spPr bwMode="auto">
          <a:xfrm>
            <a:off x="0" y="1"/>
            <a:ext cx="9144000" cy="564357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http://e-project.redu.ru/virtual/kolomensk/images/bigger/i_kazan.jpg">
            <a:hlinkClick r:id="rId2"/>
          </p:cNvPr>
          <p:cNvPicPr>
            <a:picLocks noGrp="1" noChangeAspect="1" noChangeArrowheads="1"/>
          </p:cNvPicPr>
          <p:nvPr>
            <p:ph idx="1"/>
          </p:nvPr>
        </p:nvPicPr>
        <p:blipFill>
          <a:blip r:embed="rId3" cstate="print"/>
          <a:srcRect/>
          <a:stretch>
            <a:fillRect/>
          </a:stretch>
        </p:blipFill>
        <p:spPr bwMode="auto">
          <a:xfrm>
            <a:off x="1" y="0"/>
            <a:ext cx="4714876" cy="6858000"/>
          </a:xfrm>
          <a:prstGeom prst="rect">
            <a:avLst/>
          </a:prstGeom>
          <a:noFill/>
          <a:ln w="9525">
            <a:noFill/>
            <a:miter lim="800000"/>
            <a:headEnd/>
            <a:tailEnd/>
          </a:ln>
        </p:spPr>
      </p:pic>
      <p:sp>
        <p:nvSpPr>
          <p:cNvPr id="5" name="Прямоугольник 4"/>
          <p:cNvSpPr/>
          <p:nvPr/>
        </p:nvSpPr>
        <p:spPr>
          <a:xfrm>
            <a:off x="4786314" y="4643446"/>
            <a:ext cx="4357687" cy="1754326"/>
          </a:xfrm>
          <a:prstGeom prst="rect">
            <a:avLst/>
          </a:prstGeom>
        </p:spPr>
        <p:txBody>
          <a:bodyPr wrap="square">
            <a:spAutoFit/>
          </a:bodyPr>
          <a:lstStyle/>
          <a:p>
            <a:pPr algn="just">
              <a:defRPr/>
            </a:pPr>
            <a:r>
              <a:rPr lang="ru-RU" dirty="0" smtClean="0"/>
              <a:t> В ночь на 29 июня 1904 года из Богородицкого монастыря икона была похищена.</a:t>
            </a:r>
          </a:p>
          <a:p>
            <a:pPr algn="just">
              <a:defRPr/>
            </a:pPr>
            <a:r>
              <a:rPr lang="ru-RU" dirty="0" smtClean="0"/>
              <a:t>       Похитителя нашли: им оказался Варфоломей Чайкин (</a:t>
            </a:r>
            <a:r>
              <a:rPr lang="ru-RU" dirty="0" err="1" smtClean="0"/>
              <a:t>Стоян</a:t>
            </a:r>
            <a:r>
              <a:rPr lang="ru-RU" dirty="0" smtClean="0"/>
              <a:t>), крестьянин 28 лет.</a:t>
            </a:r>
            <a:endParaRPr lang="ru-RU" dirty="0"/>
          </a:p>
        </p:txBody>
      </p:sp>
      <p:sp>
        <p:nvSpPr>
          <p:cNvPr id="6" name="Прямоугольник 5"/>
          <p:cNvSpPr/>
          <p:nvPr/>
        </p:nvSpPr>
        <p:spPr>
          <a:xfrm rot="10800000" flipV="1">
            <a:off x="4984342" y="2437131"/>
            <a:ext cx="3516745" cy="1754326"/>
          </a:xfrm>
          <a:prstGeom prst="rect">
            <a:avLst/>
          </a:prstGeom>
        </p:spPr>
        <p:txBody>
          <a:bodyPr wrap="square">
            <a:spAutoFit/>
          </a:bodyPr>
          <a:lstStyle/>
          <a:p>
            <a:pPr>
              <a:defRPr/>
            </a:pPr>
            <a:r>
              <a:rPr lang="ru-RU" dirty="0" smtClean="0"/>
              <a:t>В 1768 году императрица Екатерина II украсила оклад Казанской иконы Богородицы в Казанском Богородицком монастыре своей бриллиантовою короной.</a:t>
            </a:r>
            <a:endParaRPr lang="ru-RU" dirty="0"/>
          </a:p>
        </p:txBody>
      </p:sp>
      <p:pic>
        <p:nvPicPr>
          <p:cNvPr id="7" name="Picture 5" descr="0411"/>
          <p:cNvPicPr>
            <a:picLocks noChangeAspect="1" noChangeArrowheads="1"/>
          </p:cNvPicPr>
          <p:nvPr/>
        </p:nvPicPr>
        <p:blipFill>
          <a:blip r:embed="rId4" cstate="print"/>
          <a:srcRect/>
          <a:stretch>
            <a:fillRect/>
          </a:stretch>
        </p:blipFill>
        <p:spPr>
          <a:xfrm>
            <a:off x="4786314" y="0"/>
            <a:ext cx="4000528" cy="2428868"/>
          </a:xfrm>
          <a:prstGeom prst="rect">
            <a:avLst/>
          </a:prstGeom>
          <a:ln w="76200" cmpd="tri">
            <a:solidFill>
              <a:srgbClr val="993300"/>
            </a:solidFill>
          </a:ln>
          <a:effectLst>
            <a:outerShdw dist="107763" dir="18900000" algn="ctr" rotWithShape="0">
              <a:srgbClr val="808080">
                <a:alpha val="5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4286256"/>
            <a:ext cx="8686800" cy="2571744"/>
          </a:xfrm>
        </p:spPr>
        <p:txBody>
          <a:bodyPr>
            <a:normAutofit lnSpcReduction="10000"/>
          </a:bodyPr>
          <a:lstStyle/>
          <a:p>
            <a:r>
              <a:rPr lang="ru-RU" dirty="0" smtClean="0"/>
              <a:t>4 ноября – день Казанской иконы Божией Матери – с 2005 года отмечается как «День народного единства». Именно этот день в 1612 году стал решающим в освобождении Москвы от польско-литовских интервентов.</a:t>
            </a:r>
            <a:br>
              <a:rPr lang="ru-RU" dirty="0" smtClean="0"/>
            </a:br>
            <a:endParaRPr lang="ru-RU" dirty="0"/>
          </a:p>
        </p:txBody>
      </p:sp>
      <p:pic>
        <p:nvPicPr>
          <p:cNvPr id="4" name="Рисунок 3" descr="День народного единства России"/>
          <p:cNvPicPr>
            <a:picLocks noChangeAspect="1" noChangeArrowheads="1"/>
          </p:cNvPicPr>
          <p:nvPr/>
        </p:nvPicPr>
        <p:blipFill>
          <a:blip r:embed="rId2" cstate="print"/>
          <a:srcRect/>
          <a:stretch>
            <a:fillRect/>
          </a:stretch>
        </p:blipFill>
        <p:spPr bwMode="auto">
          <a:xfrm>
            <a:off x="500034" y="0"/>
            <a:ext cx="8215370" cy="4357688"/>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rgbClr val="FF0000"/>
                </a:solidFill>
              </a:rPr>
              <a:t>В этот день, 22 октября  (4 ноября по новому стилю) 1612 года, была спасена Россия.</a:t>
            </a:r>
            <a:endParaRPr lang="ru-RU" sz="2800" dirty="0"/>
          </a:p>
        </p:txBody>
      </p:sp>
      <p:sp>
        <p:nvSpPr>
          <p:cNvPr id="3" name="Содержимое 2"/>
          <p:cNvSpPr>
            <a:spLocks noGrp="1"/>
          </p:cNvSpPr>
          <p:nvPr>
            <p:ph idx="1"/>
          </p:nvPr>
        </p:nvSpPr>
        <p:spPr/>
        <p:txBody>
          <a:bodyPr/>
          <a:lstStyle/>
          <a:p>
            <a:pPr>
              <a:buFont typeface="Wingdings" pitchFamily="2" charset="2"/>
              <a:buNone/>
            </a:pPr>
            <a:r>
              <a:rPr lang="ru-RU" dirty="0" smtClean="0"/>
              <a:t>Добровольчество и самопожертвование – вот что характерно для этого дня. </a:t>
            </a:r>
          </a:p>
          <a:p>
            <a:pPr>
              <a:buFont typeface="Wingdings" pitchFamily="2" charset="2"/>
              <a:buNone/>
            </a:pPr>
            <a:r>
              <a:rPr lang="en-US" dirty="0" smtClean="0"/>
              <a:t>      </a:t>
            </a:r>
            <a:r>
              <a:rPr lang="ru-RU" dirty="0" smtClean="0"/>
              <a:t>Россия спасена людьми, вставшими, не смотря на сословную принадлежность, под один стяг. Впервые вышло народное ополчение, которое возглавляли представители разных сословий, культурно – социальных слоев, уровня воспитания, образа мышления</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683</TotalTime>
  <Words>1052</Words>
  <Application>Microsoft Office PowerPoint</Application>
  <PresentationFormat>Экран (4:3)</PresentationFormat>
  <Paragraphs>71</Paragraphs>
  <Slides>22</Slides>
  <Notes>1</Notes>
  <HiddenSlides>0</HiddenSlides>
  <MMClips>0</MMClips>
  <ScaleCrop>false</ScaleCrop>
  <HeadingPairs>
    <vt:vector size="4" baseType="variant">
      <vt:variant>
        <vt:lpstr>Тема</vt:lpstr>
      </vt:variant>
      <vt:variant>
        <vt:i4>3</vt:i4>
      </vt:variant>
      <vt:variant>
        <vt:lpstr>Заголовки слайдов</vt:lpstr>
      </vt:variant>
      <vt:variant>
        <vt:i4>22</vt:i4>
      </vt:variant>
    </vt:vector>
  </HeadingPairs>
  <TitlesOfParts>
    <vt:vector size="25" baseType="lpstr">
      <vt:lpstr>Апекс</vt:lpstr>
      <vt:lpstr>Специальное оформление</vt:lpstr>
      <vt:lpstr>1_Специальное оформление</vt:lpstr>
      <vt:lpstr>«Тот, кто не помнит своих предков, не знает себя...» А.И. Никитин </vt:lpstr>
      <vt:lpstr>Живём одной судьбой, Сегодня День единства Мы празднуем с тобой!  </vt:lpstr>
      <vt:lpstr>С   2005   года  4ноября – государственный праздник  День народного единства</vt:lpstr>
      <vt:lpstr>День народного единства России </vt:lpstr>
      <vt:lpstr>Обретение и дальнейшая история иконы</vt:lpstr>
      <vt:lpstr>Слайд 6</vt:lpstr>
      <vt:lpstr>Слайд 7</vt:lpstr>
      <vt:lpstr>Слайд 8</vt:lpstr>
      <vt:lpstr>В этот день, 22 октября  (4 ноября по новому стилю) 1612 года, была спасена Россия.</vt:lpstr>
      <vt:lpstr>Польский король  Сигизмунд III  </vt:lpstr>
      <vt:lpstr>Народное единство  </vt:lpstr>
      <vt:lpstr>Купец Козьма Минин</vt:lpstr>
      <vt:lpstr>Князь  Дмитрий Михайлович Пожарский  </vt:lpstr>
      <vt:lpstr>Народное единство</vt:lpstr>
      <vt:lpstr>Народное единство</vt:lpstr>
      <vt:lpstr>Слайд 16</vt:lpstr>
      <vt:lpstr>Слайд 17</vt:lpstr>
      <vt:lpstr>4 ноября – день Казанской иконы  Пресвятой Богородицы </vt:lpstr>
      <vt:lpstr>Казанский собор</vt:lpstr>
      <vt:lpstr>Почти 4 столетия назад в начале ноября народное ополчение во главе с купцом Мининым и воеводой Пожарским прогнало польских интервентов из Москвы и положило начало конца так называемому Смутному времени. </vt:lpstr>
      <vt:lpstr>Народное единство</vt:lpstr>
      <vt:lpstr>Народное единство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«Тот, кто не помнит своих предков, не знает себя...» А.И. Никитин  </dc:title>
  <dc:creator>Admin</dc:creator>
  <cp:lastModifiedBy>admin</cp:lastModifiedBy>
  <cp:revision>81</cp:revision>
  <dcterms:created xsi:type="dcterms:W3CDTF">2011-10-03T14:47:47Z</dcterms:created>
  <dcterms:modified xsi:type="dcterms:W3CDTF">2018-01-02T16:07:23Z</dcterms:modified>
</cp:coreProperties>
</file>