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3" r:id="rId3"/>
    <p:sldId id="277" r:id="rId4"/>
    <p:sldId id="276" r:id="rId5"/>
    <p:sldId id="282" r:id="rId6"/>
    <p:sldId id="283" r:id="rId7"/>
    <p:sldId id="284" r:id="rId8"/>
    <p:sldId id="285" r:id="rId9"/>
    <p:sldId id="288" r:id="rId10"/>
    <p:sldId id="286" r:id="rId11"/>
    <p:sldId id="294" r:id="rId12"/>
    <p:sldId id="293" r:id="rId13"/>
    <p:sldId id="295" r:id="rId14"/>
    <p:sldId id="296"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324E"/>
    <a:srgbClr val="090359"/>
    <a:srgbClr val="004D86"/>
    <a:srgbClr val="950F72"/>
    <a:srgbClr val="FFC9DB"/>
    <a:srgbClr val="FF6699"/>
    <a:srgbClr val="F2CAEA"/>
    <a:srgbClr val="EFC4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67" d="100"/>
          <a:sy n="67" d="100"/>
        </p:scale>
        <p:origin x="-1500"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293E4205-1082-4F0E-B94F-DEA34A4E601A}" type="datetimeFigureOut">
              <a:rPr lang="ru-RU"/>
              <a:pPr>
                <a:defRPr/>
              </a:pPr>
              <a:t>29.12.2017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355A5C3-C7EC-475B-9588-C866257CE4F6}" type="slidenum">
              <a:rPr lang="ru-RU"/>
              <a:pPr>
                <a:defRPr/>
              </a:pPr>
              <a:t>‹#›</a:t>
            </a:fld>
            <a:endParaRPr lang="ru-RU"/>
          </a:p>
        </p:txBody>
      </p:sp>
    </p:spTree>
  </p:cSld>
  <p:clrMapOvr>
    <a:masterClrMapping/>
  </p:clrMapOvr>
  <p:transition spd="slow" advTm="10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1224709C-B74D-42A5-BEE9-22791A4BB2B1}" type="datetimeFigureOut">
              <a:rPr lang="ru-RU"/>
              <a:pPr>
                <a:defRPr/>
              </a:pPr>
              <a:t>29.12.2017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8D57B68-250E-419C-9BE5-1AF0AA23CB4F}" type="slidenum">
              <a:rPr lang="ru-RU"/>
              <a:pPr>
                <a:defRPr/>
              </a:pPr>
              <a:t>‹#›</a:t>
            </a:fld>
            <a:endParaRPr lang="ru-RU"/>
          </a:p>
        </p:txBody>
      </p:sp>
    </p:spTree>
  </p:cSld>
  <p:clrMapOvr>
    <a:masterClrMapping/>
  </p:clrMapOvr>
  <p:transition spd="slow" advTm="10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54143E6-ACB0-4FA3-808B-7FF387E9FCFB}" type="datetimeFigureOut">
              <a:rPr lang="ru-RU"/>
              <a:pPr>
                <a:defRPr/>
              </a:pPr>
              <a:t>29.12.2017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FCF4DFB-C192-46E7-A717-05115DC8D0AC}" type="slidenum">
              <a:rPr lang="ru-RU"/>
              <a:pPr>
                <a:defRPr/>
              </a:pPr>
              <a:t>‹#›</a:t>
            </a:fld>
            <a:endParaRPr lang="ru-RU"/>
          </a:p>
        </p:txBody>
      </p:sp>
    </p:spTree>
  </p:cSld>
  <p:clrMapOvr>
    <a:masterClrMapping/>
  </p:clrMapOvr>
  <p:transition spd="slow" advTm="10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C14CEA17-D36D-46CB-AC06-FCD9C11B9428}" type="datetimeFigureOut">
              <a:rPr lang="ru-RU"/>
              <a:pPr>
                <a:defRPr/>
              </a:pPr>
              <a:t>29.12.2017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2E85B5B-DE12-4FD6-A953-82F1274DE3D7}" type="slidenum">
              <a:rPr lang="ru-RU"/>
              <a:pPr>
                <a:defRPr/>
              </a:pPr>
              <a:t>‹#›</a:t>
            </a:fld>
            <a:endParaRPr lang="ru-RU"/>
          </a:p>
        </p:txBody>
      </p:sp>
    </p:spTree>
  </p:cSld>
  <p:clrMapOvr>
    <a:masterClrMapping/>
  </p:clrMapOvr>
  <p:transition spd="slow" advTm="10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731C5BC1-CF5F-4D05-AA5F-9FBC4F1580BF}" type="datetimeFigureOut">
              <a:rPr lang="ru-RU"/>
              <a:pPr>
                <a:defRPr/>
              </a:pPr>
              <a:t>29.12.2017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041932E-97C5-43C4-AEBB-83BA00A9C61C}" type="slidenum">
              <a:rPr lang="ru-RU"/>
              <a:pPr>
                <a:defRPr/>
              </a:pPr>
              <a:t>‹#›</a:t>
            </a:fld>
            <a:endParaRPr lang="ru-RU"/>
          </a:p>
        </p:txBody>
      </p:sp>
    </p:spTree>
  </p:cSld>
  <p:clrMapOvr>
    <a:masterClrMapping/>
  </p:clrMapOvr>
  <p:transition spd="slow" advTm="10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06B2E8BD-6795-483E-8838-EB9B104C8BA4}" type="datetimeFigureOut">
              <a:rPr lang="ru-RU"/>
              <a:pPr>
                <a:defRPr/>
              </a:pPr>
              <a:t>29.12.2017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F41AD4E-B62E-486E-94A7-4B8D6E0022CD}" type="slidenum">
              <a:rPr lang="ru-RU"/>
              <a:pPr>
                <a:defRPr/>
              </a:pPr>
              <a:t>‹#›</a:t>
            </a:fld>
            <a:endParaRPr lang="ru-RU"/>
          </a:p>
        </p:txBody>
      </p:sp>
    </p:spTree>
  </p:cSld>
  <p:clrMapOvr>
    <a:masterClrMapping/>
  </p:clrMapOvr>
  <p:transition spd="slow" advTm="10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D46F5A59-6DB6-4ED0-ADA4-F566FF20C477}" type="datetimeFigureOut">
              <a:rPr lang="ru-RU"/>
              <a:pPr>
                <a:defRPr/>
              </a:pPr>
              <a:t>29.12.2017</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2F47D181-E480-4443-AE3F-33CD0A8D45A3}" type="slidenum">
              <a:rPr lang="ru-RU"/>
              <a:pPr>
                <a:defRPr/>
              </a:pPr>
              <a:t>‹#›</a:t>
            </a:fld>
            <a:endParaRPr lang="ru-RU"/>
          </a:p>
        </p:txBody>
      </p:sp>
    </p:spTree>
  </p:cSld>
  <p:clrMapOvr>
    <a:masterClrMapping/>
  </p:clrMapOvr>
  <p:transition spd="slow" advTm="10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41785051-B569-4BC5-AB4B-051B0105A7CC}" type="datetimeFigureOut">
              <a:rPr lang="ru-RU"/>
              <a:pPr>
                <a:defRPr/>
              </a:pPr>
              <a:t>29.12.2017</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49B0AA60-4434-4741-9DE7-00EFD9FB3852}" type="slidenum">
              <a:rPr lang="ru-RU"/>
              <a:pPr>
                <a:defRPr/>
              </a:pPr>
              <a:t>‹#›</a:t>
            </a:fld>
            <a:endParaRPr lang="ru-RU"/>
          </a:p>
        </p:txBody>
      </p:sp>
    </p:spTree>
  </p:cSld>
  <p:clrMapOvr>
    <a:masterClrMapping/>
  </p:clrMapOvr>
  <p:transition spd="slow" advTm="10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98B43F-D5D3-4C70-B194-7D9572880114}" type="datetimeFigureOut">
              <a:rPr lang="ru-RU"/>
              <a:pPr>
                <a:defRPr/>
              </a:pPr>
              <a:t>29.12.2017</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00C19D3A-6B56-4595-B985-0078F4E438AD}" type="slidenum">
              <a:rPr lang="ru-RU"/>
              <a:pPr>
                <a:defRPr/>
              </a:pPr>
              <a:t>‹#›</a:t>
            </a:fld>
            <a:endParaRPr lang="ru-RU"/>
          </a:p>
        </p:txBody>
      </p:sp>
    </p:spTree>
  </p:cSld>
  <p:clrMapOvr>
    <a:masterClrMapping/>
  </p:clrMapOvr>
  <p:transition spd="slow" advTm="10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A6FAD191-66D4-43B5-A443-FB71B2B56258}" type="datetimeFigureOut">
              <a:rPr lang="ru-RU"/>
              <a:pPr>
                <a:defRPr/>
              </a:pPr>
              <a:t>29.12.2017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9EE41F12-7273-4CA8-A837-C09BD8B10839}" type="slidenum">
              <a:rPr lang="ru-RU"/>
              <a:pPr>
                <a:defRPr/>
              </a:pPr>
              <a:t>‹#›</a:t>
            </a:fld>
            <a:endParaRPr lang="ru-RU"/>
          </a:p>
        </p:txBody>
      </p:sp>
    </p:spTree>
  </p:cSld>
  <p:clrMapOvr>
    <a:masterClrMapping/>
  </p:clrMapOvr>
  <p:transition spd="slow" advTm="10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ABCA357C-BC13-43D4-B61C-60BAA2B1E26D}" type="datetimeFigureOut">
              <a:rPr lang="ru-RU"/>
              <a:pPr>
                <a:defRPr/>
              </a:pPr>
              <a:t>29.12.2017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1BFE47BE-06A7-4431-A99C-8878EF1DCC78}" type="slidenum">
              <a:rPr lang="ru-RU"/>
              <a:pPr>
                <a:defRPr/>
              </a:pPr>
              <a:t>‹#›</a:t>
            </a:fld>
            <a:endParaRPr lang="ru-RU"/>
          </a:p>
        </p:txBody>
      </p:sp>
    </p:spTree>
  </p:cSld>
  <p:clrMapOvr>
    <a:masterClrMapping/>
  </p:clrMapOvr>
  <p:transition spd="slow" advTm="10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EE48A2B-05C5-4AB8-86F1-A60D0301238D}" type="datetimeFigureOut">
              <a:rPr lang="ru-RU"/>
              <a:pPr>
                <a:defRPr/>
              </a:pPr>
              <a:t>29.12.2017</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84A395E-CBC8-4535-81AE-E4F480F021F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advTm="10000">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http://fishki.net/css/fishki_new/img/bg-body-ussr.png"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1"/>
          <p:cNvPicPr>
            <a:picLocks noChangeAspect="1"/>
          </p:cNvPicPr>
          <p:nvPr/>
        </p:nvPicPr>
        <p:blipFill>
          <a:blip r:embed="rId2"/>
          <a:srcRect b="4626"/>
          <a:stretch>
            <a:fillRect/>
          </a:stretch>
        </p:blipFill>
        <p:spPr bwMode="auto">
          <a:xfrm>
            <a:off x="0" y="0"/>
            <a:ext cx="9144000" cy="6858000"/>
          </a:xfrm>
          <a:prstGeom prst="rect">
            <a:avLst/>
          </a:prstGeom>
          <a:noFill/>
          <a:ln w="9525">
            <a:noFill/>
            <a:miter lim="800000"/>
            <a:headEnd/>
            <a:tailEnd/>
          </a:ln>
        </p:spPr>
      </p:pic>
      <p:sp>
        <p:nvSpPr>
          <p:cNvPr id="9" name="Блок-схема: несколько документов 8"/>
          <p:cNvSpPr/>
          <p:nvPr/>
        </p:nvSpPr>
        <p:spPr>
          <a:xfrm>
            <a:off x="3281363" y="1144588"/>
            <a:ext cx="5448300" cy="4926012"/>
          </a:xfrm>
          <a:prstGeom prst="flowChartMultidocument">
            <a:avLst/>
          </a:prstGeom>
          <a:solidFill>
            <a:schemeClr val="accent1">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latin typeface="Arial" charset="0"/>
              <a:cs typeface="Arial" charset="0"/>
            </a:endParaRPr>
          </a:p>
          <a:p>
            <a:pPr algn="ctr">
              <a:defRPr/>
            </a:pPr>
            <a:endParaRPr lang="ru-RU">
              <a:solidFill>
                <a:schemeClr val="tx1"/>
              </a:solidFill>
              <a:latin typeface="Arial" charset="0"/>
              <a:cs typeface="Arial" charset="0"/>
            </a:endParaRPr>
          </a:p>
          <a:p>
            <a:pPr algn="ctr">
              <a:defRPr/>
            </a:pPr>
            <a:endParaRPr lang="ru-RU">
              <a:solidFill>
                <a:schemeClr val="tx1"/>
              </a:solidFill>
              <a:latin typeface="Arial" charset="0"/>
              <a:cs typeface="Arial" charset="0"/>
            </a:endParaRPr>
          </a:p>
          <a:p>
            <a:pPr algn="ctr">
              <a:defRPr/>
            </a:pPr>
            <a:endParaRPr lang="ru-RU">
              <a:solidFill>
                <a:schemeClr val="tx1"/>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endParaRPr lang="ru-RU" sz="1200">
              <a:solidFill>
                <a:srgbClr val="090359"/>
              </a:solidFill>
              <a:latin typeface="Arial" charset="0"/>
              <a:cs typeface="Arial" charset="0"/>
            </a:endParaRPr>
          </a:p>
          <a:p>
            <a:pPr algn="ctr">
              <a:defRPr/>
            </a:pPr>
            <a:r>
              <a:rPr lang="ru-RU" sz="1200">
                <a:solidFill>
                  <a:srgbClr val="090359"/>
                </a:solidFill>
                <a:latin typeface="Arial" charset="0"/>
                <a:cs typeface="Arial" charset="0"/>
              </a:rPr>
              <a:t>  Автор:  Дугаржоапова Сурэна ученица 2 «а» класса</a:t>
            </a:r>
          </a:p>
          <a:p>
            <a:pPr algn="ctr">
              <a:defRPr/>
            </a:pPr>
            <a:r>
              <a:rPr lang="ru-RU" sz="1200">
                <a:solidFill>
                  <a:srgbClr val="090359"/>
                </a:solidFill>
                <a:latin typeface="Arial" charset="0"/>
                <a:cs typeface="Arial" charset="0"/>
              </a:rPr>
              <a:t>        Руководитель: Эрдыниева Баирма Васильевна учитель биологии </a:t>
            </a:r>
          </a:p>
        </p:txBody>
      </p:sp>
      <p:sp>
        <p:nvSpPr>
          <p:cNvPr id="3" name="Двойная волна 2"/>
          <p:cNvSpPr/>
          <p:nvPr/>
        </p:nvSpPr>
        <p:spPr>
          <a:xfrm>
            <a:off x="871538" y="239713"/>
            <a:ext cx="7812087" cy="809625"/>
          </a:xfrm>
          <a:prstGeom prst="doubleWave">
            <a:avLst/>
          </a:prstGeom>
          <a:solidFill>
            <a:schemeClr val="accent1">
              <a:lumMod val="20000"/>
              <a:lumOff val="8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a:solidFill>
                  <a:srgbClr val="004D86"/>
                </a:solidFill>
                <a:cs typeface="Arial" charset="0"/>
              </a:rPr>
              <a:t>МБОУ «Курумканская средняя общеобразовательная школа №2»</a:t>
            </a:r>
          </a:p>
        </p:txBody>
      </p:sp>
      <p:sp>
        <p:nvSpPr>
          <p:cNvPr id="13316" name="Rectangle 7"/>
          <p:cNvSpPr>
            <a:spLocks noChangeArrowheads="1"/>
          </p:cNvSpPr>
          <p:nvPr/>
        </p:nvSpPr>
        <p:spPr bwMode="auto">
          <a:xfrm>
            <a:off x="3475038" y="2536825"/>
            <a:ext cx="5006975" cy="915988"/>
          </a:xfrm>
          <a:prstGeom prst="rect">
            <a:avLst/>
          </a:prstGeom>
          <a:noFill/>
          <a:ln w="9525">
            <a:noFill/>
            <a:miter lim="800000"/>
            <a:headEnd/>
            <a:tailEnd/>
          </a:ln>
        </p:spPr>
        <p:txBody>
          <a:bodyPr>
            <a:spAutoFit/>
          </a:bodyPr>
          <a:lstStyle/>
          <a:p>
            <a:pPr>
              <a:buClr>
                <a:srgbClr val="000000"/>
              </a:buClr>
              <a:buSzPct val="100000"/>
              <a:buFont typeface="Arial Unicode MS" pitchFamily="34" charset="-128"/>
              <a:buNone/>
            </a:pPr>
            <a:endParaRPr lang="ru-RU" altLang="ru-RU" b="1">
              <a:solidFill>
                <a:srgbClr val="0E1926"/>
              </a:solidFill>
              <a:latin typeface="Times New Roman" pitchFamily="18" charset="0"/>
              <a:cs typeface="Times New Roman" pitchFamily="18" charset="0"/>
            </a:endParaRPr>
          </a:p>
          <a:p>
            <a:endParaRPr lang="ru-RU" altLang="ru-RU" b="1">
              <a:solidFill>
                <a:srgbClr val="0E1926"/>
              </a:solidFill>
              <a:latin typeface="Georgia" pitchFamily="18" charset="0"/>
              <a:cs typeface="Times New Roman" pitchFamily="18" charset="0"/>
            </a:endParaRPr>
          </a:p>
          <a:p>
            <a:pPr>
              <a:buClr>
                <a:srgbClr val="000000"/>
              </a:buClr>
              <a:buSzPct val="100000"/>
              <a:buFont typeface="Arial Unicode MS" pitchFamily="34" charset="-128"/>
              <a:buNone/>
            </a:pPr>
            <a:endParaRPr lang="ru-RU" altLang="ru-RU" b="1">
              <a:solidFill>
                <a:srgbClr val="0E1926"/>
              </a:solidFill>
              <a:latin typeface="Georgia" pitchFamily="18" charset="0"/>
              <a:cs typeface="Times New Roman" pitchFamily="18" charset="0"/>
            </a:endParaRPr>
          </a:p>
        </p:txBody>
      </p:sp>
      <p:pic>
        <p:nvPicPr>
          <p:cNvPr id="13317" name="Picture 11" descr="IMG_6969"/>
          <p:cNvPicPr>
            <a:picLocks noChangeAspect="1" noChangeArrowheads="1"/>
          </p:cNvPicPr>
          <p:nvPr/>
        </p:nvPicPr>
        <p:blipFill>
          <a:blip r:embed="rId3" cstate="print"/>
          <a:srcRect/>
          <a:stretch>
            <a:fillRect/>
          </a:stretch>
        </p:blipFill>
        <p:spPr bwMode="auto">
          <a:xfrm>
            <a:off x="193675" y="1374775"/>
            <a:ext cx="3189288" cy="3482975"/>
          </a:xfrm>
          <a:prstGeom prst="ellipse">
            <a:avLst/>
          </a:prstGeom>
          <a:ln>
            <a:noFill/>
          </a:ln>
          <a:effectLst>
            <a:softEdge rad="112500"/>
          </a:effectLst>
        </p:spPr>
      </p:pic>
      <p:sp>
        <p:nvSpPr>
          <p:cNvPr id="13318" name="WordArt 10"/>
          <p:cNvSpPr>
            <a:spLocks noChangeArrowheads="1" noChangeShapeType="1" noTextEdit="1"/>
          </p:cNvSpPr>
          <p:nvPr/>
        </p:nvSpPr>
        <p:spPr bwMode="auto">
          <a:xfrm>
            <a:off x="3478213" y="2287588"/>
            <a:ext cx="4113212" cy="1941512"/>
          </a:xfrm>
          <a:prstGeom prst="rect">
            <a:avLst/>
          </a:prstGeom>
        </p:spPr>
        <p:txBody>
          <a:bodyPr wrap="none" fromWordArt="1">
            <a:prstTxWarp prst="textPlain">
              <a:avLst>
                <a:gd name="adj" fmla="val 50000"/>
              </a:avLst>
            </a:prstTxWarp>
          </a:bodyPr>
          <a:lstStyle/>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Исследовательская работа </a:t>
            </a:r>
          </a:p>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«Байкал –</a:t>
            </a:r>
          </a:p>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Impact"/>
              </a:rPr>
              <a:t> неповторимое творение природы»</a:t>
            </a:r>
          </a:p>
          <a:p>
            <a:pPr algn="ct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Tree>
  </p:cSld>
  <p:clrMapOvr>
    <a:masterClrMapping/>
  </p:clrMapOvr>
  <p:transition spd="slow" advTm="10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5" descr="hello_html_6b391027.jpg"/>
          <p:cNvPicPr>
            <a:picLocks noChangeAspect="1" noChangeArrowheads="1"/>
          </p:cNvPicPr>
          <p:nvPr/>
        </p:nvPicPr>
        <p:blipFill>
          <a:blip r:embed="rId2" cstate="print"/>
          <a:srcRect/>
          <a:stretch>
            <a:fillRect/>
          </a:stretch>
        </p:blipFill>
        <p:spPr bwMode="auto">
          <a:xfrm>
            <a:off x="3686175" y="1117600"/>
            <a:ext cx="2457450" cy="1752600"/>
          </a:xfrm>
          <a:prstGeom prst="rect">
            <a:avLst/>
          </a:prstGeom>
          <a:noFill/>
          <a:ln w="9525">
            <a:noFill/>
            <a:miter lim="800000"/>
            <a:headEnd/>
            <a:tailEnd/>
          </a:ln>
        </p:spPr>
      </p:pic>
      <p:pic>
        <p:nvPicPr>
          <p:cNvPr id="22530" name="Picture 6" descr="hello_html_1040887a.jpg"/>
          <p:cNvPicPr>
            <a:picLocks noChangeAspect="1" noChangeArrowheads="1"/>
          </p:cNvPicPr>
          <p:nvPr/>
        </p:nvPicPr>
        <p:blipFill>
          <a:blip r:embed="rId3"/>
          <a:srcRect/>
          <a:stretch>
            <a:fillRect/>
          </a:stretch>
        </p:blipFill>
        <p:spPr bwMode="auto">
          <a:xfrm>
            <a:off x="6186488" y="2451100"/>
            <a:ext cx="2381250" cy="1838325"/>
          </a:xfrm>
          <a:prstGeom prst="rect">
            <a:avLst/>
          </a:prstGeom>
          <a:noFill/>
          <a:ln w="9525">
            <a:noFill/>
            <a:miter lim="800000"/>
            <a:headEnd/>
            <a:tailEnd/>
          </a:ln>
        </p:spPr>
      </p:pic>
      <p:pic>
        <p:nvPicPr>
          <p:cNvPr id="22531" name="Рисунок 1"/>
          <p:cNvPicPr>
            <a:picLocks noChangeAspect="1"/>
          </p:cNvPicPr>
          <p:nvPr/>
        </p:nvPicPr>
        <p:blipFill>
          <a:blip r:embed="rId4"/>
          <a:srcRect b="4626"/>
          <a:stretch>
            <a:fillRect/>
          </a:stretch>
        </p:blipFill>
        <p:spPr bwMode="auto">
          <a:xfrm>
            <a:off x="0" y="0"/>
            <a:ext cx="9174163" cy="6858000"/>
          </a:xfrm>
          <a:prstGeom prst="rect">
            <a:avLst/>
          </a:prstGeom>
          <a:noFill/>
          <a:ln w="9525">
            <a:noFill/>
            <a:miter lim="800000"/>
            <a:headEnd/>
            <a:tailEnd/>
          </a:ln>
        </p:spPr>
      </p:pic>
      <p:sp>
        <p:nvSpPr>
          <p:cNvPr id="22532" name="Rectangle 9"/>
          <p:cNvSpPr>
            <a:spLocks noChangeArrowheads="1"/>
          </p:cNvSpPr>
          <p:nvPr/>
        </p:nvSpPr>
        <p:spPr bwMode="auto">
          <a:xfrm>
            <a:off x="4249738" y="1065213"/>
            <a:ext cx="4714875" cy="2517775"/>
          </a:xfrm>
          <a:prstGeom prst="rect">
            <a:avLst/>
          </a:prstGeom>
          <a:noFill/>
          <a:ln w="9525">
            <a:noFill/>
            <a:miter lim="800000"/>
            <a:headEnd/>
            <a:tailEnd/>
          </a:ln>
        </p:spPr>
        <p:txBody>
          <a:bodyPr bIns="0" anchor="ctr">
            <a:spAutoFit/>
          </a:bodyPr>
          <a:lstStyle/>
          <a:p>
            <a:pPr indent="355600"/>
            <a:r>
              <a:rPr lang="ru-RU">
                <a:solidFill>
                  <a:srgbClr val="090359"/>
                </a:solidFill>
              </a:rPr>
              <a:t>На берегах Байкала располагается целлюлозно-бумажный комбинат. Для изготовления целлюлозы комбинат забирает воду из озера. На заводе имеются очистные сооружения, куда поступает загрязненная химическими соединениями вода. Здесь она проходит несколько стадий очистки. После очистки вода сбрасывается обратно в озеро. </a:t>
            </a:r>
          </a:p>
        </p:txBody>
      </p:sp>
      <p:sp>
        <p:nvSpPr>
          <p:cNvPr id="22533" name="Rectangle 10"/>
          <p:cNvSpPr>
            <a:spLocks noChangeArrowheads="1"/>
          </p:cNvSpPr>
          <p:nvPr/>
        </p:nvSpPr>
        <p:spPr bwMode="auto">
          <a:xfrm>
            <a:off x="2320925" y="363538"/>
            <a:ext cx="4405313" cy="396875"/>
          </a:xfrm>
          <a:prstGeom prst="rect">
            <a:avLst/>
          </a:prstGeom>
          <a:noFill/>
          <a:ln w="9525">
            <a:noFill/>
            <a:miter lim="800000"/>
            <a:headEnd/>
            <a:tailEnd/>
          </a:ln>
        </p:spPr>
        <p:txBody>
          <a:bodyPr anchor="ctr">
            <a:spAutoFit/>
          </a:bodyPr>
          <a:lstStyle/>
          <a:p>
            <a:pPr algn="ctr"/>
            <a:r>
              <a:rPr lang="ru-RU" sz="2000" b="1" i="1">
                <a:solidFill>
                  <a:srgbClr val="090359"/>
                </a:solidFill>
              </a:rPr>
              <a:t>Промышленное загрязнение</a:t>
            </a:r>
            <a:r>
              <a:rPr lang="ru-RU"/>
              <a:t> </a:t>
            </a:r>
          </a:p>
        </p:txBody>
      </p:sp>
      <p:pic>
        <p:nvPicPr>
          <p:cNvPr id="22534" name="Picture 11" descr="i?id=294e661d789f4c19d424f30f12907804&amp;n=33&amp;h=215&amp;w=287"/>
          <p:cNvPicPr>
            <a:picLocks noChangeAspect="1" noChangeArrowheads="1"/>
          </p:cNvPicPr>
          <p:nvPr/>
        </p:nvPicPr>
        <p:blipFill>
          <a:blip r:embed="rId5"/>
          <a:srcRect/>
          <a:stretch>
            <a:fillRect/>
          </a:stretch>
        </p:blipFill>
        <p:spPr bwMode="auto">
          <a:xfrm>
            <a:off x="482600" y="1038225"/>
            <a:ext cx="3262313" cy="2443163"/>
          </a:xfrm>
          <a:prstGeom prst="rect">
            <a:avLst/>
          </a:prstGeom>
          <a:noFill/>
          <a:ln w="9525">
            <a:noFill/>
            <a:miter lim="800000"/>
            <a:headEnd/>
            <a:tailEnd/>
          </a:ln>
        </p:spPr>
      </p:pic>
      <p:pic>
        <p:nvPicPr>
          <p:cNvPr id="22535" name="Picture 13" descr="i?id=1d7c20349db207234d8aab231d2676ed&amp;n=33&amp;h=215&amp;w=291"/>
          <p:cNvPicPr>
            <a:picLocks noChangeAspect="1" noChangeArrowheads="1"/>
          </p:cNvPicPr>
          <p:nvPr/>
        </p:nvPicPr>
        <p:blipFill>
          <a:blip r:embed="rId6"/>
          <a:srcRect/>
          <a:stretch>
            <a:fillRect/>
          </a:stretch>
        </p:blipFill>
        <p:spPr bwMode="auto">
          <a:xfrm>
            <a:off x="4918075" y="4189413"/>
            <a:ext cx="2771775" cy="2047875"/>
          </a:xfrm>
          <a:prstGeom prst="rect">
            <a:avLst/>
          </a:prstGeom>
          <a:noFill/>
          <a:ln w="9525">
            <a:noFill/>
            <a:miter lim="800000"/>
            <a:headEnd/>
            <a:tailEnd/>
          </a:ln>
        </p:spPr>
      </p:pic>
      <p:pic>
        <p:nvPicPr>
          <p:cNvPr id="22536" name="Picture 18" descr="i?id=64ea1994f1c15816d7dd8b6b6206391f&amp;n=33&amp;h=215&amp;w=360"/>
          <p:cNvPicPr>
            <a:picLocks noChangeAspect="1" noChangeArrowheads="1"/>
          </p:cNvPicPr>
          <p:nvPr/>
        </p:nvPicPr>
        <p:blipFill>
          <a:blip r:embed="rId7"/>
          <a:srcRect/>
          <a:stretch>
            <a:fillRect/>
          </a:stretch>
        </p:blipFill>
        <p:spPr bwMode="auto">
          <a:xfrm>
            <a:off x="652463" y="4213225"/>
            <a:ext cx="3429000" cy="2047875"/>
          </a:xfrm>
          <a:prstGeom prst="rect">
            <a:avLst/>
          </a:prstGeom>
          <a:noFill/>
          <a:ln w="9525">
            <a:noFill/>
            <a:miter lim="800000"/>
            <a:headEnd/>
            <a:tailEnd/>
          </a:ln>
        </p:spPr>
      </p:pic>
    </p:spTree>
  </p:cSld>
  <p:clrMapOvr>
    <a:masterClrMapping/>
  </p:clrMapOvr>
  <p:transition spd="slow" advTm="10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23554" name="Rectangle 3"/>
          <p:cNvSpPr>
            <a:spLocks noChangeArrowheads="1"/>
          </p:cNvSpPr>
          <p:nvPr/>
        </p:nvSpPr>
        <p:spPr bwMode="auto">
          <a:xfrm>
            <a:off x="266700" y="4510088"/>
            <a:ext cx="8601075" cy="1968500"/>
          </a:xfrm>
          <a:prstGeom prst="rect">
            <a:avLst/>
          </a:prstGeom>
          <a:noFill/>
          <a:ln w="9525">
            <a:noFill/>
            <a:miter lim="800000"/>
            <a:headEnd/>
            <a:tailEnd/>
          </a:ln>
        </p:spPr>
        <p:txBody>
          <a:bodyPr bIns="0" anchor="ctr">
            <a:spAutoFit/>
          </a:bodyPr>
          <a:lstStyle/>
          <a:p>
            <a:pPr indent="355600"/>
            <a:r>
              <a:rPr lang="ru-RU">
                <a:solidFill>
                  <a:srgbClr val="090359"/>
                </a:solidFill>
              </a:rPr>
              <a:t>Даже летом вода озера остаётся холодной и слабо испаряется.</a:t>
            </a:r>
          </a:p>
          <a:p>
            <a:pPr indent="355600"/>
            <a:r>
              <a:rPr lang="ru-RU">
                <a:solidFill>
                  <a:srgbClr val="090359"/>
                </a:solidFill>
              </a:rPr>
              <a:t>Поэтому над Байкалом не образуются облака. Это очень хорошо видно на космических снимках. На них небо над озером безоблачное, а прибрежные </a:t>
            </a:r>
          </a:p>
          <a:p>
            <a:pPr indent="355600"/>
            <a:r>
              <a:rPr lang="ru-RU">
                <a:solidFill>
                  <a:srgbClr val="090359"/>
                </a:solidFill>
              </a:rPr>
              <a:t>пространства вокруг озера покрыты густой облачностью. </a:t>
            </a:r>
          </a:p>
          <a:p>
            <a:pPr indent="355600"/>
            <a:r>
              <a:rPr lang="ru-RU">
                <a:solidFill>
                  <a:srgbClr val="090359"/>
                </a:solidFill>
              </a:rPr>
              <a:t>На Байкале в год бывает больше солнечных дней, чем на курортах Чёрного моря.  На Байкале очень часто бывают </a:t>
            </a:r>
            <a:r>
              <a:rPr lang="ru-RU" i="1">
                <a:solidFill>
                  <a:srgbClr val="090359"/>
                </a:solidFill>
              </a:rPr>
              <a:t>сильные туманы</a:t>
            </a:r>
            <a:r>
              <a:rPr lang="ru-RU">
                <a:solidFill>
                  <a:srgbClr val="090359"/>
                </a:solidFill>
              </a:rPr>
              <a:t>. </a:t>
            </a:r>
          </a:p>
          <a:p>
            <a:pPr indent="355600" eaLnBrk="0" hangingPunct="0"/>
            <a:endParaRPr lang="ru-RU">
              <a:solidFill>
                <a:srgbClr val="090359"/>
              </a:solidFill>
            </a:endParaRPr>
          </a:p>
        </p:txBody>
      </p:sp>
      <p:sp>
        <p:nvSpPr>
          <p:cNvPr id="23555" name="Rectangle 4"/>
          <p:cNvSpPr>
            <a:spLocks noChangeArrowheads="1"/>
          </p:cNvSpPr>
          <p:nvPr/>
        </p:nvSpPr>
        <p:spPr bwMode="auto">
          <a:xfrm>
            <a:off x="1622425" y="557213"/>
            <a:ext cx="5962650" cy="396875"/>
          </a:xfrm>
          <a:prstGeom prst="rect">
            <a:avLst/>
          </a:prstGeom>
          <a:noFill/>
          <a:ln w="9525">
            <a:noFill/>
            <a:miter lim="800000"/>
            <a:headEnd/>
            <a:tailEnd/>
          </a:ln>
        </p:spPr>
        <p:txBody>
          <a:bodyPr>
            <a:spAutoFit/>
          </a:bodyPr>
          <a:lstStyle/>
          <a:p>
            <a:r>
              <a:rPr lang="ru-RU" sz="2000" b="1" i="1">
                <a:solidFill>
                  <a:srgbClr val="090359"/>
                </a:solidFill>
              </a:rPr>
              <a:t>Климат и природные явления на Байкале</a:t>
            </a:r>
          </a:p>
        </p:txBody>
      </p:sp>
      <p:pic>
        <p:nvPicPr>
          <p:cNvPr id="23556" name="Picture 5" descr="hello_html_6b391027.jpg"/>
          <p:cNvPicPr>
            <a:picLocks noChangeAspect="1" noChangeArrowheads="1"/>
          </p:cNvPicPr>
          <p:nvPr/>
        </p:nvPicPr>
        <p:blipFill>
          <a:blip r:embed="rId3" cstate="print"/>
          <a:srcRect/>
          <a:stretch>
            <a:fillRect/>
          </a:stretch>
        </p:blipFill>
        <p:spPr bwMode="auto">
          <a:xfrm>
            <a:off x="3686175" y="1117600"/>
            <a:ext cx="2457450" cy="1752600"/>
          </a:xfrm>
          <a:prstGeom prst="rect">
            <a:avLst/>
          </a:prstGeom>
          <a:noFill/>
          <a:ln w="9525">
            <a:noFill/>
            <a:miter lim="800000"/>
            <a:headEnd/>
            <a:tailEnd/>
          </a:ln>
        </p:spPr>
      </p:pic>
      <p:pic>
        <p:nvPicPr>
          <p:cNvPr id="23557" name="Picture 6" descr="hello_html_1040887a.jpg"/>
          <p:cNvPicPr>
            <a:picLocks noChangeAspect="1" noChangeArrowheads="1"/>
          </p:cNvPicPr>
          <p:nvPr/>
        </p:nvPicPr>
        <p:blipFill>
          <a:blip r:embed="rId4"/>
          <a:srcRect/>
          <a:stretch>
            <a:fillRect/>
          </a:stretch>
        </p:blipFill>
        <p:spPr bwMode="auto">
          <a:xfrm>
            <a:off x="6186488" y="2451100"/>
            <a:ext cx="2381250" cy="1838325"/>
          </a:xfrm>
          <a:prstGeom prst="rect">
            <a:avLst/>
          </a:prstGeom>
          <a:noFill/>
          <a:ln w="9525">
            <a:noFill/>
            <a:miter lim="800000"/>
            <a:headEnd/>
            <a:tailEnd/>
          </a:ln>
        </p:spPr>
      </p:pic>
      <p:pic>
        <p:nvPicPr>
          <p:cNvPr id="23558" name="Picture 7" descr="i?id=6f8310c05f046230a224241b9964158d-l&amp;n=13"/>
          <p:cNvPicPr>
            <a:picLocks noChangeAspect="1" noChangeArrowheads="1"/>
          </p:cNvPicPr>
          <p:nvPr/>
        </p:nvPicPr>
        <p:blipFill>
          <a:blip r:embed="rId5"/>
          <a:srcRect/>
          <a:stretch>
            <a:fillRect/>
          </a:stretch>
        </p:blipFill>
        <p:spPr bwMode="auto">
          <a:xfrm>
            <a:off x="269875" y="1409700"/>
            <a:ext cx="3219450" cy="2414588"/>
          </a:xfrm>
          <a:prstGeom prst="rect">
            <a:avLst/>
          </a:prstGeom>
          <a:noFill/>
          <a:ln w="9525">
            <a:noFill/>
            <a:miter lim="800000"/>
            <a:headEnd/>
            <a:tailEnd/>
          </a:ln>
        </p:spPr>
      </p:pic>
      <p:pic>
        <p:nvPicPr>
          <p:cNvPr id="23559"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pic>
        <p:nvPicPr>
          <p:cNvPr id="23560" name="Picture 9" descr="i?id=418bb6f877f93e080b7fb4d7ae034802-l&amp;n=13"/>
          <p:cNvPicPr>
            <a:picLocks noChangeAspect="1" noChangeArrowheads="1"/>
          </p:cNvPicPr>
          <p:nvPr/>
        </p:nvPicPr>
        <p:blipFill>
          <a:blip r:embed="rId6"/>
          <a:srcRect/>
          <a:stretch>
            <a:fillRect/>
          </a:stretch>
        </p:blipFill>
        <p:spPr bwMode="auto">
          <a:xfrm>
            <a:off x="0" y="0"/>
            <a:ext cx="9144000" cy="6858000"/>
          </a:xfrm>
          <a:prstGeom prst="rect">
            <a:avLst/>
          </a:prstGeom>
          <a:noFill/>
          <a:ln w="9525">
            <a:noFill/>
            <a:miter lim="800000"/>
            <a:headEnd/>
            <a:tailEnd/>
          </a:ln>
        </p:spPr>
      </p:pic>
      <p:sp>
        <p:nvSpPr>
          <p:cNvPr id="23561" name="Rectangle 10"/>
          <p:cNvSpPr>
            <a:spLocks noChangeArrowheads="1"/>
          </p:cNvSpPr>
          <p:nvPr/>
        </p:nvSpPr>
        <p:spPr bwMode="auto">
          <a:xfrm>
            <a:off x="219075" y="3375025"/>
            <a:ext cx="8761413" cy="2514600"/>
          </a:xfrm>
          <a:prstGeom prst="rect">
            <a:avLst/>
          </a:prstGeom>
          <a:noFill/>
          <a:ln w="9525">
            <a:noFill/>
            <a:miter lim="800000"/>
            <a:headEnd/>
            <a:tailEnd/>
          </a:ln>
        </p:spPr>
        <p:txBody>
          <a:bodyPr bIns="0" anchor="ctr">
            <a:spAutoFit/>
          </a:bodyPr>
          <a:lstStyle/>
          <a:p>
            <a:r>
              <a:rPr lang="ru-RU" b="1" dirty="0">
                <a:solidFill>
                  <a:schemeClr val="bg1"/>
                </a:solidFill>
              </a:rPr>
              <a:t>Общая площадь загрязненного дна – около 20 квадратных километров. Площадь, на которой обнаружено загрязнение воды микроорганизмами,</a:t>
            </a:r>
            <a:r>
              <a:rPr lang="ru-RU" b="1" dirty="0"/>
              <a:t> </a:t>
            </a:r>
            <a:r>
              <a:rPr lang="ru-RU" b="1" dirty="0">
                <a:solidFill>
                  <a:schemeClr val="bg1"/>
                </a:solidFill>
              </a:rPr>
              <a:t>равна 90 квадратных километров. Если сравнить эту площадь с поверхностью всего Байкала, то это составит около 0,3 % его площади. </a:t>
            </a:r>
          </a:p>
          <a:p>
            <a:endParaRPr lang="ru-RU" dirty="0">
              <a:solidFill>
                <a:schemeClr val="bg1"/>
              </a:solidFill>
            </a:endParaRPr>
          </a:p>
          <a:p>
            <a:pPr algn="ctr"/>
            <a:r>
              <a:rPr lang="ru-RU" sz="2400" b="1" dirty="0">
                <a:solidFill>
                  <a:srgbClr val="F6324E"/>
                </a:solidFill>
              </a:rPr>
              <a:t>Такое загрязнение можно назвать локальным!!!</a:t>
            </a:r>
          </a:p>
          <a:p>
            <a:endParaRPr lang="ru-RU" sz="2400" b="1" dirty="0">
              <a:solidFill>
                <a:srgbClr val="F6324E"/>
              </a:solidFill>
            </a:endParaRPr>
          </a:p>
          <a:p>
            <a:pPr eaLnBrk="0" hangingPunct="0"/>
            <a:endParaRPr lang="ru-RU" sz="2400" b="1" dirty="0">
              <a:solidFill>
                <a:schemeClr val="bg1"/>
              </a:solidFill>
            </a:endParaRPr>
          </a:p>
        </p:txBody>
      </p:sp>
    </p:spTree>
  </p:cSld>
  <p:clrMapOvr>
    <a:masterClrMapping/>
  </p:clrMapOvr>
  <p:transition spd="slow" advTm="10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pic>
        <p:nvPicPr>
          <p:cNvPr id="24578" name="Picture 13" descr="2358076"/>
          <p:cNvPicPr>
            <a:picLocks noChangeAspect="1" noChangeArrowheads="1"/>
          </p:cNvPicPr>
          <p:nvPr/>
        </p:nvPicPr>
        <p:blipFill>
          <a:blip r:embed="rId3"/>
          <a:srcRect/>
          <a:stretch>
            <a:fillRect/>
          </a:stretch>
        </p:blipFill>
        <p:spPr bwMode="auto">
          <a:xfrm>
            <a:off x="4527550" y="1730375"/>
            <a:ext cx="1776413" cy="2668588"/>
          </a:xfrm>
          <a:prstGeom prst="rect">
            <a:avLst/>
          </a:prstGeom>
          <a:noFill/>
          <a:ln w="9525">
            <a:noFill/>
            <a:miter lim="800000"/>
            <a:headEnd/>
            <a:tailEnd/>
          </a:ln>
        </p:spPr>
      </p:pic>
      <p:sp>
        <p:nvSpPr>
          <p:cNvPr id="24579" name="Rectangle 15"/>
          <p:cNvSpPr>
            <a:spLocks noChangeArrowheads="1"/>
          </p:cNvSpPr>
          <p:nvPr/>
        </p:nvSpPr>
        <p:spPr bwMode="auto">
          <a:xfrm>
            <a:off x="4479925" y="4714875"/>
            <a:ext cx="4500563" cy="2231380"/>
          </a:xfrm>
          <a:prstGeom prst="rect">
            <a:avLst/>
          </a:prstGeom>
          <a:noFill/>
          <a:ln w="9525">
            <a:noFill/>
            <a:miter lim="800000"/>
            <a:headEnd/>
            <a:tailEnd/>
          </a:ln>
        </p:spPr>
        <p:txBody>
          <a:bodyPr wrap="square" bIns="0" anchor="ctr">
            <a:spAutoFit/>
          </a:bodyPr>
          <a:lstStyle/>
          <a:p>
            <a:pPr indent="268288"/>
            <a:r>
              <a:rPr lang="ru-RU" sz="1600" b="1" dirty="0">
                <a:solidFill>
                  <a:srgbClr val="090359"/>
                </a:solidFill>
                <a:latin typeface="Times New Roman" pitchFamily="18" charset="0"/>
              </a:rPr>
              <a:t>Туристы и отдыхающие, приезжая на Байкал, вытаптывают растительный покров, рубят деревья, оставляют пищевые отходы, стекло, пластик, рубят деревья, выбрасывают в Байкал моющие вещества, мусор и остатки пищи – все это приводит к развитию болезнетворных микроорганизмов в прибрежной воде.</a:t>
            </a:r>
          </a:p>
          <a:p>
            <a:pPr indent="268288" eaLnBrk="0" hangingPunct="0"/>
            <a:endParaRPr lang="ru-RU" sz="1400" b="1" dirty="0">
              <a:solidFill>
                <a:srgbClr val="090359"/>
              </a:solidFill>
              <a:latin typeface="Times New Roman" pitchFamily="18" charset="0"/>
            </a:endParaRPr>
          </a:p>
        </p:txBody>
      </p:sp>
      <p:pic>
        <p:nvPicPr>
          <p:cNvPr id="24580" name="Picture 16" descr="i?id=4515f2ca577d43c16040052f8637117c-l&amp;n=13"/>
          <p:cNvPicPr>
            <a:picLocks noChangeAspect="1" noChangeArrowheads="1"/>
          </p:cNvPicPr>
          <p:nvPr/>
        </p:nvPicPr>
        <p:blipFill>
          <a:blip r:embed="rId4"/>
          <a:srcRect/>
          <a:stretch>
            <a:fillRect/>
          </a:stretch>
        </p:blipFill>
        <p:spPr bwMode="auto">
          <a:xfrm>
            <a:off x="6637338" y="1012825"/>
            <a:ext cx="2041525" cy="1392238"/>
          </a:xfrm>
          <a:prstGeom prst="rect">
            <a:avLst/>
          </a:prstGeom>
          <a:noFill/>
          <a:ln w="9525">
            <a:noFill/>
            <a:miter lim="800000"/>
            <a:headEnd/>
            <a:tailEnd/>
          </a:ln>
        </p:spPr>
      </p:pic>
      <p:sp>
        <p:nvSpPr>
          <p:cNvPr id="24581" name="Rectangle 17"/>
          <p:cNvSpPr>
            <a:spLocks noChangeArrowheads="1"/>
          </p:cNvSpPr>
          <p:nvPr/>
        </p:nvSpPr>
        <p:spPr bwMode="auto">
          <a:xfrm>
            <a:off x="466725" y="376238"/>
            <a:ext cx="8074025" cy="366712"/>
          </a:xfrm>
          <a:prstGeom prst="rect">
            <a:avLst/>
          </a:prstGeom>
          <a:noFill/>
          <a:ln w="9525">
            <a:noFill/>
            <a:miter lim="800000"/>
            <a:headEnd/>
            <a:tailEnd/>
          </a:ln>
        </p:spPr>
        <p:txBody>
          <a:bodyPr anchor="ctr">
            <a:spAutoFit/>
          </a:bodyPr>
          <a:lstStyle/>
          <a:p>
            <a:pPr algn="ctr"/>
            <a:r>
              <a:rPr lang="ru-RU" b="1">
                <a:solidFill>
                  <a:srgbClr val="090359"/>
                </a:solidFill>
              </a:rPr>
              <a:t>Загрязнения, наносимые прибрежными населенными пунктами</a:t>
            </a:r>
            <a:r>
              <a:rPr lang="ru-RU"/>
              <a:t> </a:t>
            </a:r>
          </a:p>
        </p:txBody>
      </p:sp>
      <p:pic>
        <p:nvPicPr>
          <p:cNvPr id="24582" name="Picture 19" descr="i?id=aed9abeb5d7a4c5c20afdbc81ebaa7b6-l&amp;n=13"/>
          <p:cNvPicPr>
            <a:picLocks noChangeAspect="1" noChangeArrowheads="1"/>
          </p:cNvPicPr>
          <p:nvPr/>
        </p:nvPicPr>
        <p:blipFill>
          <a:blip r:embed="rId5"/>
          <a:srcRect/>
          <a:stretch>
            <a:fillRect/>
          </a:stretch>
        </p:blipFill>
        <p:spPr bwMode="auto">
          <a:xfrm>
            <a:off x="293688" y="942975"/>
            <a:ext cx="4089400" cy="2787650"/>
          </a:xfrm>
          <a:prstGeom prst="rect">
            <a:avLst/>
          </a:prstGeom>
          <a:noFill/>
          <a:ln w="9525">
            <a:noFill/>
            <a:miter lim="800000"/>
            <a:headEnd/>
            <a:tailEnd/>
          </a:ln>
        </p:spPr>
      </p:pic>
      <p:pic>
        <p:nvPicPr>
          <p:cNvPr id="24583" name="Picture 21" descr="i?id=f11276ac18c7f15cf5d1be4a6b1807ec-l&amp;n=13"/>
          <p:cNvPicPr>
            <a:picLocks noChangeAspect="1" noChangeArrowheads="1"/>
          </p:cNvPicPr>
          <p:nvPr/>
        </p:nvPicPr>
        <p:blipFill>
          <a:blip r:embed="rId6"/>
          <a:srcRect/>
          <a:stretch>
            <a:fillRect/>
          </a:stretch>
        </p:blipFill>
        <p:spPr bwMode="auto">
          <a:xfrm>
            <a:off x="498475" y="4016375"/>
            <a:ext cx="3714750" cy="2532063"/>
          </a:xfrm>
          <a:prstGeom prst="rect">
            <a:avLst/>
          </a:prstGeom>
          <a:noFill/>
          <a:ln w="9525">
            <a:noFill/>
            <a:miter lim="800000"/>
            <a:headEnd/>
            <a:tailEnd/>
          </a:ln>
        </p:spPr>
      </p:pic>
      <p:pic>
        <p:nvPicPr>
          <p:cNvPr id="24584" name="Picture 23" descr="i?id=2d0d108fec46db677cc2ea1ed4eb3486&amp;n=33&amp;h=215&amp;w=287"/>
          <p:cNvPicPr>
            <a:picLocks noChangeAspect="1" noChangeArrowheads="1"/>
          </p:cNvPicPr>
          <p:nvPr/>
        </p:nvPicPr>
        <p:blipFill>
          <a:blip r:embed="rId7"/>
          <a:srcRect/>
          <a:stretch>
            <a:fillRect/>
          </a:stretch>
        </p:blipFill>
        <p:spPr bwMode="auto">
          <a:xfrm>
            <a:off x="6592888" y="2847975"/>
            <a:ext cx="2316162" cy="1735138"/>
          </a:xfrm>
          <a:prstGeom prst="rect">
            <a:avLst/>
          </a:prstGeom>
          <a:noFill/>
          <a:ln w="9525">
            <a:noFill/>
            <a:miter lim="800000"/>
            <a:headEnd/>
            <a:tailEnd/>
          </a:ln>
        </p:spPr>
      </p:pic>
    </p:spTree>
  </p:cSld>
  <p:clrMapOvr>
    <a:masterClrMapping/>
  </p:clrMapOvr>
  <p:transition spd="slow" advTm="10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hello_html_6b391027.jpg"/>
          <p:cNvPicPr>
            <a:picLocks noChangeAspect="1" noChangeArrowheads="1"/>
          </p:cNvPicPr>
          <p:nvPr/>
        </p:nvPicPr>
        <p:blipFill>
          <a:blip r:embed="rId2" cstate="print"/>
          <a:srcRect/>
          <a:stretch>
            <a:fillRect/>
          </a:stretch>
        </p:blipFill>
        <p:spPr bwMode="auto">
          <a:xfrm>
            <a:off x="3686175" y="1117600"/>
            <a:ext cx="2457450" cy="1752600"/>
          </a:xfrm>
          <a:prstGeom prst="rect">
            <a:avLst/>
          </a:prstGeom>
          <a:noFill/>
          <a:ln w="9525">
            <a:noFill/>
            <a:miter lim="800000"/>
            <a:headEnd/>
            <a:tailEnd/>
          </a:ln>
        </p:spPr>
      </p:pic>
      <p:pic>
        <p:nvPicPr>
          <p:cNvPr id="25602" name="Picture 3" descr="hello_html_1040887a.jpg"/>
          <p:cNvPicPr>
            <a:picLocks noChangeAspect="1" noChangeArrowheads="1"/>
          </p:cNvPicPr>
          <p:nvPr/>
        </p:nvPicPr>
        <p:blipFill>
          <a:blip r:embed="rId3"/>
          <a:srcRect/>
          <a:stretch>
            <a:fillRect/>
          </a:stretch>
        </p:blipFill>
        <p:spPr bwMode="auto">
          <a:xfrm>
            <a:off x="6186488" y="2451100"/>
            <a:ext cx="2381250" cy="1838325"/>
          </a:xfrm>
          <a:prstGeom prst="rect">
            <a:avLst/>
          </a:prstGeom>
          <a:noFill/>
          <a:ln w="9525">
            <a:noFill/>
            <a:miter lim="800000"/>
            <a:headEnd/>
            <a:tailEnd/>
          </a:ln>
        </p:spPr>
      </p:pic>
      <p:pic>
        <p:nvPicPr>
          <p:cNvPr id="25603" name="Рисунок 1"/>
          <p:cNvPicPr>
            <a:picLocks noChangeAspect="1"/>
          </p:cNvPicPr>
          <p:nvPr/>
        </p:nvPicPr>
        <p:blipFill>
          <a:blip r:embed="rId4"/>
          <a:srcRect b="4626"/>
          <a:stretch>
            <a:fillRect/>
          </a:stretch>
        </p:blipFill>
        <p:spPr bwMode="auto">
          <a:xfrm>
            <a:off x="0" y="0"/>
            <a:ext cx="9174163" cy="6858000"/>
          </a:xfrm>
          <a:prstGeom prst="rect">
            <a:avLst/>
          </a:prstGeom>
          <a:noFill/>
          <a:ln w="9525">
            <a:noFill/>
            <a:miter lim="800000"/>
            <a:headEnd/>
            <a:tailEnd/>
          </a:ln>
        </p:spPr>
      </p:pic>
      <p:sp>
        <p:nvSpPr>
          <p:cNvPr id="25604" name="Rectangle 5"/>
          <p:cNvSpPr>
            <a:spLocks noChangeArrowheads="1"/>
          </p:cNvSpPr>
          <p:nvPr/>
        </p:nvSpPr>
        <p:spPr bwMode="auto">
          <a:xfrm>
            <a:off x="427038" y="379413"/>
            <a:ext cx="8142287" cy="1215717"/>
          </a:xfrm>
          <a:prstGeom prst="rect">
            <a:avLst/>
          </a:prstGeom>
          <a:noFill/>
          <a:ln w="9525">
            <a:noFill/>
            <a:miter lim="800000"/>
            <a:headEnd/>
            <a:tailEnd/>
          </a:ln>
        </p:spPr>
        <p:txBody>
          <a:bodyPr bIns="0" anchor="ctr">
            <a:spAutoFit/>
          </a:bodyPr>
          <a:lstStyle/>
          <a:p>
            <a:pPr algn="ctr"/>
            <a:r>
              <a:rPr lang="ru-RU" sz="2800" b="1" dirty="0">
                <a:solidFill>
                  <a:srgbClr val="F6324E"/>
                </a:solidFill>
                <a:latin typeface="Times New Roman" pitchFamily="18" charset="0"/>
              </a:rPr>
              <a:t>Меры,</a:t>
            </a:r>
            <a:r>
              <a:rPr lang="ru-RU" sz="2400" dirty="0">
                <a:solidFill>
                  <a:srgbClr val="F6324E"/>
                </a:solidFill>
              </a:rPr>
              <a:t> </a:t>
            </a:r>
            <a:r>
              <a:rPr lang="ru-RU" sz="2800" b="1" dirty="0">
                <a:solidFill>
                  <a:srgbClr val="F6324E"/>
                </a:solidFill>
                <a:latin typeface="Times New Roman" pitchFamily="18" charset="0"/>
              </a:rPr>
              <a:t>которые нужно принимать для сохранения Байкала</a:t>
            </a:r>
          </a:p>
          <a:p>
            <a:pPr eaLnBrk="0" hangingPunct="0"/>
            <a:endParaRPr lang="ru-RU" sz="2000" b="1" dirty="0">
              <a:latin typeface="Times New Roman" pitchFamily="18" charset="0"/>
            </a:endParaRPr>
          </a:p>
        </p:txBody>
      </p:sp>
      <p:sp>
        <p:nvSpPr>
          <p:cNvPr id="25605" name="Rectangle 6"/>
          <p:cNvSpPr>
            <a:spLocks noChangeArrowheads="1"/>
          </p:cNvSpPr>
          <p:nvPr/>
        </p:nvSpPr>
        <p:spPr bwMode="auto">
          <a:xfrm>
            <a:off x="528638" y="1257300"/>
            <a:ext cx="8186737" cy="4632037"/>
          </a:xfrm>
          <a:prstGeom prst="rect">
            <a:avLst/>
          </a:prstGeom>
          <a:noFill/>
          <a:ln w="9525">
            <a:noFill/>
            <a:miter lim="800000"/>
            <a:headEnd/>
            <a:tailEnd/>
          </a:ln>
        </p:spPr>
        <p:txBody>
          <a:bodyPr wrap="square" bIns="0" anchor="ctr">
            <a:spAutoFit/>
          </a:bodyPr>
          <a:lstStyle/>
          <a:p>
            <a:r>
              <a:rPr lang="ru-RU" sz="2000" b="1" dirty="0">
                <a:solidFill>
                  <a:srgbClr val="F6324E"/>
                </a:solidFill>
              </a:rPr>
              <a:t>Для того чтобы сохранить чистыми берега и воду, людям нужно соблюдать несколько простых правил:</a:t>
            </a:r>
          </a:p>
          <a:p>
            <a:endParaRPr lang="ru-RU" sz="2000" b="1" dirty="0">
              <a:solidFill>
                <a:srgbClr val="F6324E"/>
              </a:solidFill>
            </a:endParaRPr>
          </a:p>
          <a:p>
            <a:pPr>
              <a:buFontTx/>
              <a:buChar char="•"/>
            </a:pPr>
            <a:r>
              <a:rPr lang="ru-RU" sz="2000" dirty="0"/>
              <a:t>  </a:t>
            </a:r>
            <a:r>
              <a:rPr lang="ru-RU" sz="2000" dirty="0">
                <a:solidFill>
                  <a:srgbClr val="090359"/>
                </a:solidFill>
              </a:rPr>
              <a:t>Увозить обратно все упаковочные материалы, привезенные с собой (металл, пластик, стекло).</a:t>
            </a:r>
          </a:p>
          <a:p>
            <a:pPr>
              <a:buFontTx/>
              <a:buChar char="•"/>
            </a:pPr>
            <a:r>
              <a:rPr lang="ru-RU" sz="2000" dirty="0">
                <a:solidFill>
                  <a:srgbClr val="090359"/>
                </a:solidFill>
              </a:rPr>
              <a:t>  Экономно готовить пищу. Пищевые отходы закапывать в специально отведенных для этого местах.</a:t>
            </a:r>
          </a:p>
          <a:p>
            <a:pPr>
              <a:buFontTx/>
              <a:buChar char="•"/>
            </a:pPr>
            <a:r>
              <a:rPr lang="ru-RU" sz="2000" dirty="0">
                <a:solidFill>
                  <a:srgbClr val="090359"/>
                </a:solidFill>
              </a:rPr>
              <a:t>  Мыться, чистить зубы и стирать в специально отведенных на суше местах так, чтобы сточные воды не попадали напрямую в Байкал, а фильтровались через грунт. </a:t>
            </a:r>
          </a:p>
          <a:p>
            <a:pPr>
              <a:buFontTx/>
              <a:buChar char="•"/>
            </a:pPr>
            <a:r>
              <a:rPr lang="ru-RU" sz="2000" dirty="0">
                <a:solidFill>
                  <a:srgbClr val="090359"/>
                </a:solidFill>
              </a:rPr>
              <a:t>  Не протаптывать новых тропинок, не рубить деревья.</a:t>
            </a:r>
          </a:p>
          <a:p>
            <a:pPr>
              <a:buFontTx/>
              <a:buChar char="•"/>
            </a:pPr>
            <a:r>
              <a:rPr lang="ru-RU" sz="2000" dirty="0">
                <a:solidFill>
                  <a:srgbClr val="090359"/>
                </a:solidFill>
              </a:rPr>
              <a:t>  Не рвать цветы, бережно относиться к лекарственным растениям.</a:t>
            </a:r>
          </a:p>
          <a:p>
            <a:pPr>
              <a:buFontTx/>
              <a:buChar char="•"/>
            </a:pPr>
            <a:r>
              <a:rPr lang="ru-RU" sz="2000" dirty="0">
                <a:solidFill>
                  <a:srgbClr val="090359"/>
                </a:solidFill>
              </a:rPr>
              <a:t>  Не рубить и не ломать деревья и кустарники.</a:t>
            </a:r>
          </a:p>
          <a:p>
            <a:pPr eaLnBrk="0" hangingPunct="0">
              <a:buFontTx/>
              <a:buChar char="•"/>
            </a:pPr>
            <a:endParaRPr lang="ru-RU" dirty="0">
              <a:solidFill>
                <a:srgbClr val="090359"/>
              </a:solidFill>
            </a:endParaRPr>
          </a:p>
        </p:txBody>
      </p:sp>
    </p:spTree>
  </p:cSld>
  <p:clrMapOvr>
    <a:masterClrMapping/>
  </p:clrMapOvr>
  <p:transition spd="slow" advTm="10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hello_html_6b391027.jpg"/>
          <p:cNvPicPr>
            <a:picLocks noChangeAspect="1" noChangeArrowheads="1"/>
          </p:cNvPicPr>
          <p:nvPr/>
        </p:nvPicPr>
        <p:blipFill>
          <a:blip r:embed="rId2" cstate="print"/>
          <a:srcRect/>
          <a:stretch>
            <a:fillRect/>
          </a:stretch>
        </p:blipFill>
        <p:spPr bwMode="auto">
          <a:xfrm>
            <a:off x="3686175" y="1117600"/>
            <a:ext cx="2457450" cy="1752600"/>
          </a:xfrm>
          <a:prstGeom prst="rect">
            <a:avLst/>
          </a:prstGeom>
          <a:noFill/>
          <a:ln w="9525">
            <a:noFill/>
            <a:miter lim="800000"/>
            <a:headEnd/>
            <a:tailEnd/>
          </a:ln>
        </p:spPr>
      </p:pic>
      <p:pic>
        <p:nvPicPr>
          <p:cNvPr id="26626" name="Picture 3" descr="hello_html_1040887a.jpg"/>
          <p:cNvPicPr>
            <a:picLocks noChangeAspect="1" noChangeArrowheads="1"/>
          </p:cNvPicPr>
          <p:nvPr/>
        </p:nvPicPr>
        <p:blipFill>
          <a:blip r:embed="rId3"/>
          <a:srcRect/>
          <a:stretch>
            <a:fillRect/>
          </a:stretch>
        </p:blipFill>
        <p:spPr bwMode="auto">
          <a:xfrm>
            <a:off x="6186488" y="2451100"/>
            <a:ext cx="2381250" cy="1838325"/>
          </a:xfrm>
          <a:prstGeom prst="rect">
            <a:avLst/>
          </a:prstGeom>
          <a:noFill/>
          <a:ln w="9525">
            <a:noFill/>
            <a:miter lim="800000"/>
            <a:headEnd/>
            <a:tailEnd/>
          </a:ln>
        </p:spPr>
      </p:pic>
      <p:pic>
        <p:nvPicPr>
          <p:cNvPr id="26627" name="Рисунок 1"/>
          <p:cNvPicPr>
            <a:picLocks noChangeAspect="1"/>
          </p:cNvPicPr>
          <p:nvPr/>
        </p:nvPicPr>
        <p:blipFill>
          <a:blip r:embed="rId4"/>
          <a:srcRect b="4626"/>
          <a:stretch>
            <a:fillRect/>
          </a:stretch>
        </p:blipFill>
        <p:spPr bwMode="auto">
          <a:xfrm>
            <a:off x="0" y="0"/>
            <a:ext cx="9174163" cy="6858000"/>
          </a:xfrm>
          <a:prstGeom prst="rect">
            <a:avLst/>
          </a:prstGeom>
          <a:noFill/>
          <a:ln w="9525">
            <a:noFill/>
            <a:miter lim="800000"/>
            <a:headEnd/>
            <a:tailEnd/>
          </a:ln>
        </p:spPr>
      </p:pic>
      <p:sp>
        <p:nvSpPr>
          <p:cNvPr id="26628" name="Rectangle 7"/>
          <p:cNvSpPr>
            <a:spLocks noChangeArrowheads="1"/>
          </p:cNvSpPr>
          <p:nvPr/>
        </p:nvSpPr>
        <p:spPr bwMode="auto">
          <a:xfrm>
            <a:off x="361950" y="719138"/>
            <a:ext cx="8420100" cy="2852737"/>
          </a:xfrm>
          <a:prstGeom prst="rect">
            <a:avLst/>
          </a:prstGeom>
          <a:noFill/>
          <a:ln w="9525">
            <a:noFill/>
            <a:miter lim="800000"/>
            <a:headEnd/>
            <a:tailEnd/>
          </a:ln>
        </p:spPr>
        <p:txBody>
          <a:bodyPr bIns="0" anchor="ctr">
            <a:spAutoFit/>
          </a:bodyPr>
          <a:lstStyle/>
          <a:p>
            <a:pPr indent="355600" algn="ctr"/>
            <a:r>
              <a:rPr lang="ru-RU" sz="2000" b="1">
                <a:solidFill>
                  <a:srgbClr val="090359"/>
                </a:solidFill>
                <a:latin typeface="Times New Roman" pitchFamily="18" charset="0"/>
              </a:rPr>
              <a:t>Заключение</a:t>
            </a:r>
          </a:p>
          <a:p>
            <a:pPr indent="355600" algn="ctr"/>
            <a:endParaRPr lang="ru-RU" sz="2000" b="1">
              <a:solidFill>
                <a:srgbClr val="090359"/>
              </a:solidFill>
              <a:latin typeface="Times New Roman" pitchFamily="18" charset="0"/>
            </a:endParaRPr>
          </a:p>
          <a:p>
            <a:pPr indent="355600" algn="ctr"/>
            <a:endParaRPr lang="ru-RU"/>
          </a:p>
          <a:p>
            <a:pPr indent="355600"/>
            <a:r>
              <a:rPr lang="ru-RU">
                <a:solidFill>
                  <a:srgbClr val="090359"/>
                </a:solidFill>
              </a:rPr>
              <a:t>Таким образом, после того, как я изучила материал, напечатанный в книгах, и представленный в сети Интернет, можно сказать, что данная проблема до сих остается не решенной. </a:t>
            </a:r>
          </a:p>
          <a:p>
            <a:pPr indent="355600"/>
            <a:r>
              <a:rPr lang="ru-RU">
                <a:solidFill>
                  <a:srgbClr val="090359"/>
                </a:solidFill>
              </a:rPr>
              <a:t>Байкал и его окружение – край загадок, лаборатория живой природы, требует бережного, особого внимания к себе. </a:t>
            </a:r>
          </a:p>
          <a:p>
            <a:pPr indent="355600"/>
            <a:r>
              <a:rPr lang="ru-RU">
                <a:solidFill>
                  <a:srgbClr val="090359"/>
                </a:solidFill>
              </a:rPr>
              <a:t>Хранить Байкал – святой долг каждого поколения землян.</a:t>
            </a:r>
          </a:p>
          <a:p>
            <a:pPr indent="355600" eaLnBrk="0" hangingPunct="0"/>
            <a:endParaRPr lang="ru-RU">
              <a:solidFill>
                <a:srgbClr val="090359"/>
              </a:solidFill>
            </a:endParaRPr>
          </a:p>
        </p:txBody>
      </p:sp>
    </p:spTree>
  </p:cSld>
  <p:clrMapOvr>
    <a:masterClrMapping/>
  </p:clrMapOvr>
  <p:transition spd="slow" advTm="10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7" descr="iQ7OH10M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3" name="Прямоугольник 12"/>
          <p:cNvSpPr>
            <a:spLocks noChangeArrowheads="1"/>
          </p:cNvSpPr>
          <p:nvPr/>
        </p:nvSpPr>
        <p:spPr bwMode="auto">
          <a:xfrm>
            <a:off x="712788" y="5951538"/>
            <a:ext cx="8135937" cy="366712"/>
          </a:xfrm>
          <a:prstGeom prst="rect">
            <a:avLst/>
          </a:prstGeom>
          <a:noFill/>
          <a:ln w="9525">
            <a:noFill/>
            <a:miter lim="800000"/>
            <a:headEnd/>
            <a:tailEnd/>
          </a:ln>
        </p:spPr>
        <p:txBody>
          <a:bodyPr>
            <a:spAutoFit/>
          </a:bodyPr>
          <a:lstStyle/>
          <a:p>
            <a:r>
              <a:rPr lang="ru-RU" altLang="ru-RU">
                <a:solidFill>
                  <a:srgbClr val="002060"/>
                </a:solidFill>
                <a:latin typeface="Georgia" pitchFamily="18" charset="0"/>
              </a:rPr>
              <a:t>         </a:t>
            </a:r>
            <a:endParaRPr lang="ru-RU">
              <a:solidFill>
                <a:srgbClr val="002060"/>
              </a:solidFill>
              <a:latin typeface="Calibri" pitchFamily="34" charset="0"/>
            </a:endParaRPr>
          </a:p>
        </p:txBody>
      </p:sp>
      <p:sp>
        <p:nvSpPr>
          <p:cNvPr id="14339" name="Rectangle 5"/>
          <p:cNvSpPr>
            <a:spLocks noChangeArrowheads="1"/>
          </p:cNvSpPr>
          <p:nvPr/>
        </p:nvSpPr>
        <p:spPr bwMode="auto">
          <a:xfrm>
            <a:off x="3797300" y="574675"/>
            <a:ext cx="4703763" cy="2243138"/>
          </a:xfrm>
          <a:prstGeom prst="rect">
            <a:avLst/>
          </a:prstGeom>
          <a:noFill/>
          <a:ln w="9525">
            <a:noFill/>
            <a:miter lim="800000"/>
            <a:headEnd/>
            <a:tailEnd/>
          </a:ln>
        </p:spPr>
        <p:txBody>
          <a:bodyPr bIns="0" anchor="ctr">
            <a:spAutoFit/>
          </a:bodyPr>
          <a:lstStyle/>
          <a:p>
            <a:r>
              <a:rPr lang="ru-RU" i="1">
                <a:solidFill>
                  <a:srgbClr val="090359"/>
                </a:solidFill>
                <a:latin typeface="Monotype Corsiva" pitchFamily="66" charset="0"/>
              </a:rPr>
              <a:t>«</a:t>
            </a:r>
            <a:r>
              <a:rPr lang="ru-RU" i="1">
                <a:solidFill>
                  <a:schemeClr val="bg1"/>
                </a:solidFill>
                <a:latin typeface="Monotype Corsiva" pitchFamily="66" charset="0"/>
              </a:rPr>
              <a:t>Байкал удивителен, и недаром сибиряки величают его не озером, а морем. Вода прозрачна необыкновенно, так что видно сквозь нее, как сквозь воздух; цвет у нее нежно-бирюзовый, приятный для глаза.</a:t>
            </a:r>
          </a:p>
          <a:p>
            <a:r>
              <a:rPr lang="ru-RU" i="1">
                <a:solidFill>
                  <a:schemeClr val="bg1"/>
                </a:solidFill>
                <a:latin typeface="Monotype Corsiva" pitchFamily="66" charset="0"/>
              </a:rPr>
              <a:t>Берега гористые, покрытые лесами.»</a:t>
            </a:r>
          </a:p>
          <a:p>
            <a:r>
              <a:rPr lang="ru-RU" i="1">
                <a:solidFill>
                  <a:schemeClr val="bg1"/>
                </a:solidFill>
                <a:latin typeface="Monotype Corsiva" pitchFamily="66" charset="0"/>
              </a:rPr>
              <a:t>                                                        </a:t>
            </a:r>
          </a:p>
          <a:p>
            <a:r>
              <a:rPr lang="ru-RU" i="1">
                <a:solidFill>
                  <a:schemeClr val="bg1"/>
                </a:solidFill>
                <a:latin typeface="Monotype Corsiva" pitchFamily="66" charset="0"/>
              </a:rPr>
              <a:t>                                                        А. П. Чехов </a:t>
            </a:r>
            <a:endParaRPr lang="ru-RU">
              <a:solidFill>
                <a:schemeClr val="bg1"/>
              </a:solidFill>
            </a:endParaRPr>
          </a:p>
        </p:txBody>
      </p:sp>
    </p:spTree>
  </p:cSld>
  <p:clrMapOvr>
    <a:masterClrMapping/>
  </p:clrMapOvr>
  <p:transition spd="slow"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1"/>
          <p:cNvPicPr>
            <a:picLocks noChangeAspect="1"/>
          </p:cNvPicPr>
          <p:nvPr/>
        </p:nvPicPr>
        <p:blipFill>
          <a:blip r:embed="rId2"/>
          <a:srcRect b="4626"/>
          <a:stretch>
            <a:fillRect/>
          </a:stretch>
        </p:blipFill>
        <p:spPr bwMode="auto">
          <a:xfrm>
            <a:off x="0" y="0"/>
            <a:ext cx="9174163" cy="6858000"/>
          </a:xfrm>
          <a:prstGeom prst="rect">
            <a:avLst/>
          </a:prstGeom>
          <a:noFill/>
          <a:ln w="9525">
            <a:noFill/>
            <a:miter lim="800000"/>
            <a:headEnd/>
            <a:tailEnd/>
          </a:ln>
        </p:spPr>
      </p:pic>
      <p:sp>
        <p:nvSpPr>
          <p:cNvPr id="4" name="Вертикальный свиток 3"/>
          <p:cNvSpPr/>
          <p:nvPr/>
        </p:nvSpPr>
        <p:spPr>
          <a:xfrm>
            <a:off x="2600324" y="271464"/>
            <a:ext cx="4633913" cy="471486"/>
          </a:xfrm>
          <a:prstGeom prst="verticalScroll">
            <a:avLst/>
          </a:prstGeom>
          <a:gradFill>
            <a:gsLst>
              <a:gs pos="0">
                <a:schemeClr val="accent1">
                  <a:lumMod val="5000"/>
                  <a:lumOff val="95000"/>
                </a:schemeClr>
              </a:gs>
              <a:gs pos="27000">
                <a:schemeClr val="accent1">
                  <a:lumMod val="45000"/>
                  <a:lumOff val="55000"/>
                </a:schemeClr>
              </a:gs>
              <a:gs pos="66000">
                <a:srgbClr val="002060"/>
              </a:gs>
              <a:gs pos="97000">
                <a:schemeClr val="accent1">
                  <a:lumMod val="30000"/>
                  <a:lumOff val="70000"/>
                </a:schemeClr>
              </a:gs>
            </a:gsLst>
            <a:lin ang="5400000" scaled="1"/>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i="1" dirty="0">
                <a:solidFill>
                  <a:srgbClr val="FFC9DB"/>
                </a:solidFill>
                <a:latin typeface="Times New Roman" pitchFamily="18" charset="0"/>
                <a:cs typeface="Arial" charset="0"/>
              </a:rPr>
              <a:t>Актуальность.</a:t>
            </a:r>
            <a:r>
              <a:rPr lang="ru-RU" sz="2400" b="1" dirty="0">
                <a:solidFill>
                  <a:srgbClr val="FFC9DB"/>
                </a:solidFill>
                <a:latin typeface="Times New Roman" pitchFamily="18" charset="0"/>
                <a:cs typeface="Arial" charset="0"/>
              </a:rPr>
              <a:t> </a:t>
            </a:r>
          </a:p>
        </p:txBody>
      </p:sp>
      <p:sp>
        <p:nvSpPr>
          <p:cNvPr id="15363" name="Rectangle 11"/>
          <p:cNvSpPr>
            <a:spLocks noChangeArrowheads="1"/>
          </p:cNvSpPr>
          <p:nvPr/>
        </p:nvSpPr>
        <p:spPr bwMode="auto">
          <a:xfrm>
            <a:off x="395288" y="895350"/>
            <a:ext cx="8212137" cy="6324808"/>
          </a:xfrm>
          <a:prstGeom prst="rect">
            <a:avLst/>
          </a:prstGeom>
          <a:noFill/>
          <a:ln w="9525">
            <a:noFill/>
            <a:miter lim="800000"/>
            <a:headEnd/>
            <a:tailEnd/>
          </a:ln>
        </p:spPr>
        <p:txBody>
          <a:bodyPr bIns="0" anchor="ctr">
            <a:spAutoFit/>
          </a:bodyPr>
          <a:lstStyle/>
          <a:p>
            <a:pPr indent="355600"/>
            <a:r>
              <a:rPr lang="ru-RU" sz="1600" dirty="0">
                <a:solidFill>
                  <a:srgbClr val="090359"/>
                </a:solidFill>
              </a:rPr>
              <a:t>Я живу на Байкале. Мне очень дорог наш Байкал.  Много раз проезжая мимо  Байкала, я наслаждаюсь ее красотой и </a:t>
            </a:r>
            <a:r>
              <a:rPr lang="ru-RU" sz="1600" dirty="0" err="1">
                <a:solidFill>
                  <a:srgbClr val="090359"/>
                </a:solidFill>
              </a:rPr>
              <a:t>голубыми</a:t>
            </a:r>
            <a:r>
              <a:rPr lang="ru-RU" sz="1600" dirty="0">
                <a:solidFill>
                  <a:srgbClr val="090359"/>
                </a:solidFill>
              </a:rPr>
              <a:t> просторами Байкальской воды. </a:t>
            </a:r>
            <a:r>
              <a:rPr lang="ru-RU" sz="1600" dirty="0" smtClean="0">
                <a:solidFill>
                  <a:srgbClr val="090359"/>
                </a:solidFill>
              </a:rPr>
              <a:t>Я  знаю, </a:t>
            </a:r>
            <a:r>
              <a:rPr lang="ru-RU" sz="1600" dirty="0">
                <a:solidFill>
                  <a:srgbClr val="090359"/>
                </a:solidFill>
              </a:rPr>
              <a:t>что Байкал – это самое глубокое озеро в мире</a:t>
            </a:r>
            <a:r>
              <a:rPr lang="ru-RU" sz="1600" dirty="0" smtClean="0">
                <a:solidFill>
                  <a:srgbClr val="090359"/>
                </a:solidFill>
              </a:rPr>
              <a:t>. Я горжусь, что живу у Байкала.</a:t>
            </a:r>
            <a:endParaRPr lang="ru-RU" sz="1600" dirty="0">
              <a:solidFill>
                <a:srgbClr val="090359"/>
              </a:solidFill>
            </a:endParaRPr>
          </a:p>
          <a:p>
            <a:pPr indent="355600"/>
            <a:r>
              <a:rPr lang="ru-RU" sz="1600" dirty="0">
                <a:solidFill>
                  <a:srgbClr val="090359"/>
                </a:solidFill>
              </a:rPr>
              <a:t> Я очень люблю смотреть передачи о животном и растительном мире, вообще о природе. В телевизионной передаче по Би-Би-Си - «Путешествие по Байкалу" рассказывали очень интересные факты про Байкал, больше похожие на сказку. </a:t>
            </a:r>
          </a:p>
          <a:p>
            <a:pPr indent="355600"/>
            <a:r>
              <a:rPr lang="ru-RU" sz="1600" dirty="0">
                <a:solidFill>
                  <a:srgbClr val="090359"/>
                </a:solidFill>
              </a:rPr>
              <a:t>Я захотела узнать – правда ли, что озеро Байкал такое удивительное и уникальное?</a:t>
            </a:r>
          </a:p>
          <a:p>
            <a:pPr indent="355600"/>
            <a:r>
              <a:rPr lang="ru-RU" sz="1600" dirty="0">
                <a:solidFill>
                  <a:srgbClr val="090359"/>
                </a:solidFill>
              </a:rPr>
              <a:t>Чем больше я узнавала об этом удивительном озере, тем больше убедилась, что Байкал - уникальное явление природы.</a:t>
            </a:r>
          </a:p>
          <a:p>
            <a:pPr indent="355600"/>
            <a:r>
              <a:rPr lang="ru-RU" sz="1600" dirty="0">
                <a:solidFill>
                  <a:srgbClr val="090359"/>
                </a:solidFill>
              </a:rPr>
              <a:t>А ещё я узнала, что Байкал - самое чистое озеро в мире, но и ему грозит загрязнение. </a:t>
            </a:r>
          </a:p>
          <a:p>
            <a:pPr indent="355600"/>
            <a:r>
              <a:rPr lang="ru-RU" sz="1600" b="1" dirty="0">
                <a:solidFill>
                  <a:srgbClr val="F6324E"/>
                </a:solidFill>
              </a:rPr>
              <a:t>Объект исследования:</a:t>
            </a:r>
            <a:r>
              <a:rPr lang="ru-RU" sz="1600" dirty="0">
                <a:solidFill>
                  <a:srgbClr val="090359"/>
                </a:solidFill>
              </a:rPr>
              <a:t>  озеро Байкал.</a:t>
            </a:r>
          </a:p>
          <a:p>
            <a:pPr indent="355600"/>
            <a:r>
              <a:rPr lang="ru-RU" sz="1600" b="1" dirty="0">
                <a:solidFill>
                  <a:srgbClr val="F6324E"/>
                </a:solidFill>
              </a:rPr>
              <a:t>Предмет исследования:</a:t>
            </a:r>
            <a:r>
              <a:rPr lang="ru-RU" sz="1600" dirty="0">
                <a:solidFill>
                  <a:srgbClr val="090359"/>
                </a:solidFill>
              </a:rPr>
              <a:t>  экология озера Байкал.</a:t>
            </a:r>
          </a:p>
          <a:p>
            <a:pPr indent="355600"/>
            <a:r>
              <a:rPr lang="ru-RU" sz="1600" b="1" dirty="0">
                <a:solidFill>
                  <a:srgbClr val="F6324E"/>
                </a:solidFill>
              </a:rPr>
              <a:t>Цель исследования</a:t>
            </a:r>
            <a:r>
              <a:rPr lang="ru-RU" sz="1600" dirty="0">
                <a:solidFill>
                  <a:srgbClr val="090359"/>
                </a:solidFill>
              </a:rPr>
              <a:t> – изучить,  выявить уникальность  озера Байкал  и как человеческая деятельность действует на экологию озера </a:t>
            </a:r>
          </a:p>
          <a:p>
            <a:pPr indent="355600"/>
            <a:r>
              <a:rPr lang="ru-RU" sz="1600" b="1" dirty="0">
                <a:solidFill>
                  <a:srgbClr val="F6324E"/>
                </a:solidFill>
              </a:rPr>
              <a:t>Задачи:</a:t>
            </a:r>
          </a:p>
          <a:p>
            <a:pPr indent="355600"/>
            <a:r>
              <a:rPr lang="ru-RU" sz="1600" dirty="0">
                <a:solidFill>
                  <a:srgbClr val="090359"/>
                </a:solidFill>
              </a:rPr>
              <a:t>1. Изучить и проанализировать учебную, справочную литературу по Байкалу.</a:t>
            </a:r>
          </a:p>
          <a:p>
            <a:pPr indent="355600"/>
            <a:r>
              <a:rPr lang="ru-RU" sz="1600" dirty="0">
                <a:solidFill>
                  <a:srgbClr val="090359"/>
                </a:solidFill>
              </a:rPr>
              <a:t>2. Дать характеристику природе озера Байкал, показать её уникальность.</a:t>
            </a:r>
          </a:p>
          <a:p>
            <a:pPr indent="355600"/>
            <a:r>
              <a:rPr lang="ru-RU" sz="1600" dirty="0">
                <a:solidFill>
                  <a:srgbClr val="090359"/>
                </a:solidFill>
              </a:rPr>
              <a:t>3. Выявить, какие виды деятельности человека наносят вред чистоте озера Байкал.</a:t>
            </a:r>
          </a:p>
          <a:p>
            <a:pPr indent="355600"/>
            <a:endParaRPr lang="ru-RU" sz="1600" dirty="0">
              <a:solidFill>
                <a:srgbClr val="090359"/>
              </a:solidFill>
            </a:endParaRPr>
          </a:p>
          <a:p>
            <a:pPr indent="355600"/>
            <a:endParaRPr lang="ru-RU" sz="2000" dirty="0">
              <a:solidFill>
                <a:srgbClr val="090359"/>
              </a:solidFill>
            </a:endParaRPr>
          </a:p>
          <a:p>
            <a:pPr indent="355600" algn="ctr" eaLnBrk="0" hangingPunct="0"/>
            <a:endParaRPr lang="ru-RU" sz="2000" dirty="0">
              <a:solidFill>
                <a:srgbClr val="090359"/>
              </a:solidFill>
            </a:endParaRPr>
          </a:p>
        </p:txBody>
      </p:sp>
    </p:spTree>
  </p:cSld>
  <p:clrMapOvr>
    <a:masterClrMapping/>
  </p:clrMapOvr>
  <p:transition spd="slow"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16386" name="Rectangle 24"/>
          <p:cNvSpPr>
            <a:spLocks noChangeArrowheads="1"/>
          </p:cNvSpPr>
          <p:nvPr/>
        </p:nvSpPr>
        <p:spPr bwMode="auto">
          <a:xfrm>
            <a:off x="2189163" y="134938"/>
            <a:ext cx="4778375" cy="655637"/>
          </a:xfrm>
          <a:prstGeom prst="rect">
            <a:avLst/>
          </a:prstGeom>
          <a:noFill/>
          <a:ln w="9525">
            <a:noFill/>
            <a:miter lim="800000"/>
            <a:headEnd/>
            <a:tailEnd/>
          </a:ln>
        </p:spPr>
        <p:txBody>
          <a:bodyPr bIns="0" anchor="ctr">
            <a:spAutoFit/>
          </a:bodyPr>
          <a:lstStyle/>
          <a:p>
            <a:r>
              <a:rPr lang="ru-RU" sz="2000" b="1">
                <a:solidFill>
                  <a:srgbClr val="090359"/>
                </a:solidFill>
                <a:latin typeface="Times New Roman" pitchFamily="18" charset="0"/>
              </a:rPr>
              <a:t>Уникальность озера Байкал</a:t>
            </a:r>
          </a:p>
          <a:p>
            <a:pPr eaLnBrk="0" hangingPunct="0"/>
            <a:endParaRPr lang="ru-RU" sz="2000" b="1">
              <a:solidFill>
                <a:srgbClr val="090359"/>
              </a:solidFill>
              <a:latin typeface="Times New Roman" pitchFamily="18" charset="0"/>
            </a:endParaRPr>
          </a:p>
        </p:txBody>
      </p:sp>
      <p:sp>
        <p:nvSpPr>
          <p:cNvPr id="16387" name="Rectangle 25"/>
          <p:cNvSpPr>
            <a:spLocks noChangeArrowheads="1"/>
          </p:cNvSpPr>
          <p:nvPr/>
        </p:nvSpPr>
        <p:spPr bwMode="auto">
          <a:xfrm>
            <a:off x="180975" y="4889500"/>
            <a:ext cx="8724900" cy="1535113"/>
          </a:xfrm>
          <a:prstGeom prst="rect">
            <a:avLst/>
          </a:prstGeom>
          <a:noFill/>
          <a:ln w="9525">
            <a:noFill/>
            <a:miter lim="800000"/>
            <a:headEnd/>
            <a:tailEnd/>
          </a:ln>
        </p:spPr>
        <p:txBody>
          <a:bodyPr bIns="0" anchor="ctr">
            <a:spAutoFit/>
          </a:bodyPr>
          <a:lstStyle/>
          <a:p>
            <a:pPr indent="355600"/>
            <a:r>
              <a:rPr lang="ru-RU" sz="1400">
                <a:solidFill>
                  <a:srgbClr val="090359"/>
                </a:solidFill>
                <a:latin typeface="Times New Roman" pitchFamily="18" charset="0"/>
              </a:rPr>
              <a:t>Байкал – это самое глубокое в мире озеро. Его называют «голубым сердцем» Сибири. Байкал – царство тайн, загадок и легенд, окруженной со всех сторон высокими хребтами, оно раскинулось на 636 километров длины и до 80 км ширины. </a:t>
            </a:r>
          </a:p>
          <a:p>
            <a:pPr indent="355600"/>
            <a:r>
              <a:rPr lang="ru-RU" sz="1400">
                <a:solidFill>
                  <a:srgbClr val="090359"/>
                </a:solidFill>
                <a:latin typeface="Times New Roman" pitchFamily="18" charset="0"/>
              </a:rPr>
              <a:t> В Байкал впадает  336 постоянных рек и ручьев, при этом половину  объема воды, поступающей </a:t>
            </a:r>
          </a:p>
          <a:p>
            <a:pPr indent="355600"/>
            <a:r>
              <a:rPr lang="ru-RU" sz="1400">
                <a:solidFill>
                  <a:srgbClr val="090359"/>
                </a:solidFill>
                <a:latin typeface="Times New Roman" pitchFamily="18" charset="0"/>
              </a:rPr>
              <a:t>в озеро, приносит Селенга, а вторая это река Баргузин, где я живу. </a:t>
            </a:r>
          </a:p>
          <a:p>
            <a:pPr indent="355600"/>
            <a:r>
              <a:rPr lang="ru-RU" sz="1400">
                <a:solidFill>
                  <a:srgbClr val="090359"/>
                </a:solidFill>
                <a:latin typeface="Times New Roman" pitchFamily="18" charset="0"/>
              </a:rPr>
              <a:t> Вытекает из Байкала единственная река - Ангара. </a:t>
            </a:r>
          </a:p>
          <a:p>
            <a:pPr indent="355600" eaLnBrk="0" hangingPunct="0"/>
            <a:endParaRPr lang="ru-RU" sz="1400">
              <a:solidFill>
                <a:srgbClr val="090359"/>
              </a:solidFill>
              <a:latin typeface="Times New Roman" pitchFamily="18" charset="0"/>
            </a:endParaRPr>
          </a:p>
        </p:txBody>
      </p:sp>
      <p:pic>
        <p:nvPicPr>
          <p:cNvPr id="16388" name="Picture 27" descr="baikal-photo12"/>
          <p:cNvPicPr>
            <a:picLocks noChangeAspect="1" noChangeArrowheads="1"/>
          </p:cNvPicPr>
          <p:nvPr/>
        </p:nvPicPr>
        <p:blipFill>
          <a:blip r:embed="rId3"/>
          <a:srcRect/>
          <a:stretch>
            <a:fillRect/>
          </a:stretch>
        </p:blipFill>
        <p:spPr bwMode="auto">
          <a:xfrm>
            <a:off x="419100" y="730250"/>
            <a:ext cx="8205788" cy="3790950"/>
          </a:xfrm>
          <a:prstGeom prst="rect">
            <a:avLst/>
          </a:prstGeom>
          <a:noFill/>
          <a:ln w="9525">
            <a:noFill/>
            <a:miter lim="800000"/>
            <a:headEnd/>
            <a:tailEnd/>
          </a:ln>
        </p:spPr>
      </p:pic>
    </p:spTree>
  </p:cSld>
  <p:clrMapOvr>
    <a:masterClrMapping/>
  </p:clrMapOvr>
  <p:transition spd="slow" advTm="10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17410" name="Rectangle 3"/>
          <p:cNvSpPr>
            <a:spLocks noChangeArrowheads="1"/>
          </p:cNvSpPr>
          <p:nvPr/>
        </p:nvSpPr>
        <p:spPr bwMode="auto">
          <a:xfrm>
            <a:off x="509588" y="257175"/>
            <a:ext cx="8350250" cy="5863144"/>
          </a:xfrm>
          <a:prstGeom prst="rect">
            <a:avLst/>
          </a:prstGeom>
          <a:noFill/>
          <a:ln w="9525">
            <a:noFill/>
            <a:miter lim="800000"/>
            <a:headEnd/>
            <a:tailEnd/>
          </a:ln>
        </p:spPr>
        <p:txBody>
          <a:bodyPr bIns="0" anchor="ctr">
            <a:spAutoFit/>
          </a:bodyPr>
          <a:lstStyle/>
          <a:p>
            <a:pPr indent="355600"/>
            <a:endParaRPr lang="ru-RU" i="1" dirty="0">
              <a:solidFill>
                <a:srgbClr val="090359"/>
              </a:solidFill>
            </a:endParaRPr>
          </a:p>
          <a:p>
            <a:pPr indent="355600" algn="ctr"/>
            <a:r>
              <a:rPr lang="ru-RU" i="1" dirty="0">
                <a:solidFill>
                  <a:srgbClr val="090359"/>
                </a:solidFill>
              </a:rPr>
              <a:t> </a:t>
            </a:r>
            <a:r>
              <a:rPr lang="ru-RU" sz="2000" b="1" i="1" dirty="0">
                <a:solidFill>
                  <a:srgbClr val="090359"/>
                </a:solidFill>
              </a:rPr>
              <a:t>Происхождение названия, возраст озера Байкал. </a:t>
            </a:r>
          </a:p>
          <a:p>
            <a:pPr indent="355600" algn="ctr"/>
            <a:endParaRPr lang="ru-RU" sz="2000" b="1" i="1" dirty="0">
              <a:solidFill>
                <a:srgbClr val="090359"/>
              </a:solidFill>
            </a:endParaRPr>
          </a:p>
          <a:p>
            <a:pPr indent="355600" algn="ctr"/>
            <a:endParaRPr lang="ru-RU" sz="2000" b="1" dirty="0">
              <a:solidFill>
                <a:srgbClr val="090359"/>
              </a:solidFill>
            </a:endParaRPr>
          </a:p>
          <a:p>
            <a:pPr indent="355600"/>
            <a:r>
              <a:rPr lang="ru-RU" sz="2000" dirty="0">
                <a:solidFill>
                  <a:srgbClr val="090359"/>
                </a:solidFill>
              </a:rPr>
              <a:t>Каждый народ, живший на берегах озера или узнававший о нём от соседей, давал ему своё название. </a:t>
            </a:r>
          </a:p>
          <a:p>
            <a:pPr indent="355600"/>
            <a:r>
              <a:rPr lang="ru-RU" sz="2000" dirty="0">
                <a:solidFill>
                  <a:srgbClr val="090359"/>
                </a:solidFill>
              </a:rPr>
              <a:t>Так, у </a:t>
            </a:r>
            <a:r>
              <a:rPr lang="ru-RU" sz="2000" dirty="0">
                <a:solidFill>
                  <a:srgbClr val="C00000"/>
                </a:solidFill>
              </a:rPr>
              <a:t>эвенков</a:t>
            </a:r>
            <a:r>
              <a:rPr lang="ru-RU" sz="2000" dirty="0">
                <a:solidFill>
                  <a:srgbClr val="090359"/>
                </a:solidFill>
              </a:rPr>
              <a:t> это было </a:t>
            </a:r>
            <a:r>
              <a:rPr lang="ru-RU" sz="2000" dirty="0">
                <a:solidFill>
                  <a:srgbClr val="C00000"/>
                </a:solidFill>
              </a:rPr>
              <a:t>«Ламу» </a:t>
            </a:r>
            <a:r>
              <a:rPr lang="ru-RU" sz="2000" dirty="0">
                <a:solidFill>
                  <a:srgbClr val="090359"/>
                </a:solidFill>
              </a:rPr>
              <a:t>- море</a:t>
            </a:r>
          </a:p>
          <a:p>
            <a:pPr indent="355600"/>
            <a:r>
              <a:rPr lang="ru-RU" sz="2000" dirty="0">
                <a:solidFill>
                  <a:srgbClr val="090359"/>
                </a:solidFill>
              </a:rPr>
              <a:t> у </a:t>
            </a:r>
            <a:r>
              <a:rPr lang="ru-RU" sz="2000" dirty="0">
                <a:solidFill>
                  <a:srgbClr val="C00000"/>
                </a:solidFill>
              </a:rPr>
              <a:t>бурят</a:t>
            </a:r>
            <a:r>
              <a:rPr lang="ru-RU" sz="2000" dirty="0">
                <a:solidFill>
                  <a:srgbClr val="090359"/>
                </a:solidFill>
              </a:rPr>
              <a:t> - </a:t>
            </a:r>
            <a:r>
              <a:rPr lang="ru-RU" sz="2000" dirty="0">
                <a:solidFill>
                  <a:srgbClr val="C00000"/>
                </a:solidFill>
              </a:rPr>
              <a:t>«</a:t>
            </a:r>
            <a:r>
              <a:rPr lang="ru-RU" sz="2000" dirty="0" err="1">
                <a:solidFill>
                  <a:srgbClr val="C00000"/>
                </a:solidFill>
              </a:rPr>
              <a:t>Байгаал-далай</a:t>
            </a:r>
            <a:r>
              <a:rPr lang="ru-RU" sz="2000" dirty="0">
                <a:solidFill>
                  <a:srgbClr val="C00000"/>
                </a:solidFill>
              </a:rPr>
              <a:t>» </a:t>
            </a:r>
            <a:r>
              <a:rPr lang="ru-RU" sz="2000" dirty="0">
                <a:solidFill>
                  <a:srgbClr val="090359"/>
                </a:solidFill>
              </a:rPr>
              <a:t> - «большой водоём»,</a:t>
            </a:r>
          </a:p>
          <a:p>
            <a:pPr indent="355600"/>
            <a:r>
              <a:rPr lang="ru-RU" sz="2000" dirty="0">
                <a:solidFill>
                  <a:srgbClr val="090359"/>
                </a:solidFill>
              </a:rPr>
              <a:t> </a:t>
            </a:r>
            <a:r>
              <a:rPr lang="ru-RU" sz="2000" dirty="0">
                <a:solidFill>
                  <a:srgbClr val="C00000"/>
                </a:solidFill>
              </a:rPr>
              <a:t>Монголы</a:t>
            </a:r>
            <a:r>
              <a:rPr lang="ru-RU" sz="2000" dirty="0">
                <a:solidFill>
                  <a:srgbClr val="090359"/>
                </a:solidFill>
              </a:rPr>
              <a:t> назвали его </a:t>
            </a:r>
            <a:r>
              <a:rPr lang="ru-RU" sz="2000" dirty="0">
                <a:solidFill>
                  <a:srgbClr val="C00000"/>
                </a:solidFill>
              </a:rPr>
              <a:t>«</a:t>
            </a:r>
            <a:r>
              <a:rPr lang="ru-RU" sz="2000" dirty="0" err="1">
                <a:solidFill>
                  <a:srgbClr val="C00000"/>
                </a:solidFill>
              </a:rPr>
              <a:t>Далай-нор</a:t>
            </a:r>
            <a:r>
              <a:rPr lang="ru-RU" sz="2000" dirty="0">
                <a:solidFill>
                  <a:srgbClr val="C00000"/>
                </a:solidFill>
              </a:rPr>
              <a:t>» </a:t>
            </a:r>
            <a:r>
              <a:rPr lang="ru-RU" sz="2000" dirty="0">
                <a:solidFill>
                  <a:srgbClr val="090359"/>
                </a:solidFill>
              </a:rPr>
              <a:t>- великое озеро,  </a:t>
            </a:r>
          </a:p>
          <a:p>
            <a:pPr indent="355600"/>
            <a:r>
              <a:rPr lang="ru-RU" sz="2000" dirty="0">
                <a:solidFill>
                  <a:srgbClr val="090359"/>
                </a:solidFill>
              </a:rPr>
              <a:t>а в древних китайских летописях Байкал известен как </a:t>
            </a:r>
            <a:r>
              <a:rPr lang="ru-RU" sz="2000" dirty="0">
                <a:solidFill>
                  <a:srgbClr val="C00000"/>
                </a:solidFill>
              </a:rPr>
              <a:t>«</a:t>
            </a:r>
            <a:r>
              <a:rPr lang="ru-RU" sz="2000" dirty="0" err="1">
                <a:solidFill>
                  <a:srgbClr val="C00000"/>
                </a:solidFill>
              </a:rPr>
              <a:t>Пехай</a:t>
            </a:r>
            <a:r>
              <a:rPr lang="ru-RU" sz="2000" dirty="0">
                <a:solidFill>
                  <a:srgbClr val="C00000"/>
                </a:solidFill>
              </a:rPr>
              <a:t>» </a:t>
            </a:r>
            <a:r>
              <a:rPr lang="ru-RU" sz="2000" dirty="0">
                <a:solidFill>
                  <a:srgbClr val="090359"/>
                </a:solidFill>
              </a:rPr>
              <a:t>- Северное море.   </a:t>
            </a:r>
          </a:p>
          <a:p>
            <a:pPr indent="355600"/>
            <a:r>
              <a:rPr lang="ru-RU" sz="2000" dirty="0">
                <a:solidFill>
                  <a:srgbClr val="090359"/>
                </a:solidFill>
              </a:rPr>
              <a:t>Русские, первоначально заимствовав от эвенков наименование «Ламу»,</a:t>
            </a:r>
          </a:p>
          <a:p>
            <a:pPr indent="355600"/>
            <a:r>
              <a:rPr lang="ru-RU" sz="2000" dirty="0">
                <a:solidFill>
                  <a:srgbClr val="090359"/>
                </a:solidFill>
              </a:rPr>
              <a:t> после выхода на берега озера стали называть его «Байкал», </a:t>
            </a:r>
          </a:p>
          <a:p>
            <a:pPr indent="355600"/>
            <a:r>
              <a:rPr lang="ru-RU" sz="2000" dirty="0">
                <a:solidFill>
                  <a:srgbClr val="090359"/>
                </a:solidFill>
              </a:rPr>
              <a:t>от бурятского «</a:t>
            </a:r>
            <a:r>
              <a:rPr lang="ru-RU" sz="2000" dirty="0" err="1">
                <a:solidFill>
                  <a:srgbClr val="090359"/>
                </a:solidFill>
              </a:rPr>
              <a:t>Байгаал</a:t>
            </a:r>
            <a:r>
              <a:rPr lang="ru-RU" sz="2000" dirty="0">
                <a:solidFill>
                  <a:srgbClr val="090359"/>
                </a:solidFill>
              </a:rPr>
              <a:t>», что, по-видимому, восходит к тюркскому</a:t>
            </a:r>
          </a:p>
          <a:p>
            <a:pPr indent="355600"/>
            <a:r>
              <a:rPr lang="ru-RU" sz="2000" dirty="0">
                <a:solidFill>
                  <a:srgbClr val="090359"/>
                </a:solidFill>
              </a:rPr>
              <a:t> «бай куль» — богатое озеро.</a:t>
            </a:r>
          </a:p>
          <a:p>
            <a:pPr indent="355600"/>
            <a:r>
              <a:rPr lang="ru-RU" sz="2000" dirty="0">
                <a:solidFill>
                  <a:srgbClr val="090359"/>
                </a:solidFill>
              </a:rPr>
              <a:t>О возрасте Байкала ученые спорят до сих пор.</a:t>
            </a:r>
          </a:p>
          <a:p>
            <a:pPr indent="355600"/>
            <a:r>
              <a:rPr lang="ru-RU" sz="2000" dirty="0">
                <a:solidFill>
                  <a:srgbClr val="090359"/>
                </a:solidFill>
              </a:rPr>
              <a:t>Обычно в литературе приводится цифра в 25-30 млн. лет. </a:t>
            </a:r>
          </a:p>
          <a:p>
            <a:pPr indent="355600" eaLnBrk="0" hangingPunct="0"/>
            <a:endParaRPr lang="ru-RU" sz="2000" dirty="0">
              <a:solidFill>
                <a:srgbClr val="090359"/>
              </a:solidFill>
            </a:endParaRPr>
          </a:p>
        </p:txBody>
      </p:sp>
    </p:spTree>
  </p:cSld>
  <p:clrMapOvr>
    <a:masterClrMapping/>
  </p:clrMapOvr>
  <p:transition spd="slow" advTm="10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link="rId2"/>
          <a:srcRect/>
          <a:tile tx="0" ty="0" sx="100000" sy="100000" flip="none" algn="tl"/>
        </a:blipFill>
        <a:effectLst/>
      </p:bgPr>
    </p:bg>
    <p:spTree>
      <p:nvGrpSpPr>
        <p:cNvPr id="1" name=""/>
        <p:cNvGrpSpPr/>
        <p:nvPr/>
      </p:nvGrpSpPr>
      <p:grpSpPr>
        <a:xfrm>
          <a:off x="0" y="0"/>
          <a:ext cx="0" cy="0"/>
          <a:chOff x="0" y="0"/>
          <a:chExt cx="0" cy="0"/>
        </a:xfrm>
      </p:grpSpPr>
      <p:pic>
        <p:nvPicPr>
          <p:cNvPr id="18434" name="Рисунок 1"/>
          <p:cNvPicPr>
            <a:picLocks noChangeAspect="1"/>
          </p:cNvPicPr>
          <p:nvPr/>
        </p:nvPicPr>
        <p:blipFill>
          <a:blip r:embed="rId3"/>
          <a:srcRect b="4626"/>
          <a:stretch>
            <a:fillRect/>
          </a:stretch>
        </p:blipFill>
        <p:spPr bwMode="auto">
          <a:xfrm>
            <a:off x="-30163" y="0"/>
            <a:ext cx="9174163" cy="6858000"/>
          </a:xfrm>
          <a:prstGeom prst="rect">
            <a:avLst/>
          </a:prstGeom>
          <a:noFill/>
          <a:ln w="9525">
            <a:noFill/>
            <a:miter lim="800000"/>
            <a:headEnd/>
            <a:tailEnd/>
          </a:ln>
        </p:spPr>
      </p:pic>
      <p:sp>
        <p:nvSpPr>
          <p:cNvPr id="18435" name="Rectangle 3"/>
          <p:cNvSpPr>
            <a:spLocks noChangeArrowheads="1"/>
          </p:cNvSpPr>
          <p:nvPr/>
        </p:nvSpPr>
        <p:spPr bwMode="auto">
          <a:xfrm>
            <a:off x="500063" y="1228725"/>
            <a:ext cx="3657600" cy="4662815"/>
          </a:xfrm>
          <a:prstGeom prst="rect">
            <a:avLst/>
          </a:prstGeom>
          <a:noFill/>
          <a:ln w="9525">
            <a:noFill/>
            <a:miter lim="800000"/>
            <a:headEnd/>
            <a:tailEnd/>
          </a:ln>
        </p:spPr>
        <p:txBody>
          <a:bodyPr bIns="0" anchor="ctr">
            <a:spAutoFit/>
          </a:bodyPr>
          <a:lstStyle/>
          <a:p>
            <a:pPr indent="355600"/>
            <a:r>
              <a:rPr lang="ru-RU" sz="2000" dirty="0">
                <a:solidFill>
                  <a:srgbClr val="090359"/>
                </a:solidFill>
              </a:rPr>
              <a:t>Среди озер земного шара озеро Байкал занимает 1 место по глубине.</a:t>
            </a:r>
          </a:p>
          <a:p>
            <a:pPr indent="355600"/>
            <a:r>
              <a:rPr lang="ru-RU" sz="2000" dirty="0">
                <a:solidFill>
                  <a:srgbClr val="090359"/>
                </a:solidFill>
              </a:rPr>
              <a:t>Расстояние до дна в самом глубоком месте озера Бакал – 1637 метров. </a:t>
            </a:r>
          </a:p>
          <a:p>
            <a:pPr indent="355600"/>
            <a:r>
              <a:rPr lang="ru-RU" sz="2000" dirty="0">
                <a:solidFill>
                  <a:srgbClr val="090359"/>
                </a:solidFill>
              </a:rPr>
              <a:t>Площадь водного зеркала озера составляет 31470 квадратных километров. </a:t>
            </a:r>
            <a:r>
              <a:rPr lang="ru-RU" sz="2000" dirty="0"/>
              <a:t> </a:t>
            </a:r>
          </a:p>
          <a:p>
            <a:pPr indent="355600"/>
            <a:r>
              <a:rPr lang="ru-RU" sz="2000" dirty="0">
                <a:solidFill>
                  <a:srgbClr val="090359"/>
                </a:solidFill>
              </a:rPr>
              <a:t>Объём воды в Байкале достигает около 23 тысяч кубических километров, что составляет 20% мировых и 90% российских запасов пресной воды. </a:t>
            </a:r>
          </a:p>
        </p:txBody>
      </p:sp>
      <p:sp>
        <p:nvSpPr>
          <p:cNvPr id="18436" name="Rectangle 4"/>
          <p:cNvSpPr>
            <a:spLocks noChangeArrowheads="1"/>
          </p:cNvSpPr>
          <p:nvPr/>
        </p:nvSpPr>
        <p:spPr bwMode="auto">
          <a:xfrm>
            <a:off x="2132013" y="438150"/>
            <a:ext cx="4205287" cy="396875"/>
          </a:xfrm>
          <a:prstGeom prst="rect">
            <a:avLst/>
          </a:prstGeom>
          <a:noFill/>
          <a:ln w="9525">
            <a:noFill/>
            <a:miter lim="800000"/>
            <a:headEnd/>
            <a:tailEnd/>
          </a:ln>
        </p:spPr>
        <p:txBody>
          <a:bodyPr>
            <a:spAutoFit/>
          </a:bodyPr>
          <a:lstStyle/>
          <a:p>
            <a:pPr algn="ctr"/>
            <a:r>
              <a:rPr lang="ru-RU" sz="2000" b="1" i="1">
                <a:solidFill>
                  <a:srgbClr val="090359"/>
                </a:solidFill>
              </a:rPr>
              <a:t>Размеры Байкала</a:t>
            </a:r>
          </a:p>
        </p:txBody>
      </p:sp>
      <p:pic>
        <p:nvPicPr>
          <p:cNvPr id="18437" name="Picture 6" descr="ЧУДО ПРИРОДЫ  - ОЗЕРО БАЙКАЛ байкал, красота, природа"/>
          <p:cNvPicPr>
            <a:picLocks noChangeAspect="1" noChangeArrowheads="1"/>
          </p:cNvPicPr>
          <p:nvPr/>
        </p:nvPicPr>
        <p:blipFill>
          <a:blip r:embed="rId4"/>
          <a:srcRect/>
          <a:stretch>
            <a:fillRect/>
          </a:stretch>
        </p:blipFill>
        <p:spPr bwMode="auto">
          <a:xfrm>
            <a:off x="4608513" y="1096963"/>
            <a:ext cx="4189412" cy="4535487"/>
          </a:xfrm>
          <a:prstGeom prst="rect">
            <a:avLst/>
          </a:prstGeom>
          <a:noFill/>
          <a:ln w="9525">
            <a:noFill/>
            <a:miter lim="800000"/>
            <a:headEnd/>
            <a:tailEnd/>
          </a:ln>
        </p:spPr>
      </p:pic>
    </p:spTree>
  </p:cSld>
  <p:clrMapOvr>
    <a:masterClrMapping/>
  </p:clrMapOvr>
  <p:transition spd="slow" advTm="10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19458" name="Rectangle 3"/>
          <p:cNvSpPr>
            <a:spLocks noChangeArrowheads="1"/>
          </p:cNvSpPr>
          <p:nvPr/>
        </p:nvSpPr>
        <p:spPr bwMode="auto">
          <a:xfrm>
            <a:off x="182563" y="568325"/>
            <a:ext cx="8596312" cy="3493264"/>
          </a:xfrm>
          <a:prstGeom prst="rect">
            <a:avLst/>
          </a:prstGeom>
          <a:noFill/>
          <a:ln w="9525">
            <a:noFill/>
            <a:miter lim="800000"/>
            <a:headEnd/>
            <a:tailEnd/>
          </a:ln>
        </p:spPr>
        <p:txBody>
          <a:bodyPr bIns="0" anchor="ctr">
            <a:spAutoFit/>
          </a:bodyPr>
          <a:lstStyle/>
          <a:p>
            <a:pPr indent="355600"/>
            <a:endParaRPr lang="ru-RU" sz="1600" dirty="0"/>
          </a:p>
          <a:p>
            <a:pPr indent="355600"/>
            <a:r>
              <a:rPr lang="ru-RU" sz="1600" b="1" dirty="0">
                <a:solidFill>
                  <a:srgbClr val="090359"/>
                </a:solidFill>
              </a:rPr>
              <a:t>Байкальская вода уникальна и удивительна, как и сам Байкал. Она необыкновенно прозрачна, чиста и насыщена кислородом. Байкальская вода считается целебной, потому, что в не впадают воды  целебных источников Бурятии. Байкал считают </a:t>
            </a:r>
            <a:r>
              <a:rPr lang="ru-RU" sz="1600" b="1" dirty="0" err="1">
                <a:solidFill>
                  <a:srgbClr val="090359"/>
                </a:solidFill>
              </a:rPr>
              <a:t>аршаном</a:t>
            </a:r>
            <a:r>
              <a:rPr lang="ru-RU" sz="1600" b="1" dirty="0">
                <a:solidFill>
                  <a:srgbClr val="090359"/>
                </a:solidFill>
              </a:rPr>
              <a:t> (целебным источником)  и  с ее помощью раньше лечили болезни. </a:t>
            </a:r>
          </a:p>
          <a:p>
            <a:pPr indent="355600"/>
            <a:r>
              <a:rPr lang="ru-RU" sz="1600" b="1" dirty="0">
                <a:solidFill>
                  <a:srgbClr val="090359"/>
                </a:solidFill>
              </a:rPr>
              <a:t>Изумительная прозрачность байкальской воды давно уже стала легендой. Байкал — не только чрезвычайно чистое, но и самое прозрачное озеро на свете. Весной после освобождения ото льда прозрачность его воды достигает сорока метров - в десятки раз больше, чем во многих других озерах. Это объясняется тем, что байкальская вода, благодаря деятельности живых организмов, обитающих в ней очень слабо минерализована и близка к дистиллированной </a:t>
            </a:r>
          </a:p>
          <a:p>
            <a:pPr indent="355600"/>
            <a:endParaRPr lang="ru-RU" sz="1600" b="1" dirty="0">
              <a:solidFill>
                <a:srgbClr val="090359"/>
              </a:solidFill>
            </a:endParaRPr>
          </a:p>
          <a:p>
            <a:pPr indent="355600"/>
            <a:r>
              <a:rPr lang="ru-RU" sz="1600" b="1" dirty="0">
                <a:solidFill>
                  <a:srgbClr val="090359"/>
                </a:solidFill>
              </a:rPr>
              <a:t> Вода такая  прозрачная, что создается впечатление , что они летят в воздухе.</a:t>
            </a:r>
          </a:p>
        </p:txBody>
      </p:sp>
      <p:sp>
        <p:nvSpPr>
          <p:cNvPr id="19459" name="Rectangle 4"/>
          <p:cNvSpPr>
            <a:spLocks noChangeArrowheads="1"/>
          </p:cNvSpPr>
          <p:nvPr/>
        </p:nvSpPr>
        <p:spPr bwMode="auto">
          <a:xfrm>
            <a:off x="1958975" y="341313"/>
            <a:ext cx="5281613" cy="396875"/>
          </a:xfrm>
          <a:prstGeom prst="rect">
            <a:avLst/>
          </a:prstGeom>
          <a:noFill/>
          <a:ln w="9525">
            <a:noFill/>
            <a:miter lim="800000"/>
            <a:headEnd/>
            <a:tailEnd/>
          </a:ln>
        </p:spPr>
        <p:txBody>
          <a:bodyPr>
            <a:spAutoFit/>
          </a:bodyPr>
          <a:lstStyle/>
          <a:p>
            <a:r>
              <a:rPr lang="ru-RU" sz="2000" b="1" i="1">
                <a:solidFill>
                  <a:srgbClr val="090359"/>
                </a:solidFill>
              </a:rPr>
              <a:t>Байкал - хранилище пресной воды</a:t>
            </a:r>
          </a:p>
        </p:txBody>
      </p:sp>
      <p:pic>
        <p:nvPicPr>
          <p:cNvPr id="19460" name="Picture 6" descr="6384056"/>
          <p:cNvPicPr>
            <a:picLocks noChangeAspect="1" noChangeArrowheads="1"/>
          </p:cNvPicPr>
          <p:nvPr/>
        </p:nvPicPr>
        <p:blipFill>
          <a:blip r:embed="rId3"/>
          <a:srcRect/>
          <a:stretch>
            <a:fillRect/>
          </a:stretch>
        </p:blipFill>
        <p:spPr bwMode="auto">
          <a:xfrm>
            <a:off x="6165850" y="4349750"/>
            <a:ext cx="2736850" cy="2052637"/>
          </a:xfrm>
          <a:prstGeom prst="rect">
            <a:avLst/>
          </a:prstGeom>
          <a:ln>
            <a:noFill/>
          </a:ln>
          <a:effectLst>
            <a:softEdge rad="112500"/>
          </a:effectLst>
        </p:spPr>
      </p:pic>
      <p:pic>
        <p:nvPicPr>
          <p:cNvPr id="19461" name="Picture 8" descr="i?id=f0732ac02b443c40f45fb9dcf7a87b1c&amp;n=33&amp;h=215&amp;w=215"/>
          <p:cNvPicPr>
            <a:picLocks noChangeAspect="1" noChangeArrowheads="1"/>
          </p:cNvPicPr>
          <p:nvPr/>
        </p:nvPicPr>
        <p:blipFill>
          <a:blip r:embed="rId4"/>
          <a:srcRect/>
          <a:stretch>
            <a:fillRect/>
          </a:stretch>
        </p:blipFill>
        <p:spPr bwMode="auto">
          <a:xfrm>
            <a:off x="3543301" y="4357687"/>
            <a:ext cx="2205038" cy="2205038"/>
          </a:xfrm>
          <a:prstGeom prst="rect">
            <a:avLst/>
          </a:prstGeom>
          <a:ln>
            <a:noFill/>
          </a:ln>
          <a:effectLst>
            <a:softEdge rad="112500"/>
          </a:effectLst>
        </p:spPr>
      </p:pic>
      <p:pic>
        <p:nvPicPr>
          <p:cNvPr id="19462" name="Picture 12" descr="i?id=9418ac2bbfafec7da97250ad5e5bc6af&amp;n=33&amp;h=215&amp;w=324"/>
          <p:cNvPicPr>
            <a:picLocks noChangeAspect="1" noChangeArrowheads="1"/>
          </p:cNvPicPr>
          <p:nvPr/>
        </p:nvPicPr>
        <p:blipFill>
          <a:blip r:embed="rId5"/>
          <a:srcRect/>
          <a:stretch>
            <a:fillRect/>
          </a:stretch>
        </p:blipFill>
        <p:spPr bwMode="auto">
          <a:xfrm>
            <a:off x="436563" y="4343400"/>
            <a:ext cx="2720975" cy="2000250"/>
          </a:xfrm>
          <a:prstGeom prst="rect">
            <a:avLst/>
          </a:prstGeom>
          <a:ln>
            <a:noFill/>
          </a:ln>
          <a:effectLst>
            <a:softEdge rad="112500"/>
          </a:effectLst>
        </p:spPr>
      </p:pic>
    </p:spTree>
  </p:cSld>
  <p:clrMapOvr>
    <a:masterClrMapping/>
  </p:clrMapOvr>
  <p:transition spd="slow" advTm="10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20482" name="Rectangle 3"/>
          <p:cNvSpPr>
            <a:spLocks noChangeArrowheads="1"/>
          </p:cNvSpPr>
          <p:nvPr/>
        </p:nvSpPr>
        <p:spPr bwMode="auto">
          <a:xfrm>
            <a:off x="266700" y="4510088"/>
            <a:ext cx="8601075" cy="1968500"/>
          </a:xfrm>
          <a:prstGeom prst="rect">
            <a:avLst/>
          </a:prstGeom>
          <a:noFill/>
          <a:ln w="9525">
            <a:noFill/>
            <a:miter lim="800000"/>
            <a:headEnd/>
            <a:tailEnd/>
          </a:ln>
        </p:spPr>
        <p:txBody>
          <a:bodyPr bIns="0" anchor="ctr">
            <a:spAutoFit/>
          </a:bodyPr>
          <a:lstStyle/>
          <a:p>
            <a:pPr indent="355600"/>
            <a:r>
              <a:rPr lang="ru-RU">
                <a:solidFill>
                  <a:srgbClr val="090359"/>
                </a:solidFill>
              </a:rPr>
              <a:t>Даже летом вода озера остаётся холодной и слабо испаряется.</a:t>
            </a:r>
          </a:p>
          <a:p>
            <a:pPr indent="355600"/>
            <a:r>
              <a:rPr lang="ru-RU">
                <a:solidFill>
                  <a:srgbClr val="090359"/>
                </a:solidFill>
              </a:rPr>
              <a:t>Поэтому над Байкалом не образуются облака. Это очень хорошо видно на космических снимках. На них небо над озером безоблачное, а прибрежные </a:t>
            </a:r>
          </a:p>
          <a:p>
            <a:pPr indent="355600"/>
            <a:r>
              <a:rPr lang="ru-RU">
                <a:solidFill>
                  <a:srgbClr val="090359"/>
                </a:solidFill>
              </a:rPr>
              <a:t>пространства вокруг озера покрыты густой облачностью. </a:t>
            </a:r>
          </a:p>
          <a:p>
            <a:pPr indent="355600"/>
            <a:r>
              <a:rPr lang="ru-RU">
                <a:solidFill>
                  <a:srgbClr val="090359"/>
                </a:solidFill>
              </a:rPr>
              <a:t>На Байкале в год бывает больше солнечных дней, чем на курортах Чёрного моря.  На Байкале очень часто бывают </a:t>
            </a:r>
            <a:r>
              <a:rPr lang="ru-RU" i="1">
                <a:solidFill>
                  <a:srgbClr val="090359"/>
                </a:solidFill>
              </a:rPr>
              <a:t>сильные туманы</a:t>
            </a:r>
            <a:r>
              <a:rPr lang="ru-RU">
                <a:solidFill>
                  <a:srgbClr val="090359"/>
                </a:solidFill>
              </a:rPr>
              <a:t>. </a:t>
            </a:r>
          </a:p>
          <a:p>
            <a:pPr indent="355600" eaLnBrk="0" hangingPunct="0"/>
            <a:endParaRPr lang="ru-RU">
              <a:solidFill>
                <a:srgbClr val="090359"/>
              </a:solidFill>
            </a:endParaRPr>
          </a:p>
        </p:txBody>
      </p:sp>
      <p:sp>
        <p:nvSpPr>
          <p:cNvPr id="20483" name="Rectangle 4"/>
          <p:cNvSpPr>
            <a:spLocks noChangeArrowheads="1"/>
          </p:cNvSpPr>
          <p:nvPr/>
        </p:nvSpPr>
        <p:spPr bwMode="auto">
          <a:xfrm>
            <a:off x="1622425" y="557213"/>
            <a:ext cx="5962650" cy="396875"/>
          </a:xfrm>
          <a:prstGeom prst="rect">
            <a:avLst/>
          </a:prstGeom>
          <a:noFill/>
          <a:ln w="9525">
            <a:noFill/>
            <a:miter lim="800000"/>
            <a:headEnd/>
            <a:tailEnd/>
          </a:ln>
        </p:spPr>
        <p:txBody>
          <a:bodyPr>
            <a:spAutoFit/>
          </a:bodyPr>
          <a:lstStyle/>
          <a:p>
            <a:r>
              <a:rPr lang="ru-RU" sz="2000" b="1" i="1">
                <a:solidFill>
                  <a:srgbClr val="090359"/>
                </a:solidFill>
              </a:rPr>
              <a:t>Климат и природные явления на Байкале</a:t>
            </a:r>
          </a:p>
        </p:txBody>
      </p:sp>
      <p:pic>
        <p:nvPicPr>
          <p:cNvPr id="20484" name="Picture 5" descr="hello_html_6b391027.jpg"/>
          <p:cNvPicPr>
            <a:picLocks noChangeAspect="1" noChangeArrowheads="1"/>
          </p:cNvPicPr>
          <p:nvPr/>
        </p:nvPicPr>
        <p:blipFill>
          <a:blip r:embed="rId3" cstate="print"/>
          <a:srcRect/>
          <a:stretch>
            <a:fillRect/>
          </a:stretch>
        </p:blipFill>
        <p:spPr bwMode="auto">
          <a:xfrm>
            <a:off x="3686175" y="1117600"/>
            <a:ext cx="2457450" cy="1752600"/>
          </a:xfrm>
          <a:prstGeom prst="rect">
            <a:avLst/>
          </a:prstGeom>
          <a:noFill/>
          <a:ln w="9525">
            <a:noFill/>
            <a:miter lim="800000"/>
            <a:headEnd/>
            <a:tailEnd/>
          </a:ln>
        </p:spPr>
      </p:pic>
      <p:pic>
        <p:nvPicPr>
          <p:cNvPr id="20485" name="Picture 6" descr="hello_html_1040887a.jpg"/>
          <p:cNvPicPr>
            <a:picLocks noChangeAspect="1" noChangeArrowheads="1"/>
          </p:cNvPicPr>
          <p:nvPr/>
        </p:nvPicPr>
        <p:blipFill>
          <a:blip r:embed="rId4"/>
          <a:srcRect/>
          <a:stretch>
            <a:fillRect/>
          </a:stretch>
        </p:blipFill>
        <p:spPr bwMode="auto">
          <a:xfrm>
            <a:off x="6186488" y="2451100"/>
            <a:ext cx="2381250" cy="1838325"/>
          </a:xfrm>
          <a:prstGeom prst="rect">
            <a:avLst/>
          </a:prstGeom>
          <a:noFill/>
          <a:ln w="9525">
            <a:noFill/>
            <a:miter lim="800000"/>
            <a:headEnd/>
            <a:tailEnd/>
          </a:ln>
        </p:spPr>
      </p:pic>
      <p:pic>
        <p:nvPicPr>
          <p:cNvPr id="20486" name="Picture 8" descr="i?id=6f8310c05f046230a224241b9964158d-l&amp;n=13"/>
          <p:cNvPicPr>
            <a:picLocks noChangeAspect="1" noChangeArrowheads="1"/>
          </p:cNvPicPr>
          <p:nvPr/>
        </p:nvPicPr>
        <p:blipFill>
          <a:blip r:embed="rId5"/>
          <a:srcRect/>
          <a:stretch>
            <a:fillRect/>
          </a:stretch>
        </p:blipFill>
        <p:spPr bwMode="auto">
          <a:xfrm>
            <a:off x="269875" y="1409700"/>
            <a:ext cx="3219450" cy="2414588"/>
          </a:xfrm>
          <a:prstGeom prst="rect">
            <a:avLst/>
          </a:prstGeom>
          <a:noFill/>
          <a:ln w="9525">
            <a:noFill/>
            <a:miter lim="800000"/>
            <a:headEnd/>
            <a:tailEnd/>
          </a:ln>
        </p:spPr>
      </p:pic>
      <p:pic>
        <p:nvPicPr>
          <p:cNvPr id="20487"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20488" name="Rectangle 10"/>
          <p:cNvSpPr>
            <a:spLocks noChangeArrowheads="1"/>
          </p:cNvSpPr>
          <p:nvPr/>
        </p:nvSpPr>
        <p:spPr bwMode="auto">
          <a:xfrm>
            <a:off x="1506538" y="630238"/>
            <a:ext cx="6359525" cy="396875"/>
          </a:xfrm>
          <a:prstGeom prst="rect">
            <a:avLst/>
          </a:prstGeom>
          <a:noFill/>
          <a:ln w="9525">
            <a:noFill/>
            <a:miter lim="800000"/>
            <a:headEnd/>
            <a:tailEnd/>
          </a:ln>
        </p:spPr>
        <p:txBody>
          <a:bodyPr anchor="ctr">
            <a:spAutoFit/>
          </a:bodyPr>
          <a:lstStyle/>
          <a:p>
            <a:pPr algn="ctr"/>
            <a:r>
              <a:rPr lang="ru-RU" sz="2000" b="1" i="1" dirty="0">
                <a:solidFill>
                  <a:srgbClr val="090359"/>
                </a:solidFill>
                <a:latin typeface="Times New Roman" pitchFamily="18" charset="0"/>
              </a:rPr>
              <a:t>Климат и природные явления на Байкале</a:t>
            </a:r>
          </a:p>
        </p:txBody>
      </p:sp>
      <p:sp>
        <p:nvSpPr>
          <p:cNvPr id="20489" name="Rectangle 12"/>
          <p:cNvSpPr>
            <a:spLocks noChangeArrowheads="1"/>
          </p:cNvSpPr>
          <p:nvPr/>
        </p:nvSpPr>
        <p:spPr bwMode="auto">
          <a:xfrm>
            <a:off x="247650" y="4464050"/>
            <a:ext cx="8648700" cy="2246769"/>
          </a:xfrm>
          <a:prstGeom prst="rect">
            <a:avLst/>
          </a:prstGeom>
          <a:noFill/>
          <a:ln w="9525">
            <a:noFill/>
            <a:miter lim="800000"/>
            <a:headEnd/>
            <a:tailEnd/>
          </a:ln>
        </p:spPr>
        <p:txBody>
          <a:bodyPr anchor="ctr">
            <a:spAutoFit/>
          </a:bodyPr>
          <a:lstStyle/>
          <a:p>
            <a:pPr indent="355600"/>
            <a:r>
              <a:rPr lang="ru-RU" sz="2000" b="1" dirty="0">
                <a:solidFill>
                  <a:srgbClr val="090359"/>
                </a:solidFill>
                <a:latin typeface="Times New Roman" pitchFamily="18" charset="0"/>
                <a:cs typeface="Times New Roman" pitchFamily="18" charset="0"/>
              </a:rPr>
              <a:t>Даже летом вода озера остаётся холодной и слабо испаряется. Поэтому </a:t>
            </a:r>
            <a:r>
              <a:rPr lang="ru-RU" sz="2000" b="1" dirty="0" smtClean="0">
                <a:solidFill>
                  <a:srgbClr val="090359"/>
                </a:solidFill>
                <a:latin typeface="Times New Roman" pitchFamily="18" charset="0"/>
                <a:cs typeface="Times New Roman" pitchFamily="18" charset="0"/>
              </a:rPr>
              <a:t>над  Байкалом </a:t>
            </a:r>
            <a:r>
              <a:rPr lang="ru-RU" sz="2000" b="1" dirty="0">
                <a:solidFill>
                  <a:srgbClr val="090359"/>
                </a:solidFill>
                <a:latin typeface="Times New Roman" pitchFamily="18" charset="0"/>
                <a:cs typeface="Times New Roman" pitchFamily="18" charset="0"/>
              </a:rPr>
              <a:t>не образуются облака. Это очень хорошо видно на космических снимках. Небо над озером безоблачное, а прибрежные пространства вокруг озера покрыты густой облачностью. </a:t>
            </a:r>
          </a:p>
          <a:p>
            <a:pPr indent="355600" algn="just"/>
            <a:r>
              <a:rPr lang="ru-RU" sz="2000" b="1" dirty="0">
                <a:solidFill>
                  <a:srgbClr val="090359"/>
                </a:solidFill>
                <a:latin typeface="Times New Roman" pitchFamily="18" charset="0"/>
                <a:cs typeface="Times New Roman" pitchFamily="18" charset="0"/>
              </a:rPr>
              <a:t>На Байкале очень часто бывают </a:t>
            </a:r>
            <a:r>
              <a:rPr lang="ru-RU" sz="2000" b="1" i="1" dirty="0">
                <a:solidFill>
                  <a:srgbClr val="090359"/>
                </a:solidFill>
                <a:latin typeface="Times New Roman" pitchFamily="18" charset="0"/>
                <a:cs typeface="Times New Roman" pitchFamily="18" charset="0"/>
              </a:rPr>
              <a:t>сильные туманы</a:t>
            </a:r>
            <a:r>
              <a:rPr lang="ru-RU" sz="2000" b="1" dirty="0">
                <a:solidFill>
                  <a:srgbClr val="090359"/>
                </a:solidFill>
                <a:latin typeface="Times New Roman" pitchFamily="18" charset="0"/>
                <a:cs typeface="Times New Roman" pitchFamily="18" charset="0"/>
              </a:rPr>
              <a:t>. </a:t>
            </a:r>
          </a:p>
          <a:p>
            <a:pPr indent="355600" algn="just"/>
            <a:r>
              <a:rPr lang="ru-RU" sz="2000" b="1" dirty="0">
                <a:solidFill>
                  <a:srgbClr val="090359"/>
                </a:solidFill>
                <a:latin typeface="Times New Roman" pitchFamily="18" charset="0"/>
                <a:cs typeface="Times New Roman" pitchFamily="18" charset="0"/>
              </a:rPr>
              <a:t>А ещё наблюдается интересное явление – это </a:t>
            </a:r>
            <a:r>
              <a:rPr lang="ru-RU" sz="2000" b="1" i="1" dirty="0">
                <a:solidFill>
                  <a:srgbClr val="090359"/>
                </a:solidFill>
                <a:latin typeface="Times New Roman" pitchFamily="18" charset="0"/>
                <a:cs typeface="Times New Roman" pitchFamily="18" charset="0"/>
              </a:rPr>
              <a:t>морозное парение</a:t>
            </a:r>
            <a:r>
              <a:rPr lang="ru-RU" sz="2000" b="1" dirty="0">
                <a:solidFill>
                  <a:srgbClr val="090359"/>
                </a:solidFill>
                <a:latin typeface="Times New Roman" pitchFamily="18" charset="0"/>
                <a:cs typeface="Times New Roman" pitchFamily="18" charset="0"/>
              </a:rPr>
              <a:t>. </a:t>
            </a:r>
          </a:p>
          <a:p>
            <a:pPr indent="355600"/>
            <a:endParaRPr lang="ru-RU" sz="2000" dirty="0">
              <a:solidFill>
                <a:srgbClr val="090359"/>
              </a:solidFill>
              <a:latin typeface="Times New Roman" pitchFamily="18" charset="0"/>
            </a:endParaRPr>
          </a:p>
        </p:txBody>
      </p:sp>
      <p:pic>
        <p:nvPicPr>
          <p:cNvPr id="20490" name="Picture 14" descr="i?id=6f8310c05f046230a224241b9964158d-l&amp;n=13"/>
          <p:cNvPicPr>
            <a:picLocks noChangeAspect="1" noChangeArrowheads="1"/>
          </p:cNvPicPr>
          <p:nvPr/>
        </p:nvPicPr>
        <p:blipFill>
          <a:blip r:embed="rId5"/>
          <a:srcRect/>
          <a:stretch>
            <a:fillRect/>
          </a:stretch>
        </p:blipFill>
        <p:spPr bwMode="auto">
          <a:xfrm>
            <a:off x="503238" y="2033588"/>
            <a:ext cx="2973387" cy="2230437"/>
          </a:xfrm>
          <a:prstGeom prst="rect">
            <a:avLst/>
          </a:prstGeom>
          <a:noFill/>
          <a:ln w="9525">
            <a:noFill/>
            <a:miter lim="800000"/>
            <a:headEnd/>
            <a:tailEnd/>
          </a:ln>
        </p:spPr>
      </p:pic>
      <p:pic>
        <p:nvPicPr>
          <p:cNvPr id="20491" name="Picture 15" descr="hello_html_1040887a.jpg"/>
          <p:cNvPicPr>
            <a:picLocks noChangeAspect="1" noChangeArrowheads="1"/>
          </p:cNvPicPr>
          <p:nvPr/>
        </p:nvPicPr>
        <p:blipFill>
          <a:blip r:embed="rId4"/>
          <a:srcRect/>
          <a:stretch>
            <a:fillRect/>
          </a:stretch>
        </p:blipFill>
        <p:spPr bwMode="auto">
          <a:xfrm>
            <a:off x="3624263" y="1290638"/>
            <a:ext cx="2381250" cy="1838325"/>
          </a:xfrm>
          <a:prstGeom prst="rect">
            <a:avLst/>
          </a:prstGeom>
          <a:noFill/>
          <a:ln w="9525">
            <a:noFill/>
            <a:miter lim="800000"/>
            <a:headEnd/>
            <a:tailEnd/>
          </a:ln>
        </p:spPr>
      </p:pic>
      <p:pic>
        <p:nvPicPr>
          <p:cNvPr id="20492" name="Picture 16" descr="hello_html_6b391027.jpg"/>
          <p:cNvPicPr>
            <a:picLocks noChangeAspect="1" noChangeArrowheads="1"/>
          </p:cNvPicPr>
          <p:nvPr/>
        </p:nvPicPr>
        <p:blipFill>
          <a:blip r:embed="rId3" cstate="print"/>
          <a:srcRect/>
          <a:stretch>
            <a:fillRect/>
          </a:stretch>
        </p:blipFill>
        <p:spPr bwMode="auto">
          <a:xfrm>
            <a:off x="6196013" y="2281238"/>
            <a:ext cx="2457450" cy="1752600"/>
          </a:xfrm>
          <a:prstGeom prst="rect">
            <a:avLst/>
          </a:prstGeom>
          <a:noFill/>
          <a:ln w="9525">
            <a:noFill/>
            <a:miter lim="800000"/>
            <a:headEnd/>
            <a:tailEnd/>
          </a:ln>
        </p:spPr>
      </p:pic>
    </p:spTree>
  </p:cSld>
  <p:clrMapOvr>
    <a:masterClrMapping/>
  </p:clrMapOvr>
  <p:transition spd="slow" advTm="10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1"/>
          <p:cNvPicPr>
            <a:picLocks noChangeAspect="1"/>
          </p:cNvPicPr>
          <p:nvPr/>
        </p:nvPicPr>
        <p:blipFill>
          <a:blip r:embed="rId2"/>
          <a:srcRect b="4626"/>
          <a:stretch>
            <a:fillRect/>
          </a:stretch>
        </p:blipFill>
        <p:spPr bwMode="auto">
          <a:xfrm>
            <a:off x="-30163" y="0"/>
            <a:ext cx="9174163" cy="6858000"/>
          </a:xfrm>
          <a:prstGeom prst="rect">
            <a:avLst/>
          </a:prstGeom>
          <a:noFill/>
          <a:ln w="9525">
            <a:noFill/>
            <a:miter lim="800000"/>
            <a:headEnd/>
            <a:tailEnd/>
          </a:ln>
        </p:spPr>
      </p:pic>
      <p:sp>
        <p:nvSpPr>
          <p:cNvPr id="21506" name="Rectangle 9"/>
          <p:cNvSpPr>
            <a:spLocks noChangeArrowheads="1"/>
          </p:cNvSpPr>
          <p:nvPr/>
        </p:nvSpPr>
        <p:spPr bwMode="auto">
          <a:xfrm>
            <a:off x="2741613" y="334963"/>
            <a:ext cx="3617912" cy="366712"/>
          </a:xfrm>
          <a:prstGeom prst="rect">
            <a:avLst/>
          </a:prstGeom>
          <a:noFill/>
          <a:ln w="9525">
            <a:noFill/>
            <a:miter lim="800000"/>
            <a:headEnd/>
            <a:tailEnd/>
          </a:ln>
        </p:spPr>
        <p:txBody>
          <a:bodyPr anchor="ctr">
            <a:spAutoFit/>
          </a:bodyPr>
          <a:lstStyle/>
          <a:p>
            <a:pPr algn="ctr"/>
            <a:r>
              <a:rPr lang="ru-RU" b="1">
                <a:solidFill>
                  <a:srgbClr val="090359"/>
                </a:solidFill>
              </a:rPr>
              <a:t>Загрязнение Байкала</a:t>
            </a:r>
            <a:r>
              <a:rPr lang="ru-RU"/>
              <a:t> </a:t>
            </a:r>
          </a:p>
        </p:txBody>
      </p:sp>
      <p:sp>
        <p:nvSpPr>
          <p:cNvPr id="21507" name="Rectangle 10"/>
          <p:cNvSpPr>
            <a:spLocks noChangeArrowheads="1"/>
          </p:cNvSpPr>
          <p:nvPr/>
        </p:nvSpPr>
        <p:spPr bwMode="auto">
          <a:xfrm>
            <a:off x="185738" y="1282700"/>
            <a:ext cx="8501062" cy="3341688"/>
          </a:xfrm>
          <a:prstGeom prst="rect">
            <a:avLst/>
          </a:prstGeom>
          <a:noFill/>
          <a:ln w="9525">
            <a:noFill/>
            <a:miter lim="800000"/>
            <a:headEnd/>
            <a:tailEnd/>
          </a:ln>
        </p:spPr>
        <p:txBody>
          <a:bodyPr bIns="0" anchor="ctr">
            <a:spAutoFit/>
          </a:bodyPr>
          <a:lstStyle/>
          <a:p>
            <a:pPr indent="355600"/>
            <a:r>
              <a:rPr lang="ru-RU">
                <a:solidFill>
                  <a:srgbClr val="090359"/>
                </a:solidFill>
              </a:rPr>
              <a:t>Байкал — великий памятник природы.  Ему нет равного на земном шаре.</a:t>
            </a:r>
          </a:p>
          <a:p>
            <a:pPr indent="355600"/>
            <a:r>
              <a:rPr lang="ru-RU">
                <a:solidFill>
                  <a:srgbClr val="090359"/>
                </a:solidFill>
              </a:rPr>
              <a:t>К большому сожалению, на великом озере не всё благополучно. </a:t>
            </a:r>
          </a:p>
          <a:p>
            <a:pPr indent="355600"/>
            <a:endParaRPr lang="ru-RU">
              <a:solidFill>
                <a:srgbClr val="090359"/>
              </a:solidFill>
            </a:endParaRPr>
          </a:p>
          <a:p>
            <a:pPr indent="355600"/>
            <a:endParaRPr lang="ru-RU">
              <a:solidFill>
                <a:srgbClr val="090359"/>
              </a:solidFill>
            </a:endParaRPr>
          </a:p>
          <a:p>
            <a:pPr indent="355600" algn="just" eaLnBrk="0" hangingPunct="0"/>
            <a:r>
              <a:rPr lang="ru-RU">
                <a:solidFill>
                  <a:srgbClr val="090359"/>
                </a:solidFill>
              </a:rPr>
              <a:t>Ухудшение природного ресурса вокруг Байкала, а также загрязнение воды зелеными водорослями спирогирами волнует очень многих. Некогда  кристальную воду у берега уже не стоит пить без определенной очистки</a:t>
            </a:r>
            <a:r>
              <a:rPr lang="ru-RU"/>
              <a:t>. </a:t>
            </a:r>
            <a:endParaRPr lang="ru-RU">
              <a:solidFill>
                <a:srgbClr val="090359"/>
              </a:solidFill>
            </a:endParaRPr>
          </a:p>
          <a:p>
            <a:pPr indent="355600" algn="just" eaLnBrk="0" hangingPunct="0"/>
            <a:r>
              <a:rPr lang="ru-RU">
                <a:solidFill>
                  <a:srgbClr val="090359"/>
                </a:solidFill>
              </a:rPr>
              <a:t>Люди поняли очень поздно, что даже щедрая байкальская природа не успевает восстанавливаться, если ее нещадно эксплуатировать: взрослых животных и рыб с каждым годом становится меньше из-за улова, а значит, с каждым годом рождается все меньше молоди.</a:t>
            </a:r>
          </a:p>
          <a:p>
            <a:pPr indent="355600" eaLnBrk="0" hangingPunct="0"/>
            <a:endParaRPr lang="ru-RU">
              <a:solidFill>
                <a:srgbClr val="090359"/>
              </a:solidFill>
            </a:endParaRPr>
          </a:p>
        </p:txBody>
      </p:sp>
    </p:spTree>
  </p:cSld>
  <p:clrMapOvr>
    <a:masterClrMapping/>
  </p:clrMapOvr>
  <p:transition spd="slow" advTm="10000">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2257</TotalTime>
  <Words>1039</Words>
  <Application>Microsoft Office PowerPoint</Application>
  <PresentationFormat>Экран (4:3)</PresentationFormat>
  <Paragraphs>111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dc:creator>
  <cp:lastModifiedBy>Курумкан</cp:lastModifiedBy>
  <cp:revision>153</cp:revision>
  <dcterms:created xsi:type="dcterms:W3CDTF">2015-06-24T15:44:37Z</dcterms:created>
  <dcterms:modified xsi:type="dcterms:W3CDTF">2017-12-29T12:30:34Z</dcterms:modified>
</cp:coreProperties>
</file>