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159D819-309A-4D07-9B6F-048789824E94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0CA6D6E-BFF0-481A-8F76-72A4327EB9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Предметно-пространственная развивающая среда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933056"/>
            <a:ext cx="7854696" cy="1752600"/>
          </a:xfrm>
        </p:spPr>
        <p:txBody>
          <a:bodyPr/>
          <a:lstStyle/>
          <a:p>
            <a:pPr algn="ctr"/>
            <a:r>
              <a:rPr lang="ru-RU" dirty="0" smtClean="0">
                <a:latin typeface="+mj-lt"/>
              </a:rPr>
              <a:t>Группа № 7 «Солнечные зайчики»</a:t>
            </a:r>
          </a:p>
          <a:p>
            <a:pPr algn="ctr"/>
            <a:r>
              <a:rPr lang="ru-RU" dirty="0" smtClean="0">
                <a:latin typeface="+mj-lt"/>
              </a:rPr>
              <a:t>МБДОУ № 9 «Светлячок»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05800" cy="576064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Кукольный уголок</a:t>
            </a:r>
            <a:endParaRPr lang="ru-RU" sz="2200" b="1" dirty="0"/>
          </a:p>
        </p:txBody>
      </p:sp>
      <p:pic>
        <p:nvPicPr>
          <p:cNvPr id="3" name="Рисунок 2" descr="DSC036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8721"/>
            <a:ext cx="4326825" cy="2880320"/>
          </a:xfrm>
          <a:prstGeom prst="rect">
            <a:avLst/>
          </a:prstGeom>
        </p:spPr>
      </p:pic>
      <p:pic>
        <p:nvPicPr>
          <p:cNvPr id="5" name="Рисунок 4" descr="DSC0369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1" y="3741739"/>
            <a:ext cx="4536504" cy="3019901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16016" y="1412776"/>
            <a:ext cx="4135043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зависимости от меняющихся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интересов, возможностей детей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+mj-lt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благодаря разнообразию составляющих предметной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05064"/>
            <a:ext cx="30243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009DD9">
                    <a:lumMod val="75000"/>
                  </a:srgbClr>
                </a:solidFill>
                <a:latin typeface="Calibri"/>
                <a:ea typeface="Times New Roman" pitchFamily="18" charset="0"/>
                <a:cs typeface="Arial" pitchFamily="34" charset="0"/>
              </a:rPr>
              <a:t>среды в группе  постоянно изменяется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009DD9">
                    <a:lumMod val="75000"/>
                  </a:srgbClr>
                </a:solidFill>
                <a:latin typeface="Calibri"/>
                <a:ea typeface="Times New Roman" pitchFamily="18" charset="0"/>
                <a:cs typeface="Arial" pitchFamily="34" charset="0"/>
              </a:rPr>
              <a:t>предметно-пространственная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009DD9">
                    <a:lumMod val="75000"/>
                  </a:srgbClr>
                </a:solidFill>
                <a:latin typeface="Calibri"/>
                <a:ea typeface="Times New Roman" pitchFamily="18" charset="0"/>
                <a:cs typeface="Arial" pitchFamily="34" charset="0"/>
              </a:rPr>
              <a:t>среда.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1268760"/>
            <a:ext cx="4407024" cy="370271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В группе также есть                          </a:t>
            </a:r>
            <a:r>
              <a:rPr lang="ru-RU" sz="2200" b="1" dirty="0" smtClean="0"/>
              <a:t>книжный уголок,                                  уголок </a:t>
            </a:r>
            <a:r>
              <a:rPr lang="ru-RU" sz="2200" b="1" dirty="0" err="1" smtClean="0"/>
              <a:t>речевичка</a:t>
            </a: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dirty="0" smtClean="0"/>
              <a:t>(специально подобранные игры для развития речи),                            </a:t>
            </a:r>
            <a:r>
              <a:rPr lang="ru-RU" sz="2200" b="1" dirty="0" smtClean="0"/>
              <a:t>музыкальный уголок </a:t>
            </a:r>
            <a:r>
              <a:rPr lang="ru-RU" sz="2200" dirty="0" smtClean="0"/>
              <a:t>                                 и </a:t>
            </a:r>
            <a:r>
              <a:rPr lang="ru-RU" sz="2200" b="1" dirty="0" smtClean="0"/>
              <a:t>уголок патриотического воспитания. </a:t>
            </a:r>
            <a:endParaRPr lang="ru-RU" sz="2200" b="1" dirty="0"/>
          </a:p>
        </p:txBody>
      </p:sp>
      <p:pic>
        <p:nvPicPr>
          <p:cNvPr id="3" name="Рисунок 2" descr="DSC036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393889" y="1842161"/>
            <a:ext cx="5683306" cy="3672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Уголок природы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позволяет отслеживать изменения в погоде, изучать виды комнатных растений и  правила ухода за ними.</a:t>
            </a:r>
            <a:endParaRPr lang="ru-RU" sz="2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DSC0359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484784"/>
            <a:ext cx="5111750" cy="41790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37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4219345"/>
            <a:ext cx="4788024" cy="26386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В группе есть </a:t>
            </a:r>
            <a:r>
              <a:rPr lang="ru-RU" sz="2200" b="1" dirty="0" smtClean="0"/>
              <a:t>математический уголок </a:t>
            </a:r>
            <a:r>
              <a:rPr lang="ru-RU" sz="2200" dirty="0" smtClean="0"/>
              <a:t>с различными играми, геометрическими фигурами, играми по </a:t>
            </a:r>
            <a:r>
              <a:rPr lang="ru-RU" sz="2200" dirty="0" err="1" smtClean="0"/>
              <a:t>сенсорике</a:t>
            </a:r>
            <a:r>
              <a:rPr lang="ru-RU" sz="2200" dirty="0" smtClean="0"/>
              <a:t>, </a:t>
            </a:r>
            <a:r>
              <a:rPr lang="ru-RU" sz="2200" dirty="0" err="1" smtClean="0"/>
              <a:t>пазлами</a:t>
            </a:r>
            <a:r>
              <a:rPr lang="ru-RU" sz="2200" dirty="0" smtClean="0"/>
              <a:t>, мозаиками.</a:t>
            </a:r>
            <a:endParaRPr lang="ru-RU" sz="2200" dirty="0"/>
          </a:p>
        </p:txBody>
      </p:sp>
      <p:pic>
        <p:nvPicPr>
          <p:cNvPr id="4" name="Содержимое 3" descr="DSC03720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772817"/>
            <a:ext cx="4110484" cy="2736304"/>
          </a:xfrm>
        </p:spPr>
      </p:pic>
      <p:pic>
        <p:nvPicPr>
          <p:cNvPr id="5" name="Рисунок 4" descr="DSC0372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44824"/>
            <a:ext cx="4002313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Уголок настольно-печатных игр   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(подбор серий картинок для рассматривания,  дидактические игры)) – предоставляет детям выбор для организации своей самостоятельной деятельности.</a:t>
            </a:r>
            <a:endParaRPr lang="ru-RU" sz="2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8" name="Содержимое 7" descr="DSC0371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76672"/>
            <a:ext cx="5111750" cy="3402836"/>
          </a:xfrm>
        </p:spPr>
      </p:pic>
      <p:pic>
        <p:nvPicPr>
          <p:cNvPr id="9" name="Рисунок 8" descr="DSC037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456" y="4005064"/>
            <a:ext cx="4896544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Спортивный уголок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Способствует развитию интереса к участию в подвижных и спортивных играх и физических упражнениях, развивает активность в самостоятельной двигательной деятельности, интерес и любовь к спорту.</a:t>
            </a:r>
            <a:endParaRPr lang="ru-RU" dirty="0"/>
          </a:p>
        </p:txBody>
      </p:sp>
      <p:pic>
        <p:nvPicPr>
          <p:cNvPr id="5" name="Содержимое 4" descr="DSC0372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20768">
            <a:off x="457200" y="2793593"/>
            <a:ext cx="4038600" cy="2688452"/>
          </a:xfrm>
        </p:spPr>
      </p:pic>
      <p:pic>
        <p:nvPicPr>
          <p:cNvPr id="6" name="Содержимое 5" descr="DSC0361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48210">
            <a:off x="4648200" y="2793593"/>
            <a:ext cx="4038600" cy="2688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3611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3498236" y="1103438"/>
            <a:ext cx="4617720" cy="39319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2212848" cy="1582621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Уголок безопасности</a:t>
            </a: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1700808"/>
            <a:ext cx="4824536" cy="2376264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Позволяет воспитывать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навыки правильного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поведения в                                    экстремальных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ситуациях,                                         угрожающих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жизни и здоровью,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умение сознательно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избегать и даже </a:t>
            </a:r>
          </a:p>
          <a:p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предупреждать их.</a:t>
            </a:r>
            <a:endParaRPr lang="ru-RU" sz="2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Материалы, предлагаемые детям в ходе самостоятельной деятельности,  должны учитывать интересы 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мальчиков и девочек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DSC0365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3312368" cy="2464355"/>
          </a:xfrm>
        </p:spPr>
      </p:pic>
      <p:pic>
        <p:nvPicPr>
          <p:cNvPr id="6" name="Содержимое 5" descr="DSC0371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700808"/>
            <a:ext cx="3322712" cy="2399656"/>
          </a:xfrm>
        </p:spPr>
      </p:pic>
      <p:pic>
        <p:nvPicPr>
          <p:cNvPr id="7" name="Рисунок 6" descr="DSC037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149080"/>
            <a:ext cx="3600400" cy="23967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Наша приемная                                      и наше творчество</a:t>
            </a:r>
            <a:endParaRPr lang="ru-RU" dirty="0"/>
          </a:p>
        </p:txBody>
      </p:sp>
      <p:pic>
        <p:nvPicPr>
          <p:cNvPr id="5" name="Содержимое 4" descr="DSC0360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060848"/>
            <a:ext cx="4038600" cy="3421197"/>
          </a:xfrm>
        </p:spPr>
      </p:pic>
      <p:pic>
        <p:nvPicPr>
          <p:cNvPr id="6" name="Содержимое 5" descr="DSC0364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132856"/>
            <a:ext cx="4038600" cy="334918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37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4950">
            <a:off x="4419696" y="2857974"/>
            <a:ext cx="4499992" cy="29955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88840"/>
            <a:ext cx="7772400" cy="1362456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000" dirty="0" smtClean="0">
                <a:solidFill>
                  <a:srgbClr val="FFFF00"/>
                </a:solidFill>
              </a:rPr>
              <a:t/>
            </a:r>
            <a:br>
              <a:rPr lang="ru-RU" sz="2000" dirty="0" smtClean="0">
                <a:solidFill>
                  <a:srgbClr val="FFFF00"/>
                </a:solidFill>
              </a:rPr>
            </a:br>
            <a:r>
              <a:rPr lang="ru-RU" sz="2200" dirty="0" smtClean="0">
                <a:solidFill>
                  <a:srgbClr val="FFFF00"/>
                </a:solidFill>
              </a:rPr>
              <a:t>Создавая предметно-развивающую среду  группы , мы постарались учитывать психологические основы конструктивного взаимодействия участников воспитательно-образовательного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0358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75769">
            <a:off x="280691" y="3031877"/>
            <a:ext cx="405041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37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645024"/>
            <a:ext cx="4463830" cy="2971523"/>
          </a:xfrm>
          <a:prstGeom prst="rect">
            <a:avLst/>
          </a:prstGeom>
        </p:spPr>
      </p:pic>
      <p:pic>
        <p:nvPicPr>
          <p:cNvPr id="3" name="Рисунок 2" descr="DSC036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988840"/>
            <a:ext cx="3851286" cy="3240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305800" cy="3339752"/>
          </a:xfrm>
        </p:spPr>
        <p:txBody>
          <a:bodyPr>
            <a:noAutofit/>
          </a:bodyPr>
          <a:lstStyle/>
          <a:p>
            <a:r>
              <a:rPr lang="ru-RU" sz="2600" dirty="0" smtClean="0"/>
              <a:t>	</a:t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ru-RU" sz="2200" dirty="0" smtClean="0"/>
              <a:t>В соответствии с существующими принципами построения ППРС,  в группе  была создана следующая предметно-развивающая среда.</a:t>
            </a:r>
            <a:br>
              <a:rPr lang="ru-RU" sz="2200" dirty="0" smtClean="0"/>
            </a:br>
            <a:r>
              <a:rPr lang="ru-RU" sz="2200" dirty="0" smtClean="0"/>
              <a:t> </a:t>
            </a:r>
            <a:br>
              <a:rPr lang="ru-RU" sz="2200" dirty="0" smtClean="0"/>
            </a:br>
            <a:r>
              <a:rPr lang="ru-RU" sz="2200" b="1" dirty="0" smtClean="0"/>
              <a:t>Театральный уголок</a:t>
            </a:r>
            <a:r>
              <a:rPr lang="ru-RU" sz="2200" dirty="0" smtClean="0"/>
              <a:t> – важный объект</a:t>
            </a:r>
            <a:br>
              <a:rPr lang="ru-RU" sz="2200" dirty="0" smtClean="0"/>
            </a:br>
            <a:r>
              <a:rPr lang="ru-RU" sz="2200" dirty="0" smtClean="0"/>
              <a:t>развивающей среды, с которого </a:t>
            </a:r>
            <a:br>
              <a:rPr lang="ru-RU" sz="2200" dirty="0" smtClean="0"/>
            </a:br>
            <a:r>
              <a:rPr lang="ru-RU" sz="2200" dirty="0" smtClean="0"/>
              <a:t>можно начать оснащение группы, </a:t>
            </a:r>
            <a:br>
              <a:rPr lang="ru-RU" sz="2200" dirty="0" smtClean="0"/>
            </a:br>
            <a:r>
              <a:rPr lang="ru-RU" sz="2200" dirty="0" smtClean="0"/>
              <a:t>поскольку именно театрализованная </a:t>
            </a:r>
            <a:br>
              <a:rPr lang="ru-RU" sz="2200" dirty="0" smtClean="0"/>
            </a:br>
            <a:r>
              <a:rPr lang="ru-RU" sz="2200" dirty="0" smtClean="0"/>
              <a:t>деятельность  помогает сплотить </a:t>
            </a:r>
            <a:br>
              <a:rPr lang="ru-RU" sz="2200" dirty="0" smtClean="0"/>
            </a:br>
            <a:r>
              <a:rPr lang="ru-RU" sz="2200" dirty="0" smtClean="0"/>
              <a:t>группу.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                                                                                 </a:t>
            </a:r>
            <a:br>
              <a:rPr lang="ru-RU" sz="2200" dirty="0" smtClean="0"/>
            </a:b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33056"/>
            <a:ext cx="8305800" cy="1143000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Уголок рисования</a:t>
            </a:r>
            <a:r>
              <a:rPr lang="ru-RU" sz="2200" dirty="0" smtClean="0"/>
              <a:t>. Для данного уголка отведено самое светлое, хорошо освещенное в группе место. Здесь </a:t>
            </a:r>
            <a:br>
              <a:rPr lang="ru-RU" sz="2200" dirty="0" smtClean="0"/>
            </a:br>
            <a:r>
              <a:rPr lang="ru-RU" sz="2200" dirty="0" smtClean="0"/>
              <a:t>воспитанники в свободное время рисуют, лепят, выполняют аппликационные работы. </a:t>
            </a:r>
            <a:br>
              <a:rPr lang="ru-RU" sz="2200" dirty="0" smtClean="0"/>
            </a:br>
            <a:r>
              <a:rPr lang="ru-RU" sz="2200" dirty="0" smtClean="0"/>
              <a:t>В распоряжении детей мелки, акварель, </a:t>
            </a:r>
            <a:br>
              <a:rPr lang="ru-RU" sz="2200" dirty="0" smtClean="0"/>
            </a:br>
            <a:r>
              <a:rPr lang="ru-RU" sz="2200" dirty="0" smtClean="0"/>
              <a:t>тушь, гуашь и фломастеры. </a:t>
            </a:r>
            <a:br>
              <a:rPr lang="ru-RU" sz="2200" dirty="0" smtClean="0"/>
            </a:br>
            <a:r>
              <a:rPr lang="ru-RU" sz="2200" dirty="0" smtClean="0"/>
              <a:t>Дидактические игры, </a:t>
            </a:r>
            <a:br>
              <a:rPr lang="ru-RU" sz="2200" dirty="0" smtClean="0"/>
            </a:br>
            <a:r>
              <a:rPr lang="ru-RU" sz="2200" dirty="0" smtClean="0"/>
              <a:t>бумага разной фактуры, </a:t>
            </a:r>
            <a:br>
              <a:rPr lang="ru-RU" sz="2200" dirty="0" smtClean="0"/>
            </a:br>
            <a:r>
              <a:rPr lang="ru-RU" sz="2200" dirty="0" smtClean="0"/>
              <a:t>размера и цвета, </a:t>
            </a:r>
            <a:br>
              <a:rPr lang="ru-RU" sz="2200" dirty="0" smtClean="0"/>
            </a:br>
            <a:r>
              <a:rPr lang="ru-RU" sz="2200" dirty="0" smtClean="0"/>
              <a:t>картон находятся в </a:t>
            </a:r>
            <a:br>
              <a:rPr lang="ru-RU" sz="2200" dirty="0" smtClean="0"/>
            </a:br>
            <a:r>
              <a:rPr lang="ru-RU" sz="2200" dirty="0" smtClean="0"/>
              <a:t>специальном шкафу.</a:t>
            </a:r>
            <a:endParaRPr lang="ru-RU" sz="2200" dirty="0"/>
          </a:p>
        </p:txBody>
      </p:sp>
      <p:pic>
        <p:nvPicPr>
          <p:cNvPr id="3" name="Рисунок 2" descr="DSC0361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501008"/>
            <a:ext cx="4788342" cy="3187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501008"/>
            <a:ext cx="8305800" cy="1143000"/>
          </a:xfrm>
        </p:spPr>
        <p:txBody>
          <a:bodyPr>
            <a:noAutofit/>
          </a:bodyPr>
          <a:lstStyle/>
          <a:p>
            <a:r>
              <a:rPr lang="ru-RU" sz="2200" dirty="0" smtClean="0"/>
              <a:t> </a:t>
            </a:r>
            <a:r>
              <a:rPr lang="ru-RU" sz="2200" b="1" dirty="0" smtClean="0"/>
              <a:t>Уголок конструирования</a:t>
            </a:r>
            <a:r>
              <a:rPr lang="ru-RU" sz="2200" dirty="0" smtClean="0"/>
              <a:t>, хотя и сосредоточен в одном месте и занимает немного пространства, достаточно мобилен. Содержимое строительного уголка (конструкторы разного вида, кубики, крупный и мелкий деревянный строительный материал, различные машинки) позволяет организовать конструктивную деятельность с большой группой воспитанников, подгруппой и индивидуально, развернуть строительство на ковре либо на столе. 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3" name="Рисунок 2" descr="DSC036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8812">
            <a:off x="4732022" y="3525016"/>
            <a:ext cx="4218654" cy="2808312"/>
          </a:xfrm>
          <a:prstGeom prst="rect">
            <a:avLst/>
          </a:prstGeom>
        </p:spPr>
      </p:pic>
      <p:pic>
        <p:nvPicPr>
          <p:cNvPr id="5" name="Рисунок 4" descr="DSC037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8941">
            <a:off x="427574" y="3158733"/>
            <a:ext cx="4218654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305800" cy="1143000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/>
              <a:t>В уголке экспериментирования</a:t>
            </a:r>
            <a:r>
              <a:rPr lang="ru-RU" sz="2200" dirty="0" smtClean="0"/>
              <a:t> размещаются самые разные природные материалы: баночки с крупами, ракушки, мыльные пузыри, мерные ложки, микроскоп, песок,  камешки, небольшие резиновые мячики, шарики </a:t>
            </a:r>
            <a:r>
              <a:rPr lang="ru-RU" sz="2200" dirty="0" err="1" smtClean="0"/>
              <a:t>Су-Джок</a:t>
            </a:r>
            <a:r>
              <a:rPr lang="ru-RU" sz="2200" dirty="0" smtClean="0"/>
              <a:t>,  и другой природный материал.</a:t>
            </a:r>
            <a:endParaRPr lang="ru-RU" sz="2200" dirty="0"/>
          </a:p>
        </p:txBody>
      </p:sp>
      <p:pic>
        <p:nvPicPr>
          <p:cNvPr id="3" name="Рисунок 2" descr="DSC0359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80928"/>
            <a:ext cx="3960440" cy="2971523"/>
          </a:xfrm>
          <a:prstGeom prst="rect">
            <a:avLst/>
          </a:prstGeom>
        </p:spPr>
      </p:pic>
      <p:pic>
        <p:nvPicPr>
          <p:cNvPr id="4" name="Рисунок 3" descr="DSC0362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714" y="2996952"/>
            <a:ext cx="4717286" cy="3619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 В группе также выделены </a:t>
            </a:r>
            <a:r>
              <a:rPr lang="ru-RU" sz="2400" b="1" dirty="0" smtClean="0"/>
              <a:t>зоны для сюжетно-ролевых игр </a:t>
            </a:r>
            <a:r>
              <a:rPr lang="ru-RU" sz="2400" dirty="0" smtClean="0"/>
              <a:t>– «Больница», «Дом Семьи», «Магазин», «Салон красоты».</a:t>
            </a:r>
            <a:br>
              <a:rPr lang="ru-RU" sz="2400" dirty="0" smtClean="0"/>
            </a:br>
            <a:r>
              <a:rPr lang="ru-RU" sz="2400" dirty="0" smtClean="0"/>
              <a:t>Атрибуты к играм подбираются так, чтобы создать условия для реализации интересов детей в разных видах игр. </a:t>
            </a:r>
            <a:endParaRPr lang="ru-RU" sz="2400" dirty="0"/>
          </a:p>
        </p:txBody>
      </p:sp>
      <p:pic>
        <p:nvPicPr>
          <p:cNvPr id="3" name="Рисунок 2" descr="DSC036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4543166" cy="3024336"/>
          </a:xfrm>
          <a:prstGeom prst="rect">
            <a:avLst/>
          </a:prstGeom>
        </p:spPr>
      </p:pic>
      <p:pic>
        <p:nvPicPr>
          <p:cNvPr id="4" name="Рисунок 3" descr="DSC0370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2992" y="3262880"/>
            <a:ext cx="4501008" cy="3595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«Салон красоты», «Магазин»</a:t>
            </a:r>
            <a:endParaRPr lang="ru-RU" sz="2200" b="1" dirty="0"/>
          </a:p>
        </p:txBody>
      </p:sp>
      <p:pic>
        <p:nvPicPr>
          <p:cNvPr id="5" name="Содержимое 4" descr="DSC0373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4456">
            <a:off x="457200" y="1988840"/>
            <a:ext cx="4038600" cy="3493205"/>
          </a:xfrm>
        </p:spPr>
      </p:pic>
      <p:pic>
        <p:nvPicPr>
          <p:cNvPr id="7" name="Содержимое 6" descr="DSC0373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80850">
            <a:off x="5029421" y="2327545"/>
            <a:ext cx="4038600" cy="26884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409</TotalTime>
  <Words>298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Предметно-пространственная развивающая среда</vt:lpstr>
      <vt:lpstr>Наша приемная                                      и наше творчество</vt:lpstr>
      <vt:lpstr>  Создавая предметно-развивающую среду  группы , мы постарались учитывать психологические основы конструктивного взаимодействия участников воспитательно-образовательного процесса, дизайн и эргономику современной среды дошкольного учреждения и психологические особенности возрастной группы, на которую нацелена данная среда. </vt:lpstr>
      <vt:lpstr>    В соответствии с существующими принципами построения ППРС,  в группе  была создана следующая предметно-развивающая среда.   Театральный уголок – важный объект развивающей среды, с которого  можно начать оснащение группы,  поскольку именно театрализованная  деятельность  помогает сплотить  группу.                                                                                       </vt:lpstr>
      <vt:lpstr>Уголок рисования. Для данного уголка отведено самое светлое, хорошо освещенное в группе место. Здесь  воспитанники в свободное время рисуют, лепят, выполняют аппликационные работы.  В распоряжении детей мелки, акварель,  тушь, гуашь и фломастеры.  Дидактические игры,  бумага разной фактуры,  размера и цвета,  картон находятся в  специальном шкафу.</vt:lpstr>
      <vt:lpstr> Уголок конструирования, хотя и сосредоточен в одном месте и занимает немного пространства, достаточно мобилен. Содержимое строительного уголка (конструкторы разного вида, кубики, крупный и мелкий деревянный строительный материал, различные машинки) позволяет организовать конструктивную деятельность с большой группой воспитанников, подгруппой и индивидуально, развернуть строительство на ковре либо на столе.      </vt:lpstr>
      <vt:lpstr>В уголке экспериментирования размещаются самые разные природные материалы: баночки с крупами, ракушки, мыльные пузыри, мерные ложки, микроскоп, песок,  камешки, небольшие резиновые мячики, шарики Су-Джок,  и другой природный материал.</vt:lpstr>
      <vt:lpstr> В группе также выделены зоны для сюжетно-ролевых игр – «Больница», «Дом Семьи», «Магазин», «Салон красоты». Атрибуты к играм подбираются так, чтобы создать условия для реализации интересов детей в разных видах игр. </vt:lpstr>
      <vt:lpstr>«Салон красоты», «Магазин»</vt:lpstr>
      <vt:lpstr>Кукольный уголок</vt:lpstr>
      <vt:lpstr>В группе также есть                          книжный уголок,                                  уголок речевичка  (специально подобранные игры для развития речи),                            музыкальный уголок                                  и уголок патриотического воспитания. </vt:lpstr>
      <vt:lpstr>Презентация PowerPoint</vt:lpstr>
      <vt:lpstr>В группе есть математический уголок с различными играми, геометрическими фигурами, играми по сенсорике, пазлами, мозаиками.</vt:lpstr>
      <vt:lpstr>Презентация PowerPoint</vt:lpstr>
      <vt:lpstr>Спортивный уголок Способствует развитию интереса к участию в подвижных и спортивных играх и физических упражнениях, развивает активность в самостоятельной двигательной деятельности, интерес и любовь к спорту.</vt:lpstr>
      <vt:lpstr>Уголок безопасности</vt:lpstr>
      <vt:lpstr>Материалы, предлагаемые детям в ходе самостоятельной деятельности,  должны учитывать интересы  мальчиков и девочек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36</cp:revision>
  <dcterms:created xsi:type="dcterms:W3CDTF">2017-03-02T06:14:53Z</dcterms:created>
  <dcterms:modified xsi:type="dcterms:W3CDTF">2018-01-02T07:11:30Z</dcterms:modified>
</cp:coreProperties>
</file>