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9" r:id="rId3"/>
    <p:sldId id="260" r:id="rId4"/>
    <p:sldId id="262" r:id="rId5"/>
    <p:sldId id="263" r:id="rId6"/>
    <p:sldId id="28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15E1F7"/>
    <a:srgbClr val="33CC33"/>
    <a:srgbClr val="33CCCC"/>
    <a:srgbClr val="FFCC00"/>
    <a:srgbClr val="FF66CC"/>
    <a:srgbClr val="FFCCFF"/>
    <a:srgbClr val="F8EECA"/>
    <a:srgbClr val="FFCC99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5" autoAdjust="0"/>
    <p:restoredTop sz="94575" autoAdjust="0"/>
  </p:normalViewPr>
  <p:slideViewPr>
    <p:cSldViewPr>
      <p:cViewPr>
        <p:scale>
          <a:sx n="74" d="100"/>
          <a:sy n="74" d="100"/>
        </p:scale>
        <p:origin x="-78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F162E-3C29-4186-90FE-C9C54A6975A1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656F4-A88B-483F-BD61-DCE992BFB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83E36-4321-482A-92E2-5518347F347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6275-DAB3-40AA-BAE4-C57747112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83E36-4321-482A-92E2-5518347F347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6275-DAB3-40AA-BAE4-C57747112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83E36-4321-482A-92E2-5518347F347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6275-DAB3-40AA-BAE4-C57747112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83E36-4321-482A-92E2-5518347F347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6275-DAB3-40AA-BAE4-C57747112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83E36-4321-482A-92E2-5518347F347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6275-DAB3-40AA-BAE4-C57747112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83E36-4321-482A-92E2-5518347F347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6275-DAB3-40AA-BAE4-C57747112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83E36-4321-482A-92E2-5518347F347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6275-DAB3-40AA-BAE4-C57747112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83E36-4321-482A-92E2-5518347F347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6275-DAB3-40AA-BAE4-C57747112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83E36-4321-482A-92E2-5518347F347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6275-DAB3-40AA-BAE4-C57747112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83E36-4321-482A-92E2-5518347F347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6275-DAB3-40AA-BAE4-C57747112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83E36-4321-482A-92E2-5518347F347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B6275-DAB3-40AA-BAE4-C57747112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83E36-4321-482A-92E2-5518347F3477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B6275-DAB3-40AA-BAE4-C57747112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FF00"/>
                </a:solidFill>
              </a:rPr>
              <a:t>Красная книга</a:t>
            </a:r>
            <a:endParaRPr lang="ru-RU" sz="72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4400" dirty="0" smtClean="0">
                <a:solidFill>
                  <a:srgbClr val="FFFF00"/>
                </a:solidFill>
              </a:rPr>
              <a:t>Растений      и </a:t>
            </a:r>
          </a:p>
          <a:p>
            <a:pPr>
              <a:buNone/>
            </a:pPr>
            <a:r>
              <a:rPr lang="ru-RU" sz="4400" dirty="0" smtClean="0">
                <a:solidFill>
                  <a:srgbClr val="FFFF00"/>
                </a:solidFill>
              </a:rPr>
              <a:t>              животных</a:t>
            </a:r>
          </a:p>
          <a:p>
            <a:pPr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age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1714488"/>
            <a:ext cx="2500330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>
            <a:alpha val="6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</a:rPr>
              <a:t>Почему книгу назвали Красной?</a:t>
            </a:r>
            <a:endParaRPr lang="ru-RU" sz="54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   Красный цвет – сигнал тревоги, опасности, предупреждения.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	Он, как красный сигнал светофора, предупреждает: «Осторожно! Может случиться беда».</a:t>
            </a:r>
          </a:p>
          <a:p>
            <a:endParaRPr lang="ru-RU" dirty="0"/>
          </a:p>
        </p:txBody>
      </p:sp>
      <p:pic>
        <p:nvPicPr>
          <p:cNvPr id="7" name="Содержимое 6" descr="110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49520" y="1600200"/>
            <a:ext cx="3435960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уц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2716213"/>
            <a:ext cx="2386012" cy="17922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3" name="Блок-схема: карточка 2"/>
          <p:cNvSpPr/>
          <p:nvPr/>
        </p:nvSpPr>
        <p:spPr>
          <a:xfrm>
            <a:off x="539552" y="836712"/>
            <a:ext cx="3063854" cy="1733366"/>
          </a:xfrm>
          <a:prstGeom prst="flowChartPunchedCa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rgbClr val="FFFF00"/>
                </a:solidFill>
              </a:rPr>
              <a:t>Информирует,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какие виды 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животных </a:t>
            </a:r>
            <a:r>
              <a:rPr lang="ru-RU" sz="2400" dirty="0" smtClean="0">
                <a:solidFill>
                  <a:srgbClr val="FFFF00"/>
                </a:solidFill>
              </a:rPr>
              <a:t>и растений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в опасности.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4" name="Picture 5" descr="уц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714620"/>
            <a:ext cx="2386012" cy="17922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" name="Блок-схема: карточка 4"/>
          <p:cNvSpPr/>
          <p:nvPr/>
        </p:nvSpPr>
        <p:spPr>
          <a:xfrm>
            <a:off x="5857884" y="928670"/>
            <a:ext cx="2714644" cy="1661928"/>
          </a:xfrm>
          <a:prstGeom prst="flowChartPunchedCa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rgbClr val="FFFF00"/>
                </a:solidFill>
              </a:rPr>
              <a:t>Призывает</a:t>
            </a:r>
          </a:p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изучать эти виды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6" name="Блок-схема: карточка 5"/>
          <p:cNvSpPr/>
          <p:nvPr/>
        </p:nvSpPr>
        <p:spPr>
          <a:xfrm>
            <a:off x="500034" y="4572008"/>
            <a:ext cx="2714644" cy="2000264"/>
          </a:xfrm>
          <a:prstGeom prst="flowChartPunchedCa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rgbClr val="FFFF00"/>
                </a:solidFill>
              </a:rPr>
              <a:t>Предупреждает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об исчезновении</a:t>
            </a:r>
          </a:p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этих видов.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7" name="Блок-схема: карточка 6"/>
          <p:cNvSpPr/>
          <p:nvPr/>
        </p:nvSpPr>
        <p:spPr>
          <a:xfrm>
            <a:off x="5857884" y="4572008"/>
            <a:ext cx="2714644" cy="2000264"/>
          </a:xfrm>
          <a:prstGeom prst="flowChartPunchedCa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solidFill>
                  <a:srgbClr val="FFFF00"/>
                </a:solidFill>
              </a:rPr>
              <a:t>Советует,</a:t>
            </a:r>
          </a:p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>как сохранить эти</a:t>
            </a:r>
          </a:p>
          <a:p>
            <a:pPr algn="ctr"/>
            <a:r>
              <a:rPr lang="ru-RU" sz="2000" dirty="0" smtClean="0">
                <a:solidFill>
                  <a:srgbClr val="FFFF00"/>
                </a:solidFill>
              </a:rPr>
              <a:t>редкие виды </a:t>
            </a:r>
            <a:r>
              <a:rPr lang="ru-RU" sz="2000" dirty="0" smtClean="0">
                <a:solidFill>
                  <a:srgbClr val="FFFF00"/>
                </a:solidFill>
              </a:rPr>
              <a:t>растений </a:t>
            </a:r>
            <a:r>
              <a:rPr lang="ru-RU" sz="2000" dirty="0" smtClean="0">
                <a:solidFill>
                  <a:srgbClr val="FFFF00"/>
                </a:solidFill>
              </a:rPr>
              <a:t>и животных.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Животные и растения</a:t>
            </a:r>
            <a:endParaRPr lang="ru-RU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9" name="Содержимое 8" descr="imgpreview234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285852" y="3714752"/>
            <a:ext cx="2357454" cy="2857520"/>
          </a:xfrm>
        </p:spPr>
      </p:pic>
      <p:sp>
        <p:nvSpPr>
          <p:cNvPr id="5" name="Горизонтальный свиток 4"/>
          <p:cNvSpPr/>
          <p:nvPr/>
        </p:nvSpPr>
        <p:spPr>
          <a:xfrm>
            <a:off x="785786" y="1857364"/>
            <a:ext cx="2714644" cy="1928826"/>
          </a:xfrm>
          <a:prstGeom prst="horizontalScroll">
            <a:avLst/>
          </a:prstGeom>
          <a:solidFill>
            <a:srgbClr val="15E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6600"/>
                </a:solidFill>
              </a:rPr>
              <a:t>I </a:t>
            </a:r>
            <a:r>
              <a:rPr lang="ru-RU" sz="2800" dirty="0" smtClean="0">
                <a:solidFill>
                  <a:srgbClr val="006600"/>
                </a:solidFill>
              </a:rPr>
              <a:t>том - животные</a:t>
            </a:r>
            <a:endParaRPr lang="ru-RU" sz="2800" dirty="0">
              <a:solidFill>
                <a:srgbClr val="006600"/>
              </a:solidFill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5072066" y="1785926"/>
            <a:ext cx="2714644" cy="1857388"/>
          </a:xfrm>
          <a:prstGeom prst="horizontalScroll">
            <a:avLst/>
          </a:prstGeom>
          <a:solidFill>
            <a:srgbClr val="15E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006600"/>
                </a:solidFill>
              </a:rPr>
              <a:t>II </a:t>
            </a:r>
            <a:r>
              <a:rPr lang="ru-RU" sz="2800" dirty="0" smtClean="0">
                <a:solidFill>
                  <a:srgbClr val="006600"/>
                </a:solidFill>
              </a:rPr>
              <a:t>том - растения</a:t>
            </a:r>
            <a:endParaRPr lang="ru-RU" sz="2800" dirty="0">
              <a:solidFill>
                <a:srgbClr val="006600"/>
              </a:solidFill>
            </a:endParaRPr>
          </a:p>
        </p:txBody>
      </p:sp>
      <p:pic>
        <p:nvPicPr>
          <p:cNvPr id="13" name="Picture 16" descr="p18_otskanirovano230420089-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643314"/>
            <a:ext cx="235745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solidFill>
                  <a:srgbClr val="FFFF00"/>
                </a:solidFill>
              </a:rPr>
              <a:t>Виды животных и растений Красной книги</a:t>
            </a:r>
            <a:endParaRPr lang="ru-RU" sz="6000" b="1" i="1" dirty="0">
              <a:solidFill>
                <a:srgbClr val="FFFF0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857224" y="200024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285984" y="257174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286248" y="292893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143636" y="3357562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7858148" y="392906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агнутый угол 13"/>
          <p:cNvSpPr/>
          <p:nvPr/>
        </p:nvSpPr>
        <p:spPr>
          <a:xfrm>
            <a:off x="285720" y="3143248"/>
            <a:ext cx="1500198" cy="1643074"/>
          </a:xfrm>
          <a:prstGeom prst="foldedCorner">
            <a:avLst/>
          </a:prstGeom>
          <a:solidFill>
            <a:srgbClr val="15E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6600"/>
                </a:solidFill>
                <a:effectLst/>
              </a:rPr>
              <a:t>исчезающие</a:t>
            </a:r>
            <a:endParaRPr lang="ru-RU" sz="2800" dirty="0">
              <a:solidFill>
                <a:srgbClr val="006600"/>
              </a:solidFill>
            </a:endParaRPr>
          </a:p>
        </p:txBody>
      </p:sp>
      <p:sp>
        <p:nvSpPr>
          <p:cNvPr id="15" name="Загнутый угол 14"/>
          <p:cNvSpPr/>
          <p:nvPr/>
        </p:nvSpPr>
        <p:spPr>
          <a:xfrm>
            <a:off x="7286644" y="5000636"/>
            <a:ext cx="1500198" cy="1643074"/>
          </a:xfrm>
          <a:prstGeom prst="foldedCorner">
            <a:avLst/>
          </a:prstGeom>
          <a:solidFill>
            <a:srgbClr val="15E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неопределённые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16" name="Загнутый угол 15"/>
          <p:cNvSpPr/>
          <p:nvPr/>
        </p:nvSpPr>
        <p:spPr>
          <a:xfrm>
            <a:off x="5572132" y="4429132"/>
            <a:ext cx="1500198" cy="1643074"/>
          </a:xfrm>
          <a:prstGeom prst="foldedCorner">
            <a:avLst/>
          </a:prstGeom>
          <a:solidFill>
            <a:srgbClr val="15E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006600"/>
                </a:solidFill>
              </a:rPr>
              <a:t>восстанавливающиеся</a:t>
            </a:r>
            <a:endParaRPr lang="ru-RU" sz="2400" b="1" dirty="0">
              <a:solidFill>
                <a:srgbClr val="006600"/>
              </a:solidFill>
            </a:endParaRPr>
          </a:p>
        </p:txBody>
      </p:sp>
      <p:sp>
        <p:nvSpPr>
          <p:cNvPr id="17" name="Загнутый угол 16"/>
          <p:cNvSpPr/>
          <p:nvPr/>
        </p:nvSpPr>
        <p:spPr>
          <a:xfrm>
            <a:off x="3786182" y="4000504"/>
            <a:ext cx="1500198" cy="1643074"/>
          </a:xfrm>
          <a:prstGeom prst="foldedCorner">
            <a:avLst/>
          </a:prstGeom>
          <a:solidFill>
            <a:srgbClr val="15E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редкие</a:t>
            </a:r>
            <a:endParaRPr lang="ru-RU" sz="2800" b="1" dirty="0">
              <a:solidFill>
                <a:srgbClr val="006600"/>
              </a:solidFill>
            </a:endParaRPr>
          </a:p>
        </p:txBody>
      </p:sp>
      <p:sp>
        <p:nvSpPr>
          <p:cNvPr id="18" name="Загнутый угол 17"/>
          <p:cNvSpPr/>
          <p:nvPr/>
        </p:nvSpPr>
        <p:spPr>
          <a:xfrm>
            <a:off x="2000232" y="3643314"/>
            <a:ext cx="1500198" cy="1643074"/>
          </a:xfrm>
          <a:prstGeom prst="foldedCorner">
            <a:avLst/>
          </a:prstGeom>
          <a:solidFill>
            <a:srgbClr val="15E1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6600"/>
                </a:solidFill>
              </a:rPr>
              <a:t>сохраняющиеся</a:t>
            </a:r>
            <a:endParaRPr lang="ru-RU" sz="28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785949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Давайте стараться жить так,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85992"/>
            <a:ext cx="6400800" cy="3352808"/>
          </a:xfrm>
        </p:spPr>
        <p:txBody>
          <a:bodyPr>
            <a:normAutofit/>
          </a:bodyPr>
          <a:lstStyle/>
          <a:p>
            <a:pPr algn="l"/>
            <a:endParaRPr lang="ru-RU" b="1" i="1" dirty="0" smtClean="0">
              <a:solidFill>
                <a:srgbClr val="C00000"/>
              </a:solidFill>
            </a:endParaRPr>
          </a:p>
          <a:p>
            <a:pPr algn="l"/>
            <a:r>
              <a:rPr lang="ru-RU" b="1" i="1" dirty="0" smtClean="0">
                <a:solidFill>
                  <a:srgbClr val="C00000"/>
                </a:solidFill>
              </a:rPr>
              <a:t>чтобы природа оставалась щедрой, прекрасной, чтобы пели птицы, цвели сады, журчали ручьи.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455</TotalTime>
  <Words>91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Красная книга</vt:lpstr>
      <vt:lpstr>Почему книгу назвали Красной?</vt:lpstr>
      <vt:lpstr>Слайд 3</vt:lpstr>
      <vt:lpstr>Животные и растения</vt:lpstr>
      <vt:lpstr>Виды животных и растений Красной книги</vt:lpstr>
      <vt:lpstr>Давайте стараться жить так,</vt:lpstr>
    </vt:vector>
  </TitlesOfParts>
  <Company>energosbit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</dc:title>
  <dc:creator>я</dc:creator>
  <cp:lastModifiedBy>Admin</cp:lastModifiedBy>
  <cp:revision>49</cp:revision>
  <dcterms:created xsi:type="dcterms:W3CDTF">2012-11-24T08:06:31Z</dcterms:created>
  <dcterms:modified xsi:type="dcterms:W3CDTF">2017-12-20T11:09:00Z</dcterms:modified>
</cp:coreProperties>
</file>