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6"/>
  </p:notesMasterIdLst>
  <p:sldIdLst>
    <p:sldId id="256" r:id="rId2"/>
    <p:sldId id="257" r:id="rId3"/>
    <p:sldId id="258" r:id="rId4"/>
    <p:sldId id="289" r:id="rId5"/>
    <p:sldId id="290" r:id="rId6"/>
    <p:sldId id="291" r:id="rId7"/>
    <p:sldId id="292" r:id="rId8"/>
    <p:sldId id="293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7" r:id="rId17"/>
    <p:sldId id="268" r:id="rId18"/>
    <p:sldId id="269" r:id="rId19"/>
    <p:sldId id="271" r:id="rId20"/>
    <p:sldId id="272" r:id="rId21"/>
    <p:sldId id="273" r:id="rId22"/>
    <p:sldId id="274" r:id="rId23"/>
    <p:sldId id="275" r:id="rId24"/>
    <p:sldId id="288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55" autoAdjust="0"/>
    <p:restoredTop sz="94660"/>
  </p:normalViewPr>
  <p:slideViewPr>
    <p:cSldViewPr>
      <p:cViewPr>
        <p:scale>
          <a:sx n="74" d="100"/>
          <a:sy n="74" d="100"/>
        </p:scale>
        <p:origin x="-126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BF93FE51-8B80-4281-A44A-7C420DC8D1D2}" type="datetimeFigureOut">
              <a:rPr lang="ru-RU"/>
              <a:pPr>
                <a:defRPr/>
              </a:pPr>
              <a:t>19.10.2017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B10FCAE0-3990-4061-9550-3545ABDEE0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00785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CD9DF1-E9F5-41EC-B938-DCE39ECEAC0B}" type="datetimeFigureOut">
              <a:rPr lang="ru-RU"/>
              <a:pPr>
                <a:defRPr/>
              </a:pPr>
              <a:t>19.10.2017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0C9BAA-1DA5-4069-9F00-06AC6E9EB8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7AA3F9-A3FA-458D-AC22-5A1F2BD20D95}" type="datetimeFigureOut">
              <a:rPr lang="ru-RU"/>
              <a:pPr>
                <a:defRPr/>
              </a:pPr>
              <a:t>19.10.2017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665B74-1DDC-44AE-B858-1E16A8ABCC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8B6068-B07A-4EC3-BA55-94163A1F85A5}" type="datetimeFigureOut">
              <a:rPr lang="ru-RU"/>
              <a:pPr>
                <a:defRPr/>
              </a:pPr>
              <a:t>19.10.2017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DDF64B-2D50-4186-9521-B46FDACD6A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FD8275-878F-4EBB-B7B6-3083FB369948}" type="datetimeFigureOut">
              <a:rPr lang="ru-RU"/>
              <a:pPr>
                <a:defRPr/>
              </a:pPr>
              <a:t>19.10.2017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E6D103-9D91-4975-B651-065F719E12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AC2524-53BA-491C-8A08-62653F0A006A}" type="datetimeFigureOut">
              <a:rPr lang="ru-RU"/>
              <a:pPr>
                <a:defRPr/>
              </a:pPr>
              <a:t>19.10.2017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497942-C2E3-4195-A1B3-0E0B298DA1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772C42-8755-4432-BD30-2E99D7477BBA}" type="datetimeFigureOut">
              <a:rPr lang="ru-RU"/>
              <a:pPr>
                <a:defRPr/>
              </a:pPr>
              <a:t>19.10.2017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6B3CD6-D231-4866-A99B-D013F8E7F2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5770EA-2C6B-4C4A-A921-FC5547123BA3}" type="datetimeFigureOut">
              <a:rPr lang="ru-RU"/>
              <a:pPr>
                <a:defRPr/>
              </a:pPr>
              <a:t>19.10.2017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B08838-F3C3-487B-8E19-9D6B5FD7AA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5BDED-68D8-470E-8304-53D934074E67}" type="datetimeFigureOut">
              <a:rPr lang="ru-RU"/>
              <a:pPr>
                <a:defRPr/>
              </a:pPr>
              <a:t>19.10.2017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85744F-D798-4EB6-AAD3-1A60644EA0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F07925-2CC7-4166-AF65-A5AC476B1EAB}" type="datetimeFigureOut">
              <a:rPr lang="ru-RU"/>
              <a:pPr>
                <a:defRPr/>
              </a:pPr>
              <a:t>19.10.2017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2CA649-875C-4634-8608-86B8DC2BE7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A8A1EA-C461-4D9E-A026-9F19A35900AF}" type="datetimeFigureOut">
              <a:rPr lang="ru-RU"/>
              <a:pPr>
                <a:defRPr/>
              </a:pPr>
              <a:t>19.10.2017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2A8370-DFA5-4D51-B598-8A11E382B7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EFFC9A-4AED-48E4-9C31-84FE09B7CB3A}" type="datetimeFigureOut">
              <a:rPr lang="ru-RU"/>
              <a:pPr>
                <a:defRPr/>
              </a:pPr>
              <a:t>19.10.2017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EF3F48-6C7E-4A26-A2C4-DDE206F517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A2715F9-2494-471D-A866-55A41AB118C4}" type="datetimeFigureOut">
              <a:rPr lang="ru-RU"/>
              <a:pPr>
                <a:defRPr/>
              </a:pPr>
              <a:t>19.10.2017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C81918F-3F3E-434F-A151-0066950FF9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1" r:id="rId4"/>
    <p:sldLayoutId id="2147483735" r:id="rId5"/>
    <p:sldLayoutId id="2147483730" r:id="rId6"/>
    <p:sldLayoutId id="2147483736" r:id="rId7"/>
    <p:sldLayoutId id="2147483737" r:id="rId8"/>
    <p:sldLayoutId id="2147483738" r:id="rId9"/>
    <p:sldLayoutId id="2147483729" r:id="rId10"/>
    <p:sldLayoutId id="214748373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ctrTitle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2563" y="420688"/>
            <a:ext cx="8401050" cy="5662612"/>
          </a:xfrm>
        </p:spPr>
      </p:pic>
      <p:pic>
        <p:nvPicPr>
          <p:cNvPr id="4" name="Picture 5" descr="Крылов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1938" y="712788"/>
            <a:ext cx="3736975" cy="4718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034" y="357166"/>
            <a:ext cx="8143932" cy="286232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     </a:t>
            </a:r>
            <a:r>
              <a:rPr lang="ru-RU" sz="6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Кто известен   как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   первый баснописец,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        когда он жил?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14313" y="4000500"/>
            <a:ext cx="871537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 b="1">
                <a:solidFill>
                  <a:srgbClr val="FF0000"/>
                </a:solidFill>
                <a:latin typeface="Franklin Gothic Book" pitchFamily="34" charset="0"/>
              </a:rPr>
              <a:t>Древнегреческий баснописец      </a:t>
            </a:r>
          </a:p>
          <a:p>
            <a:r>
              <a:rPr lang="ru-RU" sz="4800" b="1">
                <a:solidFill>
                  <a:srgbClr val="FF0000"/>
                </a:solidFill>
                <a:latin typeface="Franklin Gothic Book" pitchFamily="34" charset="0"/>
              </a:rPr>
              <a:t>                     </a:t>
            </a:r>
            <a:r>
              <a:rPr lang="ru-RU" sz="4800" b="1" i="1" u="sng">
                <a:solidFill>
                  <a:srgbClr val="FF0000"/>
                </a:solidFill>
                <a:latin typeface="Franklin Gothic Book" pitchFamily="34" charset="0"/>
              </a:rPr>
              <a:t>Эзоп</a:t>
            </a:r>
            <a:r>
              <a:rPr lang="ru-RU" sz="4800" b="1">
                <a:solidFill>
                  <a:srgbClr val="FF0000"/>
                </a:solidFill>
                <a:latin typeface="Franklin Gothic Book" pitchFamily="34" charset="0"/>
              </a:rPr>
              <a:t>, </a:t>
            </a:r>
          </a:p>
          <a:p>
            <a:r>
              <a:rPr lang="ru-RU" sz="4800" b="1">
                <a:solidFill>
                  <a:srgbClr val="FF0000"/>
                </a:solidFill>
                <a:latin typeface="Franklin Gothic Book" pitchFamily="34" charset="0"/>
              </a:rPr>
              <a:t>живший в </a:t>
            </a:r>
            <a:r>
              <a:rPr lang="en-US" sz="4800" b="1">
                <a:solidFill>
                  <a:srgbClr val="FF0000"/>
                </a:solidFill>
                <a:latin typeface="Franklin Gothic Book" pitchFamily="34" charset="0"/>
              </a:rPr>
              <a:t>VI </a:t>
            </a:r>
            <a:r>
              <a:rPr lang="ru-RU" sz="4800" b="1">
                <a:solidFill>
                  <a:srgbClr val="FF0000"/>
                </a:solidFill>
                <a:latin typeface="Franklin Gothic Book" pitchFamily="34" charset="0"/>
              </a:rPr>
              <a:t>веке до нашей эры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285728"/>
            <a:ext cx="8643998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ahoma" pitchFamily="34" charset="0"/>
              </a:rPr>
              <a:t>Дайте определение </a:t>
            </a:r>
            <a:r>
              <a:rPr lang="ru-RU" sz="5400" b="1" u="sng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ahoma" pitchFamily="34" charset="0"/>
              </a:rPr>
              <a:t>аллегории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285750" y="2690813"/>
            <a:ext cx="8501063" cy="317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>
                <a:solidFill>
                  <a:srgbClr val="FF3300"/>
                </a:solidFill>
                <a:latin typeface="Tahoma" pitchFamily="34" charset="0"/>
              </a:rPr>
              <a:t>Аллегория (иносказание) – иносказательное изображение предмета, явления с целью наиболее наглядно показать его существенные черты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500042"/>
            <a:ext cx="8001056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ahoma" pitchFamily="34" charset="0"/>
              </a:rPr>
              <a:t>Что такое </a:t>
            </a:r>
            <a:r>
              <a:rPr lang="ru-RU" sz="5400" b="1" u="sng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ahoma" pitchFamily="34" charset="0"/>
              </a:rPr>
              <a:t>мораль</a:t>
            </a: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ahoma" pitchFamily="34" charset="0"/>
              </a:rPr>
              <a:t> басни?</a:t>
            </a: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357188" y="2967038"/>
            <a:ext cx="8501062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400" b="1">
                <a:solidFill>
                  <a:srgbClr val="FF3300"/>
                </a:solidFill>
                <a:latin typeface="Tahoma" pitchFamily="34" charset="0"/>
              </a:rPr>
              <a:t>Мораль – начальные или заключительные строки басни с нравоучительным выводом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dirty="0" smtClean="0"/>
              <a:t>      конкурс:    </a:t>
            </a:r>
            <a:r>
              <a:rPr lang="ru-RU" sz="40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Объяснялки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4000" b="1" dirty="0" smtClean="0"/>
              <a:t>(</a:t>
            </a:r>
            <a:r>
              <a:rPr lang="ru-RU" sz="4000" b="1" dirty="0" smtClean="0"/>
              <a:t>ответьте:  из какой басни фраза?)</a:t>
            </a:r>
            <a:endParaRPr lang="ru-RU" sz="4000" b="1" dirty="0"/>
          </a:p>
        </p:txBody>
      </p:sp>
      <p:pic>
        <p:nvPicPr>
          <p:cNvPr id="3" name="Содержимое 2"/>
          <p:cNvPicPr>
            <a:picLocks noGrp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04800" y="3479377"/>
            <a:ext cx="8686800" cy="675534"/>
          </a:xfrm>
        </p:spPr>
      </p:pic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285750" y="3244850"/>
            <a:ext cx="554355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7200" dirty="0">
                <a:solidFill>
                  <a:srgbClr val="FF0000"/>
                </a:solidFill>
                <a:latin typeface="Franklin Gothic Book" pitchFamily="34" charset="0"/>
              </a:rPr>
              <a:t>«Лебедь, Щука и Рак»</a:t>
            </a:r>
          </a:p>
        </p:txBody>
      </p:sp>
      <p:pic>
        <p:nvPicPr>
          <p:cNvPr id="6" name="Рисунок 5" descr="54000026780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63" y="2928938"/>
            <a:ext cx="2667000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Прямоугольник 16"/>
          <p:cNvSpPr/>
          <p:nvPr/>
        </p:nvSpPr>
        <p:spPr>
          <a:xfrm>
            <a:off x="827584" y="1556793"/>
            <a:ext cx="648072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«Когда в товарищах согласья нет, на лад их дело не пойдёт…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3"/>
            <a:ext cx="3838575" cy="4525962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6600" b="1" dirty="0" smtClean="0">
                <a:solidFill>
                  <a:srgbClr val="FF0000"/>
                </a:solidFill>
              </a:rPr>
              <a:t>«Ворона </a:t>
            </a:r>
          </a:p>
          <a:p>
            <a:pPr>
              <a:buFont typeface="Wingdings 2" pitchFamily="18" charset="2"/>
              <a:buNone/>
            </a:pPr>
            <a:r>
              <a:rPr lang="ru-RU" sz="6600" b="1" dirty="0" smtClean="0">
                <a:solidFill>
                  <a:srgbClr val="FF0000"/>
                </a:solidFill>
              </a:rPr>
              <a:t>      и </a:t>
            </a:r>
          </a:p>
          <a:p>
            <a:pPr>
              <a:buFont typeface="Wingdings 2" pitchFamily="18" charset="2"/>
              <a:buNone/>
            </a:pPr>
            <a:r>
              <a:rPr lang="ru-RU" sz="6600" b="1" dirty="0" smtClean="0">
                <a:solidFill>
                  <a:srgbClr val="FF0000"/>
                </a:solidFill>
              </a:rPr>
              <a:t> Лисица».</a:t>
            </a:r>
          </a:p>
        </p:txBody>
      </p:sp>
      <p:pic>
        <p:nvPicPr>
          <p:cNvPr id="4" name="Рисунок 3" descr="3.119685983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3" y="1143000"/>
            <a:ext cx="3857625" cy="556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effectLst/>
              </a:rPr>
              <a:t>«И </a:t>
            </a:r>
            <a:r>
              <a:rPr lang="ru-RU" dirty="0">
                <a:effectLst/>
              </a:rPr>
              <a:t>в сердце льстец всегда отыщет уголок…»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8" y="-55563"/>
            <a:ext cx="9021762" cy="1871663"/>
          </a:xfrm>
        </p:spPr>
      </p:pic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214313" y="1857375"/>
            <a:ext cx="4894262" cy="366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8800" b="1">
                <a:solidFill>
                  <a:srgbClr val="FF0000"/>
                </a:solidFill>
                <a:latin typeface="Franklin Gothic Book" pitchFamily="34" charset="0"/>
              </a:rPr>
              <a:t> </a:t>
            </a:r>
            <a:r>
              <a:rPr lang="ru-RU" sz="7200" b="1">
                <a:solidFill>
                  <a:srgbClr val="FF0000"/>
                </a:solidFill>
                <a:latin typeface="Franklin Gothic Book" pitchFamily="34" charset="0"/>
              </a:rPr>
              <a:t>"Волк </a:t>
            </a:r>
          </a:p>
          <a:p>
            <a:r>
              <a:rPr lang="ru-RU" sz="7200" b="1">
                <a:solidFill>
                  <a:srgbClr val="FF0000"/>
                </a:solidFill>
                <a:latin typeface="Franklin Gothic Book" pitchFamily="34" charset="0"/>
              </a:rPr>
              <a:t>         И</a:t>
            </a:r>
          </a:p>
          <a:p>
            <a:r>
              <a:rPr lang="ru-RU" sz="7200" b="1">
                <a:solidFill>
                  <a:srgbClr val="FF0000"/>
                </a:solidFill>
                <a:latin typeface="Franklin Gothic Book" pitchFamily="34" charset="0"/>
              </a:rPr>
              <a:t>    Ягнёнок"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2125" y="1928813"/>
            <a:ext cx="2714625" cy="407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Прямоугольник 1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013" y="-225425"/>
            <a:ext cx="8582025" cy="2541588"/>
          </a:xfrm>
          <a:prstGeom prst="rect">
            <a:avLst/>
          </a:prstGeom>
          <a:noFill/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214313" y="2428875"/>
            <a:ext cx="3817937" cy="415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8800" b="1">
                <a:solidFill>
                  <a:srgbClr val="FF0000"/>
                </a:solidFill>
                <a:latin typeface="Franklin Gothic Book" pitchFamily="34" charset="0"/>
              </a:rPr>
              <a:t>«Кот </a:t>
            </a:r>
          </a:p>
          <a:p>
            <a:r>
              <a:rPr lang="ru-RU" sz="8800" b="1">
                <a:solidFill>
                  <a:srgbClr val="FF0000"/>
                </a:solidFill>
                <a:latin typeface="Franklin Gothic Book" pitchFamily="34" charset="0"/>
              </a:rPr>
              <a:t>    и </a:t>
            </a:r>
          </a:p>
          <a:p>
            <a:r>
              <a:rPr lang="ru-RU" sz="8800" b="1">
                <a:solidFill>
                  <a:srgbClr val="FF0000"/>
                </a:solidFill>
                <a:latin typeface="Franklin Gothic Book" pitchFamily="34" charset="0"/>
              </a:rPr>
              <a:t> повар»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2214563"/>
            <a:ext cx="4357688" cy="441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Прямоугольник 1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6050" y="212725"/>
            <a:ext cx="8789988" cy="1719263"/>
          </a:xfrm>
          <a:prstGeom prst="rect">
            <a:avLst/>
          </a:prstGeom>
          <a:noFill/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42875" y="2357438"/>
            <a:ext cx="5005189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6600" b="1" dirty="0">
                <a:solidFill>
                  <a:srgbClr val="FF0000"/>
                </a:solidFill>
                <a:latin typeface="Franklin Gothic Book" pitchFamily="34" charset="0"/>
              </a:rPr>
              <a:t>«Квартет»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4813" y="2928938"/>
            <a:ext cx="47625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Прямоугольник 1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513" y="-225425"/>
            <a:ext cx="8899526" cy="2541588"/>
          </a:xfrm>
          <a:prstGeom prst="rect">
            <a:avLst/>
          </a:prstGeom>
          <a:noFill/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0" y="3429000"/>
            <a:ext cx="6948264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6000" b="1" dirty="0">
                <a:solidFill>
                  <a:srgbClr val="FF0000"/>
                </a:solidFill>
                <a:latin typeface="Franklin Gothic Book" pitchFamily="34" charset="0"/>
              </a:rPr>
              <a:t>«Любопытный»</a:t>
            </a:r>
          </a:p>
        </p:txBody>
      </p:sp>
      <p:pic>
        <p:nvPicPr>
          <p:cNvPr id="4" name="Рисунок 3" descr="img035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2611136"/>
            <a:ext cx="3131840" cy="424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TextBox 1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0" y="139700"/>
            <a:ext cx="8856663" cy="982663"/>
          </a:xfrm>
          <a:prstGeom prst="rect">
            <a:avLst/>
          </a:prstGeom>
          <a:noFill/>
        </p:spPr>
      </p:pic>
      <p:pic>
        <p:nvPicPr>
          <p:cNvPr id="3" name="Picture 6" descr="picture"/>
          <p:cNvPicPr preferRelativeResize="0"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71688" y="1357313"/>
            <a:ext cx="5072062" cy="41433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</p:pic>
      <p:pic>
        <p:nvPicPr>
          <p:cNvPr id="4" name="TextBox 3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2238" y="5248275"/>
            <a:ext cx="8740775" cy="14938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214313" y="142875"/>
            <a:ext cx="8929687" cy="6500813"/>
          </a:xfrm>
        </p:spPr>
        <p:txBody>
          <a:bodyPr>
            <a:normAutofit fontScale="92500"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900" b="1" dirty="0" smtClean="0">
                <a:latin typeface="Arial Narrow" pitchFamily="34" charset="0"/>
              </a:rPr>
              <a:t>Кто не слыхал его живого слова?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900" b="1" dirty="0" smtClean="0">
                <a:latin typeface="Arial Narrow" pitchFamily="34" charset="0"/>
              </a:rPr>
              <a:t>Кто в жизни с ним не встретился своей?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900" b="1" dirty="0" smtClean="0">
                <a:latin typeface="Arial Narrow" pitchFamily="34" charset="0"/>
              </a:rPr>
              <a:t>Бессмертные творения Крылова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900" b="1" dirty="0" smtClean="0">
                <a:latin typeface="Arial Narrow" pitchFamily="34" charset="0"/>
              </a:rPr>
              <a:t>Мы с каждым годом любим всё сильней.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900" b="1" dirty="0" smtClean="0">
                <a:latin typeface="Arial Narrow" pitchFamily="34" charset="0"/>
              </a:rPr>
              <a:t>Со школьной парты с ними мы сживались,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900" b="1" dirty="0" smtClean="0">
                <a:latin typeface="Arial Narrow" pitchFamily="34" charset="0"/>
              </a:rPr>
              <a:t>В те дни букварь постигшие едва.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900" b="1" dirty="0" smtClean="0">
                <a:latin typeface="Arial Narrow" pitchFamily="34" charset="0"/>
              </a:rPr>
              <a:t>И в памяти навеки оставались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900" b="1" dirty="0" smtClean="0">
                <a:latin typeface="Arial Narrow" pitchFamily="34" charset="0"/>
              </a:rPr>
              <a:t>Крылатые </a:t>
            </a:r>
            <a:r>
              <a:rPr lang="ru-RU" sz="3900" b="1" dirty="0" err="1" smtClean="0">
                <a:latin typeface="Arial Narrow" pitchFamily="34" charset="0"/>
              </a:rPr>
              <a:t>крыловские</a:t>
            </a:r>
            <a:r>
              <a:rPr lang="ru-RU" sz="3900" b="1" dirty="0" smtClean="0">
                <a:latin typeface="Arial Narrow" pitchFamily="34" charset="0"/>
              </a:rPr>
              <a:t> слова.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i="1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i="1" dirty="0" smtClean="0"/>
              <a:t>                                                       </a:t>
            </a:r>
            <a:r>
              <a:rPr lang="ru-RU" b="1" i="1" dirty="0" smtClean="0"/>
              <a:t>М. Исаковский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Прямоугольник 2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0013" y="4943475"/>
            <a:ext cx="5791200" cy="1554163"/>
          </a:xfrm>
          <a:prstGeom prst="rect">
            <a:avLst/>
          </a:prstGeom>
          <a:noFill/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50" y="500063"/>
            <a:ext cx="6286500" cy="449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list_b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3" y="428625"/>
            <a:ext cx="7286625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Прямоугольник 2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55563" y="4870450"/>
            <a:ext cx="9180513" cy="15541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list1_b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63" y="285750"/>
            <a:ext cx="4762500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TextBox 2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4657725"/>
            <a:ext cx="8424863" cy="15541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357188" y="1571625"/>
            <a:ext cx="8358187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 b="1">
                <a:latin typeface="Franklin Gothic Book" pitchFamily="34" charset="0"/>
              </a:rPr>
              <a:t>«На задних лапках я хожу»</a:t>
            </a:r>
          </a:p>
        </p:txBody>
      </p:sp>
      <p:pic>
        <p:nvPicPr>
          <p:cNvPr id="3" name="TextBox 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92075"/>
            <a:ext cx="8539163" cy="1571625"/>
          </a:xfrm>
          <a:prstGeom prst="rect">
            <a:avLst/>
          </a:prstGeom>
          <a:noFill/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57188" y="2500313"/>
            <a:ext cx="75723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 b="1">
                <a:latin typeface="Franklin Gothic Book" pitchFamily="34" charset="0"/>
              </a:rPr>
              <a:t>«... рыльце у тебя в пуху»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00063" y="3643313"/>
            <a:ext cx="7500937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 b="1">
                <a:latin typeface="Franklin Gothic Book" pitchFamily="34" charset="0"/>
              </a:rPr>
              <a:t>«А воз и ныне там»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85750" y="4643438"/>
            <a:ext cx="8072438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 b="1">
                <a:latin typeface="Franklin Gothic Book" pitchFamily="34" charset="0"/>
              </a:rPr>
              <a:t>«Кукушка хвалит петуха за то, что хвалит он кукушку»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Прямоугольник 2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0988" y="414338"/>
            <a:ext cx="8655050" cy="5499100"/>
          </a:xfrm>
          <a:prstGeom prst="rect">
            <a:avLst/>
          </a:prstGeom>
          <a:noFill/>
        </p:spPr>
      </p:pic>
      <p:pic>
        <p:nvPicPr>
          <p:cNvPr id="4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58188" y="58578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3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                   </a:t>
            </a:r>
            <a:r>
              <a:rPr lang="ru-RU" dirty="0" smtClean="0"/>
              <a:t>Представление</a:t>
            </a:r>
            <a:endParaRPr lang="ru-RU" sz="4400" b="1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Команда «Знатоки»</a:t>
            </a:r>
          </a:p>
          <a:p>
            <a:pPr marL="0" indent="0">
              <a:buNone/>
            </a:pPr>
            <a:r>
              <a:rPr lang="ru-RU" dirty="0" smtClean="0"/>
              <a:t>Команда «Грамотеи»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Жюри.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Разминка.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/>
              <a:t>— Назовите, героиню, которая увидела свой образ в зеркале</a:t>
            </a:r>
            <a:r>
              <a:rPr lang="ru-RU" sz="2800" dirty="0" smtClean="0"/>
              <a:t>.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— У кого к зиме под листом «был готов и стол и дом»?  </a:t>
            </a:r>
            <a:br>
              <a:rPr lang="ru-RU" sz="2800" dirty="0"/>
            </a:br>
            <a:r>
              <a:rPr lang="ru-RU" sz="2800" dirty="0"/>
              <a:t>— Кто без драки «хочет попасть в большие забияки»?   </a:t>
            </a:r>
            <a:br>
              <a:rPr lang="ru-RU" sz="2800" dirty="0"/>
            </a:br>
            <a:r>
              <a:rPr lang="ru-RU" sz="2800" dirty="0"/>
              <a:t>— Кого «по улицам водили как будто на показ»?   </a:t>
            </a:r>
            <a:br>
              <a:rPr lang="ru-RU" sz="2800" dirty="0"/>
            </a:br>
            <a:r>
              <a:rPr lang="ru-RU" sz="2800" dirty="0"/>
              <a:t>— Какого цвета было для стрекозы лето?   </a:t>
            </a:r>
            <a:br>
              <a:rPr lang="ru-RU" sz="2800" dirty="0"/>
            </a:br>
            <a:r>
              <a:rPr lang="ru-RU" sz="2800" dirty="0"/>
              <a:t>— На дереве какой породы восседала ворона? </a:t>
            </a:r>
            <a:br>
              <a:rPr lang="ru-RU" sz="2800" dirty="0"/>
            </a:br>
            <a:r>
              <a:rPr lang="ru-RU" sz="2800" dirty="0"/>
              <a:t>— Что пленило лисицу?     </a:t>
            </a:r>
            <a:br>
              <a:rPr lang="ru-RU" sz="2800" dirty="0"/>
            </a:br>
            <a:r>
              <a:rPr lang="ru-RU" sz="2800" dirty="0"/>
              <a:t>— Какой первой частью тела вороны восхитилась лисица? 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0196265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найди пару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Слон-…</a:t>
            </a:r>
          </a:p>
          <a:p>
            <a:pPr marL="0" indent="0">
              <a:buNone/>
            </a:pPr>
            <a:r>
              <a:rPr lang="ru-RU" dirty="0" smtClean="0"/>
              <a:t>Стрекоза-…</a:t>
            </a:r>
          </a:p>
          <a:p>
            <a:pPr marL="0" indent="0">
              <a:buNone/>
            </a:pPr>
            <a:r>
              <a:rPr lang="ru-RU" dirty="0" smtClean="0"/>
              <a:t>Зеркало-…</a:t>
            </a:r>
          </a:p>
          <a:p>
            <a:pPr marL="0" indent="0">
              <a:buNone/>
            </a:pPr>
            <a:r>
              <a:rPr lang="ru-RU" dirty="0" smtClean="0"/>
              <a:t>Ворона-…</a:t>
            </a:r>
          </a:p>
          <a:p>
            <a:pPr marL="0" indent="0">
              <a:buNone/>
            </a:pPr>
            <a:r>
              <a:rPr lang="ru-RU" dirty="0" smtClean="0"/>
              <a:t>Кукушка-…</a:t>
            </a:r>
          </a:p>
          <a:p>
            <a:pPr marL="0" indent="0">
              <a:buNone/>
            </a:pPr>
            <a:r>
              <a:rPr lang="ru-RU" dirty="0" smtClean="0"/>
              <a:t>Кот-…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22795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Мораль сей басни такова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ru-RU" dirty="0" smtClean="0"/>
              <a:t> 1. «Ворона </a:t>
            </a:r>
            <a:r>
              <a:rPr lang="ru-RU" dirty="0"/>
              <a:t>и </a:t>
            </a:r>
            <a:r>
              <a:rPr lang="ru-RU" dirty="0" smtClean="0"/>
              <a:t>лисица»</a:t>
            </a:r>
            <a:endParaRPr lang="ru-RU" sz="2400" dirty="0"/>
          </a:p>
          <a:p>
            <a:pPr lvl="1"/>
            <a:r>
              <a:rPr lang="ru-RU" dirty="0" smtClean="0"/>
              <a:t> 2.«Квартет»</a:t>
            </a:r>
            <a:endParaRPr lang="ru-RU" sz="2400" dirty="0"/>
          </a:p>
          <a:p>
            <a:pPr lvl="1"/>
            <a:r>
              <a:rPr lang="ru-RU" dirty="0" smtClean="0"/>
              <a:t> 3. «Кот </a:t>
            </a:r>
            <a:r>
              <a:rPr lang="ru-RU" dirty="0"/>
              <a:t>и </a:t>
            </a:r>
            <a:r>
              <a:rPr lang="ru-RU" dirty="0" smtClean="0"/>
              <a:t>повар»</a:t>
            </a:r>
            <a:endParaRPr lang="ru-RU" sz="2400" dirty="0"/>
          </a:p>
          <a:p>
            <a:pPr lvl="1"/>
            <a:r>
              <a:rPr lang="ru-RU" dirty="0" smtClean="0"/>
              <a:t> 4.«Лебедь</a:t>
            </a:r>
            <a:r>
              <a:rPr lang="ru-RU" dirty="0"/>
              <a:t>, рак и щука</a:t>
            </a:r>
            <a:endParaRPr lang="ru-RU" sz="2400" dirty="0"/>
          </a:p>
          <a:p>
            <a:pPr lvl="1"/>
            <a:r>
              <a:rPr lang="ru-RU" dirty="0" smtClean="0"/>
              <a:t> 5. «Свинья </a:t>
            </a:r>
            <a:r>
              <a:rPr lang="ru-RU" dirty="0"/>
              <a:t>под </a:t>
            </a:r>
            <a:r>
              <a:rPr lang="ru-RU" dirty="0" smtClean="0"/>
              <a:t>дубом»</a:t>
            </a:r>
            <a:endParaRPr lang="ru-RU" sz="2400" dirty="0"/>
          </a:p>
          <a:p>
            <a:pPr lvl="1"/>
            <a:r>
              <a:rPr lang="ru-RU" dirty="0" smtClean="0"/>
              <a:t> 6. «Стрекоза </a:t>
            </a:r>
            <a:r>
              <a:rPr lang="ru-RU" dirty="0"/>
              <a:t>и </a:t>
            </a:r>
            <a:r>
              <a:rPr lang="ru-RU" dirty="0" smtClean="0"/>
              <a:t>муравей»</a:t>
            </a:r>
            <a:endParaRPr lang="ru-RU" sz="2400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472413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Ваш выход, маэстро!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                  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Чтение басни наизусть.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59179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знатоки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124744"/>
            <a:ext cx="8686800" cy="5472608"/>
          </a:xfrm>
        </p:spPr>
        <p:txBody>
          <a:bodyPr/>
          <a:lstStyle/>
          <a:p>
            <a:r>
              <a:rPr lang="ru-RU" sz="2000" b="1" dirty="0"/>
              <a:t>Свинья под дубом</a:t>
            </a:r>
            <a:endParaRPr lang="ru-RU" sz="2000" dirty="0"/>
          </a:p>
          <a:p>
            <a:r>
              <a:rPr lang="ru-RU" sz="2000" dirty="0"/>
              <a:t>Свинья под Дубом ___________</a:t>
            </a:r>
          </a:p>
          <a:p>
            <a:r>
              <a:rPr lang="ru-RU" sz="2000" dirty="0"/>
              <a:t>Наелась желудей досыта, до отвала;</a:t>
            </a:r>
          </a:p>
          <a:p>
            <a:r>
              <a:rPr lang="ru-RU" sz="2000" dirty="0"/>
              <a:t>Наевшись, __________ под ним;</a:t>
            </a:r>
          </a:p>
          <a:p>
            <a:r>
              <a:rPr lang="ru-RU" sz="2000" dirty="0"/>
              <a:t>Потом, ________ продравши, встала</a:t>
            </a:r>
          </a:p>
          <a:p>
            <a:r>
              <a:rPr lang="ru-RU" sz="2000" dirty="0"/>
              <a:t>И рылом подрывать у Дуба ________ стала.</a:t>
            </a:r>
          </a:p>
          <a:p>
            <a:r>
              <a:rPr lang="ru-RU" sz="2000" dirty="0"/>
              <a:t>"Ведь это дереву вредит",</a:t>
            </a:r>
          </a:p>
          <a:p>
            <a:r>
              <a:rPr lang="ru-RU" sz="2000" dirty="0"/>
              <a:t>Ей с Дубу ________ говорит:</a:t>
            </a:r>
          </a:p>
          <a:p>
            <a:r>
              <a:rPr lang="ru-RU" sz="2000" dirty="0"/>
              <a:t>"Коль корни обнажишь, оно ________ может".-</a:t>
            </a:r>
          </a:p>
          <a:p>
            <a:r>
              <a:rPr lang="ru-RU" sz="2000" dirty="0"/>
              <a:t>"Пусть сохнет", говорит Свинья:</a:t>
            </a:r>
          </a:p>
          <a:p>
            <a:r>
              <a:rPr lang="ru-RU" sz="2000" dirty="0"/>
              <a:t>"Ничуть меня то не тревожит;</a:t>
            </a:r>
          </a:p>
          <a:p>
            <a:r>
              <a:rPr lang="ru-RU" sz="2000" dirty="0"/>
              <a:t>В нем проку мало вижу я;</a:t>
            </a:r>
          </a:p>
          <a:p>
            <a:r>
              <a:rPr lang="ru-RU" sz="2000" dirty="0"/>
              <a:t>Хоть век его не будь, ничуть не пожалею,</a:t>
            </a:r>
          </a:p>
          <a:p>
            <a:r>
              <a:rPr lang="ru-RU" sz="2000" dirty="0"/>
              <a:t>Лишь были б желуди: ведь я от них _________".-</a:t>
            </a:r>
          </a:p>
          <a:p>
            <a:pPr marL="0" indent="0">
              <a:buNone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2373334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2"/>
          <p:cNvSpPr txBox="1">
            <a:spLocks noChangeArrowheads="1"/>
          </p:cNvSpPr>
          <p:nvPr/>
        </p:nvSpPr>
        <p:spPr bwMode="auto">
          <a:xfrm>
            <a:off x="857250" y="1857375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1643050"/>
            <a:ext cx="8143932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Что такое басня? </a:t>
            </a:r>
          </a:p>
        </p:txBody>
      </p:sp>
      <p:sp>
        <p:nvSpPr>
          <p:cNvPr id="17412" name="TextBox 4"/>
          <p:cNvSpPr txBox="1">
            <a:spLocks noChangeArrowheads="1"/>
          </p:cNvSpPr>
          <p:nvPr/>
        </p:nvSpPr>
        <p:spPr bwMode="auto">
          <a:xfrm>
            <a:off x="785813" y="285750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500063" y="3643313"/>
            <a:ext cx="7786687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400" b="1" dirty="0">
                <a:solidFill>
                  <a:srgbClr val="FF3300"/>
                </a:solidFill>
                <a:latin typeface="Tahoma" pitchFamily="34" charset="0"/>
              </a:rPr>
              <a:t>Басня – это короткий иносказательный рассказ с нравоучением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Грамотеи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404</TotalTime>
  <Words>427</Words>
  <Application>Microsoft Office PowerPoint</Application>
  <PresentationFormat>Экран (4:3)</PresentationFormat>
  <Paragraphs>81</Paragraphs>
  <Slides>24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Трек</vt:lpstr>
      <vt:lpstr>Презентация PowerPoint</vt:lpstr>
      <vt:lpstr>Презентация PowerPoint</vt:lpstr>
      <vt:lpstr>                   Представление</vt:lpstr>
      <vt:lpstr>                        Разминка.</vt:lpstr>
      <vt:lpstr>                      найди пару</vt:lpstr>
      <vt:lpstr>        Мораль сей басни такова</vt:lpstr>
      <vt:lpstr>            Ваш выход, маэстро!</vt:lpstr>
      <vt:lpstr>                         знатоки</vt:lpstr>
      <vt:lpstr>                          Грамотеи</vt:lpstr>
      <vt:lpstr>Презентация PowerPoint</vt:lpstr>
      <vt:lpstr>Презентация PowerPoint</vt:lpstr>
      <vt:lpstr>Презентация PowerPoint</vt:lpstr>
      <vt:lpstr>      конкурс:    Объяснялки (ответьте:  из какой басни фраза?)</vt:lpstr>
      <vt:lpstr>«И в сердце льстец всегда отыщет уголок…» 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       ВИКТОРИНА                    ПО               БАСНЯМ                           Ивана      Андреевича                               КРЫЛОВА</dc:title>
  <dc:creator>Елена</dc:creator>
  <cp:lastModifiedBy>Win7</cp:lastModifiedBy>
  <cp:revision>48</cp:revision>
  <dcterms:created xsi:type="dcterms:W3CDTF">2009-04-22T14:40:47Z</dcterms:created>
  <dcterms:modified xsi:type="dcterms:W3CDTF">2017-10-19T13:38:45Z</dcterms:modified>
</cp:coreProperties>
</file>