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5804A-E012-4C0C-800F-83F96E18BDAF}" type="datetimeFigureOut">
              <a:rPr lang="ru-RU" smtClean="0"/>
              <a:t>03.12.2012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D6D9E-A03E-41B1-829C-FA573D199A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AD6D9E-A03E-41B1-829C-FA573D199AFD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357298"/>
          <a:ext cx="8572560" cy="3071836"/>
        </p:xfrm>
        <a:graphic>
          <a:graphicData uri="http://schemas.openxmlformats.org/drawingml/2006/table">
            <a:tbl>
              <a:tblPr/>
              <a:tblGrid>
                <a:gridCol w="2142468"/>
                <a:gridCol w="2143364"/>
                <a:gridCol w="2143364"/>
                <a:gridCol w="2143364"/>
              </a:tblGrid>
              <a:tr h="76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Береза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Одуванчик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Подорожник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Смородина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Ель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Ландыш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Полынь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Малина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Липа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Ромашка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Calibri"/>
                          <a:ea typeface="Calibri"/>
                          <a:cs typeface="Times New Roman"/>
                        </a:rPr>
                        <a:t>Крапива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Шиповник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i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i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8458200" cy="914400"/>
          </a:xfrm>
        </p:spPr>
        <p:txBody>
          <a:bodyPr>
            <a:noAutofit/>
          </a:bodyPr>
          <a:lstStyle/>
          <a:p>
            <a:r>
              <a:rPr lang="ru-RU" sz="6000" dirty="0" smtClean="0"/>
              <a:t>«</a:t>
            </a:r>
            <a:r>
              <a:rPr lang="ru-RU" sz="5400" dirty="0" smtClean="0"/>
              <a:t>Найди закономерность»</a:t>
            </a:r>
            <a:endParaRPr lang="ru-RU" sz="5400" dirty="0"/>
          </a:p>
        </p:txBody>
      </p:sp>
      <p:sp>
        <p:nvSpPr>
          <p:cNvPr id="10" name="Подзаголовок 5"/>
          <p:cNvSpPr txBox="1">
            <a:spLocks/>
          </p:cNvSpPr>
          <p:nvPr/>
        </p:nvSpPr>
        <p:spPr>
          <a:xfrm>
            <a:off x="685800" y="5572140"/>
            <a:ext cx="2314564" cy="64294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714752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Деревья</a:t>
            </a: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15140" y="3714752"/>
            <a:ext cx="21431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Кустарники</a:t>
            </a: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3714752"/>
            <a:ext cx="21431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Трава </a:t>
            </a:r>
          </a:p>
          <a:p>
            <a:pPr algn="ctr">
              <a:spcAft>
                <a:spcPts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3714752"/>
            <a:ext cx="2143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Цветы</a:t>
            </a: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8860" y="4786322"/>
            <a:ext cx="42319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72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  <a:ea typeface="Calibri"/>
                <a:cs typeface="Times New Roman"/>
              </a:rPr>
              <a:t>Растения</a:t>
            </a:r>
            <a:r>
              <a:rPr lang="ru-RU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i="1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86058"/>
            <a:ext cx="1766870" cy="838200"/>
          </a:xfrm>
        </p:spPr>
        <p:txBody>
          <a:bodyPr/>
          <a:lstStyle/>
          <a:p>
            <a:r>
              <a:rPr lang="ru-RU" dirty="0" smtClean="0"/>
              <a:t>береза</a:t>
            </a:r>
            <a:endParaRPr lang="ru-RU" dirty="0"/>
          </a:p>
        </p:txBody>
      </p:sp>
      <p:pic>
        <p:nvPicPr>
          <p:cNvPr id="4098" name="Picture 2" descr="C:\Documents and Settings\Administrator\Рабочий стол\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500042"/>
            <a:ext cx="4500594" cy="6000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2857496"/>
            <a:ext cx="212406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крапива</a:t>
            </a:r>
            <a:endParaRPr lang="ru-RU" dirty="0"/>
          </a:p>
        </p:txBody>
      </p:sp>
      <p:pic>
        <p:nvPicPr>
          <p:cNvPr id="5122" name="Picture 2" descr="C:\Documents and Settings\Administrator\Рабочий стол\73515658_krapi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4357718" cy="63332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2124060" cy="838200"/>
          </a:xfrm>
        </p:spPr>
        <p:txBody>
          <a:bodyPr/>
          <a:lstStyle/>
          <a:p>
            <a:r>
              <a:rPr lang="ru-RU" dirty="0" smtClean="0"/>
              <a:t>ландыш</a:t>
            </a:r>
            <a:endParaRPr lang="ru-RU" dirty="0"/>
          </a:p>
        </p:txBody>
      </p:sp>
      <p:pic>
        <p:nvPicPr>
          <p:cNvPr id="6146" name="Picture 2" descr="C:\Documents and Settings\Administrator\Рабочий стол\734988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85728"/>
            <a:ext cx="4214842" cy="6322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14620"/>
            <a:ext cx="2695564" cy="838200"/>
          </a:xfrm>
        </p:spPr>
        <p:txBody>
          <a:bodyPr/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pic>
        <p:nvPicPr>
          <p:cNvPr id="7170" name="Picture 2" descr="C:\Documents and Settings\Administrator\Рабочий стол\740187-4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7"/>
            <a:ext cx="4214842" cy="6322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357166"/>
            <a:ext cx="2338374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ромашка</a:t>
            </a:r>
            <a:endParaRPr lang="ru-RU" dirty="0"/>
          </a:p>
        </p:txBody>
      </p:sp>
      <p:pic>
        <p:nvPicPr>
          <p:cNvPr id="4" name="Picture 2" descr="C:\Documents and Settings\Administrator\Рабочий стол\77113191_large_flowers_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7143800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43174" y="5072074"/>
            <a:ext cx="3767134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Тысячелистник </a:t>
            </a:r>
            <a:endParaRPr lang="ru-RU" dirty="0"/>
          </a:p>
        </p:txBody>
      </p:sp>
      <p:pic>
        <p:nvPicPr>
          <p:cNvPr id="8197" name="Picture 5" descr="C:\Documents and Settings\Administrator\Рабочий стол\лекарственные-растения.jpg"/>
          <p:cNvPicPr>
            <a:picLocks noChangeAspect="1" noChangeArrowheads="1"/>
          </p:cNvPicPr>
          <p:nvPr/>
        </p:nvPicPr>
        <p:blipFill>
          <a:blip r:embed="rId2" cstate="print"/>
          <a:srcRect l="13929" r="7856"/>
          <a:stretch>
            <a:fillRect/>
          </a:stretch>
        </p:blipFill>
        <p:spPr bwMode="auto">
          <a:xfrm>
            <a:off x="500034" y="357166"/>
            <a:ext cx="839142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4429132"/>
            <a:ext cx="1266804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липа</a:t>
            </a:r>
            <a:endParaRPr lang="ru-RU" dirty="0"/>
          </a:p>
        </p:txBody>
      </p:sp>
      <p:pic>
        <p:nvPicPr>
          <p:cNvPr id="9218" name="Picture 2" descr="C:\Documents and Settings\Administrator\Рабочий стол\news_28042012_525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3019425" cy="4762500"/>
          </a:xfrm>
          <a:prstGeom prst="rect">
            <a:avLst/>
          </a:prstGeom>
          <a:noFill/>
        </p:spPr>
      </p:pic>
      <p:pic>
        <p:nvPicPr>
          <p:cNvPr id="9219" name="Picture 3" descr="C:\Documents and Settings\Administrator\Рабочий стол\6016c4f987890fd8b00db8faad4dd9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19" y="357166"/>
            <a:ext cx="5048285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Рабочий стол\1339035_w200_h200_patrits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285728"/>
            <a:ext cx="4121423" cy="3214710"/>
          </a:xfrm>
          <a:prstGeom prst="rect">
            <a:avLst/>
          </a:prstGeom>
          <a:noFill/>
        </p:spPr>
      </p:pic>
      <p:pic>
        <p:nvPicPr>
          <p:cNvPr id="1028" name="Picture 4" descr="C:\Documents and Settings\Administrator\Рабочий стол\59327864_1274472599_cheremuh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3571900" cy="3208551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Рабочий стол\3321158_60217405_1276339464_1236702963_4.jpg"/>
          <p:cNvPicPr>
            <a:picLocks noChangeAspect="1" noChangeArrowheads="1"/>
          </p:cNvPicPr>
          <p:nvPr/>
        </p:nvPicPr>
        <p:blipFill>
          <a:blip r:embed="rId4" cstate="print"/>
          <a:srcRect b="12627"/>
          <a:stretch>
            <a:fillRect/>
          </a:stretch>
        </p:blipFill>
        <p:spPr bwMode="auto">
          <a:xfrm>
            <a:off x="428596" y="3571876"/>
            <a:ext cx="4364031" cy="3087916"/>
          </a:xfrm>
          <a:prstGeom prst="rect">
            <a:avLst/>
          </a:prstGeom>
          <a:noFill/>
        </p:spPr>
      </p:pic>
      <p:pic>
        <p:nvPicPr>
          <p:cNvPr id="1030" name="Picture 6" descr="C:\Documents and Settings\Administrator\Рабочий стол\72438474_1300817046_1273388047_untitled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571876"/>
            <a:ext cx="350046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4695828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сбора трав</a:t>
            </a:r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928662" y="1285860"/>
            <a:ext cx="72152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1.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Подземные части растений собирают в сухую погоду,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после того как спала роса.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000240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2.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Сушат под навесом, чтобы не попадали солнечные лучи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714620"/>
            <a:ext cx="72866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3.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При сборе цветков часть из них оставляют на растении. 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928662" y="3429000"/>
            <a:ext cx="714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4.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Нельзя собирать больные и повреждённые вредителями растения.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414338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5.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Запрещается собирать растения вблизи автомобильных и железнодорожных дорог, а также в крупных городах. 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857224" y="5214950"/>
            <a:ext cx="72866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6.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Запрещён сбор редких лекарственных растений, занесённых в Красную книгу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5" grpId="0"/>
      <p:bldP spid="5" grpId="0"/>
      <p:bldP spid="6" grpId="0"/>
      <p:bldP spid="11266" grpId="0"/>
      <p:bldP spid="8" grpId="0"/>
      <p:bldP spid="1126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54" y="1071546"/>
          <a:ext cx="7929620" cy="2143141"/>
        </p:xfrm>
        <a:graphic>
          <a:graphicData uri="http://schemas.openxmlformats.org/drawingml/2006/table">
            <a:tbl>
              <a:tblPr/>
              <a:tblGrid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  <a:gridCol w="396481"/>
              </a:tblGrid>
              <a:tr h="436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1.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2.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libri"/>
                          <a:ea typeface="Calibri"/>
                          <a:cs typeface="Calibri"/>
                        </a:rPr>
                        <a:t>3.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4.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68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libri"/>
                          <a:ea typeface="Calibri"/>
                          <a:cs typeface="Calibri"/>
                        </a:rPr>
                        <a:t>5.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00430" y="1071546"/>
          <a:ext cx="1571636" cy="467741"/>
        </p:xfrm>
        <a:graphic>
          <a:graphicData uri="http://schemas.openxmlformats.org/drawingml/2006/table">
            <a:tbl>
              <a:tblPr/>
              <a:tblGrid>
                <a:gridCol w="392909"/>
                <a:gridCol w="392909"/>
                <a:gridCol w="392909"/>
                <a:gridCol w="392909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И 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П 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А 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1206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28662" y="3457545"/>
            <a:ext cx="4857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1. Какое растение помогает при простуде?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071802" y="1500174"/>
          <a:ext cx="2428890" cy="428879"/>
        </p:xfrm>
        <a:graphic>
          <a:graphicData uri="http://schemas.openxmlformats.org/drawingml/2006/table">
            <a:tbl>
              <a:tblPr/>
              <a:tblGrid>
                <a:gridCol w="404815"/>
                <a:gridCol w="404815"/>
                <a:gridCol w="404815"/>
                <a:gridCol w="404815"/>
                <a:gridCol w="404815"/>
                <a:gridCol w="404815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Ё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З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28662" y="3929066"/>
            <a:ext cx="73581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2. Ветки, какого дерева выгоняют простуду из человека в бане?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28662" y="4429132"/>
            <a:ext cx="41158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3. Какое растение придает аппетит?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2976" y="1928802"/>
          <a:ext cx="3571899" cy="428879"/>
        </p:xfrm>
        <a:graphic>
          <a:graphicData uri="http://schemas.openxmlformats.org/drawingml/2006/table">
            <a:tbl>
              <a:tblPr/>
              <a:tblGrid>
                <a:gridCol w="396711"/>
                <a:gridCol w="396711"/>
                <a:gridCol w="396711"/>
                <a:gridCol w="396711"/>
                <a:gridCol w="396711"/>
                <a:gridCol w="397086"/>
                <a:gridCol w="397086"/>
                <a:gridCol w="397086"/>
                <a:gridCol w="397086"/>
              </a:tblGrid>
              <a:tr h="428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Д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928662" y="4857760"/>
            <a:ext cx="69294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4. Это растение применяется при лечении кашля и высокой температуре?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285984" y="2357430"/>
          <a:ext cx="2786080" cy="428879"/>
        </p:xfrm>
        <a:graphic>
          <a:graphicData uri="http://schemas.openxmlformats.org/drawingml/2006/table">
            <a:tbl>
              <a:tblPr/>
              <a:tblGrid>
                <a:gridCol w="397928"/>
                <a:gridCol w="397928"/>
                <a:gridCol w="397928"/>
                <a:gridCol w="397928"/>
                <a:gridCol w="397928"/>
                <a:gridCol w="398220"/>
                <a:gridCol w="398220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Р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Ш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928662" y="5572140"/>
            <a:ext cx="65008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5. Каким растением можно остановить кровотечение?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500430" y="2786058"/>
          <a:ext cx="5143540" cy="428879"/>
        </p:xfrm>
        <a:graphic>
          <a:graphicData uri="http://schemas.openxmlformats.org/drawingml/2006/table">
            <a:tbl>
              <a:tblPr/>
              <a:tblGrid>
                <a:gridCol w="395533"/>
                <a:gridCol w="395533"/>
                <a:gridCol w="395533"/>
                <a:gridCol w="395533"/>
                <a:gridCol w="395533"/>
                <a:gridCol w="395533"/>
                <a:gridCol w="395533"/>
                <a:gridCol w="395533"/>
                <a:gridCol w="395533"/>
                <a:gridCol w="395533"/>
                <a:gridCol w="396070"/>
                <a:gridCol w="396070"/>
                <a:gridCol w="396070"/>
              </a:tblGrid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Ы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Я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Л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600" dirty="0" smtClean="0"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ru-RU" sz="2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26" grpId="0"/>
      <p:bldP spid="2049" grpId="0"/>
      <p:bldP spid="2050" grpId="0"/>
      <p:bldP spid="20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0" y="2714620"/>
            <a:ext cx="3052754" cy="10175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/>
              <a:t>Растения</a:t>
            </a:r>
            <a:endParaRPr lang="ru-RU" sz="4800" dirty="0"/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1142976" y="3500438"/>
            <a:ext cx="3052754" cy="101758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которые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6091246" y="1142984"/>
            <a:ext cx="1838340" cy="101758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лечат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4"/>
          <p:cNvSpPr txBox="1">
            <a:spLocks/>
          </p:cNvSpPr>
          <p:nvPr/>
        </p:nvSpPr>
        <p:spPr>
          <a:xfrm>
            <a:off x="785786" y="2071678"/>
            <a:ext cx="3052754" cy="101758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1"/>
            <a:ext cx="9429784" cy="1071571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4800" dirty="0" smtClean="0"/>
              <a:t> </a:t>
            </a:r>
            <a:endParaRPr lang="ru-RU" sz="4800" dirty="0" smtClean="0"/>
          </a:p>
          <a:p>
            <a:pPr algn="ctr">
              <a:buNone/>
            </a:pPr>
            <a:r>
              <a:rPr lang="ru-RU" sz="9300" i="1" dirty="0" smtClean="0"/>
              <a:t>Растения, которые нас лечат.</a:t>
            </a:r>
            <a:endParaRPr lang="ru-RU" sz="9300" i="1" dirty="0"/>
          </a:p>
        </p:txBody>
      </p:sp>
      <p:pic>
        <p:nvPicPr>
          <p:cNvPr id="26626" name="Picture 2" descr="C:\Documents and Settings\Administrator\Рабочий стол\x_46d106ad.jpg"/>
          <p:cNvPicPr>
            <a:picLocks noChangeAspect="1" noChangeArrowheads="1"/>
          </p:cNvPicPr>
          <p:nvPr/>
        </p:nvPicPr>
        <p:blipFill>
          <a:blip r:embed="rId2" cstate="print"/>
          <a:srcRect b="9722"/>
          <a:stretch>
            <a:fillRect/>
          </a:stretch>
        </p:blipFill>
        <p:spPr bwMode="auto">
          <a:xfrm>
            <a:off x="2928926" y="2643182"/>
            <a:ext cx="3857652" cy="27860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714744" y="928670"/>
            <a:ext cx="24288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Тема: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Administrator\Рабочий стол\btov2011050418582718582495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2277890" cy="3357586"/>
          </a:xfrm>
          <a:prstGeom prst="rect">
            <a:avLst/>
          </a:prstGeom>
          <a:noFill/>
        </p:spPr>
      </p:pic>
      <p:pic>
        <p:nvPicPr>
          <p:cNvPr id="27653" name="Picture 5" descr="C:\Documents and Settings\Administrator\Рабочий стол\N_1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643050"/>
            <a:ext cx="2714643" cy="332821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istrator\Рабочий стол\26073096.jpg"/>
          <p:cNvPicPr>
            <a:picLocks noChangeAspect="1" noChangeArrowheads="1"/>
          </p:cNvPicPr>
          <p:nvPr/>
        </p:nvPicPr>
        <p:blipFill>
          <a:blip r:embed="rId5" cstate="print"/>
          <a:srcRect b="4444"/>
          <a:stretch>
            <a:fillRect/>
          </a:stretch>
        </p:blipFill>
        <p:spPr bwMode="auto">
          <a:xfrm>
            <a:off x="3000364" y="1643050"/>
            <a:ext cx="278608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571480"/>
            <a:ext cx="4643470" cy="85725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подорожник</a:t>
            </a:r>
            <a:endParaRPr lang="ru-RU" sz="4800" dirty="0"/>
          </a:p>
        </p:txBody>
      </p:sp>
      <p:pic>
        <p:nvPicPr>
          <p:cNvPr id="28674" name="Picture 2" descr="C:\Documents and Settings\Administrator\Рабочий стол\N_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14488"/>
            <a:ext cx="600079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3" descr="C:\Documents and Settings\Administrator\Рабочий стол\85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357298"/>
            <a:ext cx="2553477" cy="4000528"/>
          </a:xfrm>
          <a:prstGeom prst="rect">
            <a:avLst/>
          </a:prstGeom>
          <a:noFill/>
        </p:spPr>
      </p:pic>
      <p:pic>
        <p:nvPicPr>
          <p:cNvPr id="29700" name="Picture 4" descr="C:\Documents and Settings\Administrator\Рабочий стол\450px-Convallaria-oliv-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5" y="1357298"/>
            <a:ext cx="2839661" cy="4000528"/>
          </a:xfrm>
          <a:prstGeom prst="rect">
            <a:avLst/>
          </a:prstGeom>
          <a:noFill/>
        </p:spPr>
      </p:pic>
      <p:pic>
        <p:nvPicPr>
          <p:cNvPr id="7" name="Picture 2" descr="C:\Documents and Settings\Administrator\Рабочий стол\ff9e14cf95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357298"/>
            <a:ext cx="239844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642918"/>
            <a:ext cx="1981184" cy="8382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Лопух </a:t>
            </a:r>
            <a:endParaRPr lang="ru-RU" sz="4400" dirty="0"/>
          </a:p>
        </p:txBody>
      </p:sp>
      <p:pic>
        <p:nvPicPr>
          <p:cNvPr id="30722" name="Picture 2" descr="C:\Documents and Settings\Administrator\Рабочий стол\ff9e14cf95c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571612"/>
            <a:ext cx="4516433" cy="4304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istrator\Рабочий стол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736"/>
            <a:ext cx="2583249" cy="3357586"/>
          </a:xfrm>
          <a:prstGeom prst="rect">
            <a:avLst/>
          </a:prstGeom>
          <a:noFill/>
        </p:spPr>
      </p:pic>
      <p:pic>
        <p:nvPicPr>
          <p:cNvPr id="2052" name="Picture 4" descr="C:\Documents and Settings\Administrator\Рабочий стол\1204812939normal_romashki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428736"/>
            <a:ext cx="3000396" cy="3357586"/>
          </a:xfrm>
          <a:prstGeom prst="rect">
            <a:avLst/>
          </a:prstGeom>
          <a:noFill/>
        </p:spPr>
      </p:pic>
      <p:pic>
        <p:nvPicPr>
          <p:cNvPr id="2053" name="Picture 5" descr="C:\Documents and Settings\Administrator\Рабочий стол\shipovnik.jpg"/>
          <p:cNvPicPr>
            <a:picLocks noChangeAspect="1" noChangeArrowheads="1"/>
          </p:cNvPicPr>
          <p:nvPr/>
        </p:nvPicPr>
        <p:blipFill>
          <a:blip r:embed="rId5" cstate="print"/>
          <a:srcRect b="13043"/>
          <a:stretch>
            <a:fillRect/>
          </a:stretch>
        </p:blipFill>
        <p:spPr bwMode="auto">
          <a:xfrm>
            <a:off x="3071802" y="1785926"/>
            <a:ext cx="264320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14678" y="642918"/>
            <a:ext cx="2695564" cy="838200"/>
          </a:xfrm>
        </p:spPr>
        <p:txBody>
          <a:bodyPr/>
          <a:lstStyle/>
          <a:p>
            <a:r>
              <a:rPr lang="ru-RU" dirty="0" smtClean="0"/>
              <a:t>шиповник</a:t>
            </a:r>
            <a:endParaRPr lang="ru-RU" dirty="0"/>
          </a:p>
        </p:txBody>
      </p:sp>
      <p:pic>
        <p:nvPicPr>
          <p:cNvPr id="3075" name="Picture 3" descr="C:\Documents and Settings\Administrator\Рабочий стол\shipovnik_korich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6096000" cy="4572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143</TotalTime>
  <Words>228</Words>
  <Application>Microsoft Office PowerPoint</Application>
  <PresentationFormat>Экран (4:3)</PresentationFormat>
  <Paragraphs>95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Слайд 1</vt:lpstr>
      <vt:lpstr>Слайд 2</vt:lpstr>
      <vt:lpstr>Слайд 3</vt:lpstr>
      <vt:lpstr>Слайд 4</vt:lpstr>
      <vt:lpstr>подорожник</vt:lpstr>
      <vt:lpstr>Слайд 6</vt:lpstr>
      <vt:lpstr>Лопух </vt:lpstr>
      <vt:lpstr>Слайд 8</vt:lpstr>
      <vt:lpstr>шиповник</vt:lpstr>
      <vt:lpstr>береза</vt:lpstr>
      <vt:lpstr>крапива</vt:lpstr>
      <vt:lpstr>ландыш</vt:lpstr>
      <vt:lpstr>одуванчик</vt:lpstr>
      <vt:lpstr>ромашка</vt:lpstr>
      <vt:lpstr>Тысячелистник </vt:lpstr>
      <vt:lpstr>липа</vt:lpstr>
      <vt:lpstr>Слайд 17</vt:lpstr>
      <vt:lpstr>Правила сбора трав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30</cp:revision>
  <dcterms:modified xsi:type="dcterms:W3CDTF">2012-12-03T15:50:06Z</dcterms:modified>
</cp:coreProperties>
</file>