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A79C8-6B5F-45CA-BB02-8003804C5A2A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0C9D3-D5DB-40B2-887E-0129A931E9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A79C8-6B5F-45CA-BB02-8003804C5A2A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0C9D3-D5DB-40B2-887E-0129A931E9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A79C8-6B5F-45CA-BB02-8003804C5A2A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0C9D3-D5DB-40B2-887E-0129A931E9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A79C8-6B5F-45CA-BB02-8003804C5A2A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0C9D3-D5DB-40B2-887E-0129A931E9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A79C8-6B5F-45CA-BB02-8003804C5A2A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0C9D3-D5DB-40B2-887E-0129A931E9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A79C8-6B5F-45CA-BB02-8003804C5A2A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0C9D3-D5DB-40B2-887E-0129A931E9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A79C8-6B5F-45CA-BB02-8003804C5A2A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0C9D3-D5DB-40B2-887E-0129A931E9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A79C8-6B5F-45CA-BB02-8003804C5A2A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0C9D3-D5DB-40B2-887E-0129A931E9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A79C8-6B5F-45CA-BB02-8003804C5A2A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0C9D3-D5DB-40B2-887E-0129A931E9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A79C8-6B5F-45CA-BB02-8003804C5A2A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0C9D3-D5DB-40B2-887E-0129A931E9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A79C8-6B5F-45CA-BB02-8003804C5A2A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20C9D3-D5DB-40B2-887E-0129A931E9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AA79C8-6B5F-45CA-BB02-8003804C5A2A}" type="datetimeFigureOut">
              <a:rPr lang="ru-RU" smtClean="0"/>
              <a:pPr/>
              <a:t>16.09.2017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20C9D3-D5DB-40B2-887E-0129A931E9B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30" name="Picture 6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403648" y="404664"/>
            <a:ext cx="669674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НАШИ ДРУЗЬЯ </a:t>
            </a:r>
            <a:br>
              <a:rPr lang="ru-RU" sz="72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72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НАСЕКОМЫЕ</a:t>
            </a:r>
            <a:endParaRPr lang="ru-RU" sz="72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23728" y="5445224"/>
            <a:ext cx="61926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r"/>
            <a:r>
              <a:rPr lang="ru-RU" dirty="0" smtClean="0"/>
              <a:t>Воспитатель: Ляховченко Л.В.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Весной зеленый фон с травой &amp; бабочек (бесплатно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71600" y="764704"/>
            <a:ext cx="6624736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u="sng" dirty="0" smtClean="0">
                <a:solidFill>
                  <a:schemeClr val="accent2">
                    <a:lumMod val="75000"/>
                  </a:schemeClr>
                </a:solidFill>
              </a:rPr>
              <a:t>Подведение итогов:</a:t>
            </a:r>
          </a:p>
          <a:p>
            <a:endParaRPr lang="ru-RU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1.Каких вы знаете насекомых?</a:t>
            </a:r>
          </a:p>
          <a:p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2.Кто из них ползает, летает, прыгает?</a:t>
            </a:r>
          </a:p>
          <a:p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3.Чем питаются насекомые?</a:t>
            </a:r>
          </a:p>
          <a:p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</a:rPr>
              <a:t>4.Какие вы знаете сказки и стихи о насекомых 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для презентации насекомы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763688" y="1268760"/>
            <a:ext cx="676875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/>
              <a:t>Их разновидностей не счесть,</a:t>
            </a: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/>
              <a:t>Размеры малые, но есть,</a:t>
            </a: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/>
              <a:t>Три пары ног, глаза и крылья,</a:t>
            </a: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/>
              <a:t>Вредят порой непоправимо.</a:t>
            </a: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/>
              <a:t>Животным могут досаждать,</a:t>
            </a: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/>
              <a:t>Растительность всю истреблять,</a:t>
            </a: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/>
              <a:t>Ну, вижу, дети их узнали,</a:t>
            </a: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/>
              <a:t>Стихами насекомых описали!</a:t>
            </a: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 smtClean="0"/>
          </a:p>
          <a:p>
            <a:pPr algn="ctr"/>
            <a:endParaRPr lang="ru-RU" sz="2400" i="1" dirty="0"/>
          </a:p>
          <a:p>
            <a:pPr algn="ctr"/>
            <a:r>
              <a:rPr lang="ru-RU" sz="2400" i="1" dirty="0" smtClean="0"/>
              <a:t>                                                          Леонов </a:t>
            </a:r>
            <a:r>
              <a:rPr lang="ru-RU" sz="2400" i="1" dirty="0"/>
              <a:t>В.</a:t>
            </a: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0" i="1" dirty="0" smtClean="0">
                <a:solidFill>
                  <a:srgbClr val="FF0000"/>
                </a:solidFill>
              </a:rPr>
              <a:t>Бабочка</a:t>
            </a:r>
            <a:endParaRPr lang="ru-RU" sz="4400" b="0" i="1" dirty="0">
              <a:solidFill>
                <a:srgbClr val="FF0000"/>
              </a:solidFill>
            </a:endParaRPr>
          </a:p>
        </p:txBody>
      </p:sp>
      <p:pic>
        <p:nvPicPr>
          <p:cNvPr id="6" name="Содержимое 5" descr="бабочка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75856" y="0"/>
            <a:ext cx="5884699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2400" i="1" dirty="0">
                <a:solidFill>
                  <a:srgbClr val="009900"/>
                </a:solidFill>
              </a:rPr>
              <a:t>Над цветочками порхает,</a:t>
            </a:r>
            <a:r>
              <a:rPr lang="ru-RU" sz="2400" i="1" dirty="0" smtClean="0">
                <a:solidFill>
                  <a:srgbClr val="009900"/>
                </a:solidFill>
              </a:rPr>
              <a:t/>
            </a:r>
            <a:br>
              <a:rPr lang="ru-RU" sz="2400" i="1" dirty="0" smtClean="0">
                <a:solidFill>
                  <a:srgbClr val="009900"/>
                </a:solidFill>
              </a:rPr>
            </a:br>
            <a:r>
              <a:rPr lang="ru-RU" sz="2400" i="1" dirty="0">
                <a:solidFill>
                  <a:srgbClr val="009900"/>
                </a:solidFill>
              </a:rPr>
              <a:t>Кто красавицу не знает?</a:t>
            </a:r>
            <a:r>
              <a:rPr lang="ru-RU" sz="2400" i="1" dirty="0" smtClean="0">
                <a:solidFill>
                  <a:srgbClr val="009900"/>
                </a:solidFill>
              </a:rPr>
              <a:t/>
            </a:r>
            <a:br>
              <a:rPr lang="ru-RU" sz="2400" i="1" dirty="0" smtClean="0">
                <a:solidFill>
                  <a:srgbClr val="009900"/>
                </a:solidFill>
              </a:rPr>
            </a:br>
            <a:r>
              <a:rPr lang="ru-RU" sz="2400" i="1" dirty="0">
                <a:solidFill>
                  <a:srgbClr val="009900"/>
                </a:solidFill>
              </a:rPr>
              <a:t>Ее крылья расписные,</a:t>
            </a:r>
            <a:r>
              <a:rPr lang="ru-RU" sz="2400" i="1" dirty="0" smtClean="0">
                <a:solidFill>
                  <a:srgbClr val="009900"/>
                </a:solidFill>
              </a:rPr>
              <a:t/>
            </a:r>
            <a:br>
              <a:rPr lang="ru-RU" sz="2400" i="1" dirty="0" smtClean="0">
                <a:solidFill>
                  <a:srgbClr val="009900"/>
                </a:solidFill>
              </a:rPr>
            </a:br>
            <a:r>
              <a:rPr lang="ru-RU" sz="2400" i="1" dirty="0">
                <a:solidFill>
                  <a:srgbClr val="009900"/>
                </a:solidFill>
              </a:rPr>
              <a:t>Ее танцы заводные.</a:t>
            </a:r>
            <a:r>
              <a:rPr lang="ru-RU" sz="2400" i="1" dirty="0" smtClean="0">
                <a:solidFill>
                  <a:srgbClr val="009900"/>
                </a:solidFill>
              </a:rPr>
              <a:t/>
            </a:r>
            <a:br>
              <a:rPr lang="ru-RU" sz="2400" i="1" dirty="0" smtClean="0">
                <a:solidFill>
                  <a:srgbClr val="009900"/>
                </a:solidFill>
              </a:rPr>
            </a:br>
            <a:r>
              <a:rPr lang="ru-RU" sz="2400" i="1" dirty="0">
                <a:solidFill>
                  <a:srgbClr val="009900"/>
                </a:solidFill>
              </a:rPr>
              <a:t>Только очень беззащитна,</a:t>
            </a:r>
            <a:r>
              <a:rPr lang="ru-RU" sz="2400" i="1" dirty="0" smtClean="0">
                <a:solidFill>
                  <a:srgbClr val="009900"/>
                </a:solidFill>
              </a:rPr>
              <a:t/>
            </a:r>
            <a:br>
              <a:rPr lang="ru-RU" sz="2400" i="1" dirty="0" smtClean="0">
                <a:solidFill>
                  <a:srgbClr val="009900"/>
                </a:solidFill>
              </a:rPr>
            </a:br>
            <a:r>
              <a:rPr lang="ru-RU" sz="2400" i="1" dirty="0">
                <a:solidFill>
                  <a:srgbClr val="009900"/>
                </a:solidFill>
              </a:rPr>
              <a:t>Совершенно безобидна.</a:t>
            </a:r>
            <a:r>
              <a:rPr lang="ru-RU" sz="2400" i="1" dirty="0" smtClean="0">
                <a:solidFill>
                  <a:srgbClr val="009900"/>
                </a:solidFill>
              </a:rPr>
              <a:t/>
            </a:r>
            <a:br>
              <a:rPr lang="ru-RU" sz="2400" i="1" dirty="0" smtClean="0">
                <a:solidFill>
                  <a:srgbClr val="009900"/>
                </a:solidFill>
              </a:rPr>
            </a:br>
            <a:r>
              <a:rPr lang="ru-RU" sz="2400" i="1" dirty="0">
                <a:solidFill>
                  <a:srgbClr val="009900"/>
                </a:solidFill>
              </a:rPr>
              <a:t>Не спеши ее пугать,</a:t>
            </a:r>
            <a:r>
              <a:rPr lang="ru-RU" sz="2400" i="1" dirty="0" smtClean="0">
                <a:solidFill>
                  <a:srgbClr val="009900"/>
                </a:solidFill>
              </a:rPr>
              <a:t/>
            </a:r>
            <a:br>
              <a:rPr lang="ru-RU" sz="2400" i="1" dirty="0" smtClean="0">
                <a:solidFill>
                  <a:srgbClr val="009900"/>
                </a:solidFill>
              </a:rPr>
            </a:br>
            <a:r>
              <a:rPr lang="ru-RU" sz="2400" i="1" dirty="0">
                <a:solidFill>
                  <a:srgbClr val="009900"/>
                </a:solidFill>
              </a:rPr>
              <a:t>Слабых надо защищать. 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0" i="1" dirty="0" smtClean="0">
                <a:solidFill>
                  <a:srgbClr val="FF0000"/>
                </a:solidFill>
              </a:rPr>
              <a:t>Комар</a:t>
            </a:r>
            <a:endParaRPr lang="ru-RU" sz="4400" b="0" i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комар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03849" y="0"/>
            <a:ext cx="5940152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1435100"/>
            <a:ext cx="3240360" cy="4691063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200000"/>
              </a:lnSpc>
            </a:pPr>
            <a:endParaRPr lang="ru-RU" sz="2400" i="1" dirty="0" smtClean="0">
              <a:solidFill>
                <a:srgbClr val="009900"/>
              </a:solidFill>
            </a:endParaRPr>
          </a:p>
          <a:p>
            <a:pPr>
              <a:lnSpc>
                <a:spcPct val="200000"/>
              </a:lnSpc>
            </a:pPr>
            <a:r>
              <a:rPr lang="ru-RU" sz="2400" i="1" dirty="0" smtClean="0">
                <a:solidFill>
                  <a:srgbClr val="009900"/>
                </a:solidFill>
              </a:rPr>
              <a:t>Не зверь, не птица —</a:t>
            </a:r>
            <a:br>
              <a:rPr lang="ru-RU" sz="2400" i="1" dirty="0" smtClean="0">
                <a:solidFill>
                  <a:srgbClr val="009900"/>
                </a:solidFill>
              </a:rPr>
            </a:br>
            <a:r>
              <a:rPr lang="ru-RU" sz="2400" i="1" dirty="0" smtClean="0">
                <a:solidFill>
                  <a:srgbClr val="009900"/>
                </a:solidFill>
              </a:rPr>
              <a:t>Нос, как спица.</a:t>
            </a:r>
            <a:br>
              <a:rPr lang="ru-RU" sz="2400" i="1" dirty="0" smtClean="0">
                <a:solidFill>
                  <a:srgbClr val="009900"/>
                </a:solidFill>
              </a:rPr>
            </a:br>
            <a:r>
              <a:rPr lang="ru-RU" sz="2400" i="1" dirty="0" smtClean="0">
                <a:solidFill>
                  <a:srgbClr val="009900"/>
                </a:solidFill>
              </a:rPr>
              <a:t>Летит — пищит,</a:t>
            </a:r>
            <a:br>
              <a:rPr lang="ru-RU" sz="2400" i="1" dirty="0" smtClean="0">
                <a:solidFill>
                  <a:srgbClr val="009900"/>
                </a:solidFill>
              </a:rPr>
            </a:br>
            <a:r>
              <a:rPr lang="ru-RU" sz="2400" i="1" dirty="0" smtClean="0">
                <a:solidFill>
                  <a:srgbClr val="009900"/>
                </a:solidFill>
              </a:rPr>
              <a:t>Сядет — молчит.</a:t>
            </a:r>
            <a:br>
              <a:rPr lang="ru-RU" sz="2400" i="1" dirty="0" smtClean="0">
                <a:solidFill>
                  <a:srgbClr val="009900"/>
                </a:solidFill>
              </a:rPr>
            </a:br>
            <a:r>
              <a:rPr lang="ru-RU" sz="2400" i="1" dirty="0" smtClean="0">
                <a:solidFill>
                  <a:srgbClr val="009900"/>
                </a:solidFill>
              </a:rPr>
              <a:t>Кто его убьёт,</a:t>
            </a:r>
            <a:br>
              <a:rPr lang="ru-RU" sz="2400" i="1" dirty="0" smtClean="0">
                <a:solidFill>
                  <a:srgbClr val="009900"/>
                </a:solidFill>
              </a:rPr>
            </a:br>
            <a:r>
              <a:rPr lang="ru-RU" sz="2400" i="1" dirty="0" smtClean="0">
                <a:solidFill>
                  <a:srgbClr val="009900"/>
                </a:solidFill>
              </a:rPr>
              <a:t>Тот кровь свою прольёт.</a:t>
            </a:r>
            <a:br>
              <a:rPr lang="ru-RU" sz="2400" i="1" dirty="0" smtClean="0">
                <a:solidFill>
                  <a:srgbClr val="009900"/>
                </a:solidFill>
              </a:rPr>
            </a:br>
            <a:endParaRPr lang="ru-RU" sz="2400" i="1" dirty="0">
              <a:solidFill>
                <a:srgbClr val="0099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b="0" i="1" dirty="0" smtClean="0">
                <a:solidFill>
                  <a:srgbClr val="FF0000"/>
                </a:solidFill>
              </a:rPr>
              <a:t>БОЖЬЯ КОРОВКА</a:t>
            </a:r>
            <a:endParaRPr lang="ru-RU" sz="4400" b="0" i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бож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19872" y="0"/>
            <a:ext cx="5724128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400" i="1" dirty="0">
                <a:solidFill>
                  <a:srgbClr val="009900"/>
                </a:solidFill>
              </a:rPr>
              <a:t>Утром, я нашёл в траве – </a:t>
            </a:r>
            <a:r>
              <a:rPr lang="ru-RU" sz="2400" i="1" dirty="0" smtClean="0">
                <a:solidFill>
                  <a:srgbClr val="009900"/>
                </a:solidFill>
              </a:rPr>
              <a:t/>
            </a:r>
            <a:br>
              <a:rPr lang="ru-RU" sz="2400" i="1" dirty="0" smtClean="0">
                <a:solidFill>
                  <a:srgbClr val="009900"/>
                </a:solidFill>
              </a:rPr>
            </a:br>
            <a:r>
              <a:rPr lang="ru-RU" sz="2400" i="1" dirty="0">
                <a:solidFill>
                  <a:srgbClr val="009900"/>
                </a:solidFill>
              </a:rPr>
              <a:t>Красную в горошек!</a:t>
            </a:r>
            <a:r>
              <a:rPr lang="ru-RU" sz="2400" i="1" dirty="0" smtClean="0">
                <a:solidFill>
                  <a:srgbClr val="009900"/>
                </a:solidFill>
              </a:rPr>
              <a:t/>
            </a:r>
            <a:br>
              <a:rPr lang="ru-RU" sz="2400" i="1" dirty="0" smtClean="0">
                <a:solidFill>
                  <a:srgbClr val="009900"/>
                </a:solidFill>
              </a:rPr>
            </a:br>
            <a:r>
              <a:rPr lang="ru-RU" sz="2400" i="1" dirty="0">
                <a:solidFill>
                  <a:srgbClr val="009900"/>
                </a:solidFill>
              </a:rPr>
              <a:t>Ровных половинки две,</a:t>
            </a:r>
            <a:r>
              <a:rPr lang="ru-RU" sz="2400" i="1" dirty="0" smtClean="0">
                <a:solidFill>
                  <a:srgbClr val="009900"/>
                </a:solidFill>
              </a:rPr>
              <a:t/>
            </a:r>
            <a:br>
              <a:rPr lang="ru-RU" sz="2400" i="1" dirty="0" smtClean="0">
                <a:solidFill>
                  <a:srgbClr val="009900"/>
                </a:solidFill>
              </a:rPr>
            </a:br>
            <a:r>
              <a:rPr lang="ru-RU" sz="2400" i="1" dirty="0">
                <a:solidFill>
                  <a:srgbClr val="009900"/>
                </a:solidFill>
              </a:rPr>
              <a:t>А ещё, шесть ножек!</a:t>
            </a:r>
            <a:r>
              <a:rPr lang="ru-RU" sz="2400" i="1" dirty="0" smtClean="0">
                <a:solidFill>
                  <a:srgbClr val="009900"/>
                </a:solidFill>
              </a:rPr>
              <a:t/>
            </a:r>
            <a:br>
              <a:rPr lang="ru-RU" sz="2400" i="1" dirty="0" smtClean="0">
                <a:solidFill>
                  <a:srgbClr val="009900"/>
                </a:solidFill>
              </a:rPr>
            </a:br>
            <a:r>
              <a:rPr lang="ru-RU" sz="2400" i="1" dirty="0">
                <a:solidFill>
                  <a:srgbClr val="009900"/>
                </a:solidFill>
              </a:rPr>
              <a:t>Чтобы в руки взять ее,</a:t>
            </a:r>
            <a:r>
              <a:rPr lang="ru-RU" sz="2400" i="1" dirty="0" smtClean="0">
                <a:solidFill>
                  <a:srgbClr val="009900"/>
                </a:solidFill>
              </a:rPr>
              <a:t/>
            </a:r>
            <a:br>
              <a:rPr lang="ru-RU" sz="2400" i="1" dirty="0" smtClean="0">
                <a:solidFill>
                  <a:srgbClr val="009900"/>
                </a:solidFill>
              </a:rPr>
            </a:br>
            <a:r>
              <a:rPr lang="ru-RU" sz="2400" i="1" dirty="0">
                <a:solidFill>
                  <a:srgbClr val="009900"/>
                </a:solidFill>
              </a:rPr>
              <a:t>Не нужна сноровка.</a:t>
            </a:r>
            <a:r>
              <a:rPr lang="ru-RU" sz="2400" i="1" dirty="0" smtClean="0">
                <a:solidFill>
                  <a:srgbClr val="009900"/>
                </a:solidFill>
              </a:rPr>
              <a:t/>
            </a:r>
            <a:br>
              <a:rPr lang="ru-RU" sz="2400" i="1" dirty="0" smtClean="0">
                <a:solidFill>
                  <a:srgbClr val="009900"/>
                </a:solidFill>
              </a:rPr>
            </a:br>
            <a:r>
              <a:rPr lang="ru-RU" sz="2400" i="1" dirty="0">
                <a:solidFill>
                  <a:srgbClr val="009900"/>
                </a:solidFill>
              </a:rPr>
              <a:t>Отгадайте, это кто?!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0" i="1" dirty="0" smtClean="0">
                <a:solidFill>
                  <a:srgbClr val="FF0000"/>
                </a:solidFill>
              </a:rPr>
              <a:t>ПЧЕЛА</a:t>
            </a:r>
            <a:endParaRPr lang="ru-RU" sz="4400" b="0" i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пчел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1"/>
            <a:ext cx="556895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ru-RU" sz="3200" i="1" dirty="0" smtClean="0">
              <a:solidFill>
                <a:srgbClr val="009900"/>
              </a:solidFill>
            </a:endParaRPr>
          </a:p>
          <a:p>
            <a:r>
              <a:rPr lang="ru-RU" sz="3200" i="1" dirty="0" smtClean="0">
                <a:solidFill>
                  <a:srgbClr val="009900"/>
                </a:solidFill>
              </a:rPr>
              <a:t>Над </a:t>
            </a:r>
            <a:r>
              <a:rPr lang="ru-RU" sz="3200" i="1" dirty="0">
                <a:solidFill>
                  <a:srgbClr val="009900"/>
                </a:solidFill>
              </a:rPr>
              <a:t>цветком она жужжит,</a:t>
            </a:r>
            <a:r>
              <a:rPr lang="ru-RU" sz="3200" i="1" dirty="0" smtClean="0">
                <a:solidFill>
                  <a:srgbClr val="009900"/>
                </a:solidFill>
              </a:rPr>
              <a:t/>
            </a:r>
            <a:br>
              <a:rPr lang="ru-RU" sz="3200" i="1" dirty="0" smtClean="0">
                <a:solidFill>
                  <a:srgbClr val="009900"/>
                </a:solidFill>
              </a:rPr>
            </a:br>
            <a:r>
              <a:rPr lang="ru-RU" sz="3200" i="1" dirty="0">
                <a:solidFill>
                  <a:srgbClr val="009900"/>
                </a:solidFill>
              </a:rPr>
              <a:t>К улью быстро так летит,</a:t>
            </a:r>
            <a:r>
              <a:rPr lang="ru-RU" sz="3200" i="1" dirty="0" smtClean="0">
                <a:solidFill>
                  <a:srgbClr val="009900"/>
                </a:solidFill>
              </a:rPr>
              <a:t/>
            </a:r>
            <a:br>
              <a:rPr lang="ru-RU" sz="3200" i="1" dirty="0" smtClean="0">
                <a:solidFill>
                  <a:srgbClr val="009900"/>
                </a:solidFill>
              </a:rPr>
            </a:br>
            <a:r>
              <a:rPr lang="ru-RU" sz="3200" i="1" dirty="0">
                <a:solidFill>
                  <a:srgbClr val="009900"/>
                </a:solidFill>
              </a:rPr>
              <a:t>Мёд свой в соты отдала,</a:t>
            </a:r>
            <a:r>
              <a:rPr lang="ru-RU" sz="3200" i="1" dirty="0" smtClean="0">
                <a:solidFill>
                  <a:srgbClr val="009900"/>
                </a:solidFill>
              </a:rPr>
              <a:t/>
            </a:r>
            <a:br>
              <a:rPr lang="ru-RU" sz="3200" i="1" dirty="0" smtClean="0">
                <a:solidFill>
                  <a:srgbClr val="009900"/>
                </a:solidFill>
              </a:rPr>
            </a:br>
            <a:r>
              <a:rPr lang="ru-RU" sz="3200" i="1" dirty="0">
                <a:solidFill>
                  <a:srgbClr val="009900"/>
                </a:solidFill>
              </a:rPr>
              <a:t>Как зовут её? …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0" i="1" dirty="0" smtClean="0">
                <a:solidFill>
                  <a:srgbClr val="FF0000"/>
                </a:solidFill>
              </a:rPr>
              <a:t>МУРАВЕЙ</a:t>
            </a:r>
            <a:endParaRPr lang="ru-RU" sz="4400" b="0" i="1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400" i="1" dirty="0">
                <a:solidFill>
                  <a:srgbClr val="009900"/>
                </a:solidFill>
              </a:rPr>
              <a:t>Кто не знает силача?</a:t>
            </a:r>
            <a:r>
              <a:rPr lang="ru-RU" sz="2400" i="1" dirty="0" smtClean="0">
                <a:solidFill>
                  <a:srgbClr val="009900"/>
                </a:solidFill>
              </a:rPr>
              <a:t/>
            </a:r>
            <a:br>
              <a:rPr lang="ru-RU" sz="2400" i="1" dirty="0" smtClean="0">
                <a:solidFill>
                  <a:srgbClr val="009900"/>
                </a:solidFill>
              </a:rPr>
            </a:br>
            <a:r>
              <a:rPr lang="ru-RU" sz="2400" i="1" dirty="0">
                <a:solidFill>
                  <a:srgbClr val="009900"/>
                </a:solidFill>
              </a:rPr>
              <a:t>Груз он носит не ворча.</a:t>
            </a:r>
            <a:r>
              <a:rPr lang="ru-RU" sz="2400" i="1" dirty="0" smtClean="0">
                <a:solidFill>
                  <a:srgbClr val="009900"/>
                </a:solidFill>
              </a:rPr>
              <a:t/>
            </a:r>
            <a:br>
              <a:rPr lang="ru-RU" sz="2400" i="1" dirty="0" smtClean="0">
                <a:solidFill>
                  <a:srgbClr val="009900"/>
                </a:solidFill>
              </a:rPr>
            </a:br>
            <a:r>
              <a:rPr lang="ru-RU" sz="2400" i="1" dirty="0">
                <a:solidFill>
                  <a:srgbClr val="009900"/>
                </a:solidFill>
              </a:rPr>
              <a:t>Для него везде тропинка:</a:t>
            </a:r>
            <a:r>
              <a:rPr lang="ru-RU" sz="2400" i="1" dirty="0" smtClean="0">
                <a:solidFill>
                  <a:srgbClr val="009900"/>
                </a:solidFill>
              </a:rPr>
              <a:t/>
            </a:r>
            <a:br>
              <a:rPr lang="ru-RU" sz="2400" i="1" dirty="0" smtClean="0">
                <a:solidFill>
                  <a:srgbClr val="009900"/>
                </a:solidFill>
              </a:rPr>
            </a:br>
            <a:r>
              <a:rPr lang="ru-RU" sz="2400" i="1" dirty="0">
                <a:solidFill>
                  <a:srgbClr val="009900"/>
                </a:solidFill>
              </a:rPr>
              <a:t>И дорожка, и былинка,</a:t>
            </a:r>
            <a:r>
              <a:rPr lang="ru-RU" sz="2400" i="1" dirty="0" smtClean="0">
                <a:solidFill>
                  <a:srgbClr val="009900"/>
                </a:solidFill>
              </a:rPr>
              <a:t/>
            </a:r>
            <a:br>
              <a:rPr lang="ru-RU" sz="2400" i="1" dirty="0" smtClean="0">
                <a:solidFill>
                  <a:srgbClr val="009900"/>
                </a:solidFill>
              </a:rPr>
            </a:br>
            <a:r>
              <a:rPr lang="ru-RU" sz="2400" i="1" dirty="0">
                <a:solidFill>
                  <a:srgbClr val="009900"/>
                </a:solidFill>
              </a:rPr>
              <a:t>Может вниз нести и вверх;</a:t>
            </a:r>
            <a:r>
              <a:rPr lang="ru-RU" sz="2400" i="1" dirty="0" smtClean="0">
                <a:solidFill>
                  <a:srgbClr val="009900"/>
                </a:solidFill>
              </a:rPr>
              <a:t/>
            </a:r>
            <a:br>
              <a:rPr lang="ru-RU" sz="2400" i="1" dirty="0" smtClean="0">
                <a:solidFill>
                  <a:srgbClr val="009900"/>
                </a:solidFill>
              </a:rPr>
            </a:br>
            <a:r>
              <a:rPr lang="ru-RU" sz="2400" i="1" dirty="0">
                <a:solidFill>
                  <a:srgbClr val="009900"/>
                </a:solidFill>
              </a:rPr>
              <a:t>Он работник лучше всех.</a:t>
            </a:r>
          </a:p>
        </p:txBody>
      </p:sp>
      <p:pic>
        <p:nvPicPr>
          <p:cNvPr id="7" name="Содержимое 6" descr="8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63888" y="188640"/>
            <a:ext cx="5580111" cy="666936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0" i="1" dirty="0" smtClean="0">
                <a:solidFill>
                  <a:srgbClr val="FF0000"/>
                </a:solidFill>
              </a:rPr>
              <a:t>КУЗНЕЧИК</a:t>
            </a:r>
            <a:endParaRPr lang="ru-RU" sz="4400" b="0" i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кузнечик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75856" y="0"/>
            <a:ext cx="5871387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ru-RU" sz="2400" dirty="0" smtClean="0">
              <a:solidFill>
                <a:srgbClr val="009900"/>
              </a:solidFill>
            </a:endParaRPr>
          </a:p>
          <a:p>
            <a:r>
              <a:rPr lang="ru-RU" sz="2400" dirty="0" smtClean="0">
                <a:solidFill>
                  <a:srgbClr val="009900"/>
                </a:solidFill>
              </a:rPr>
              <a:t>Целый </a:t>
            </a:r>
            <a:r>
              <a:rPr lang="ru-RU" sz="2400" dirty="0">
                <a:solidFill>
                  <a:srgbClr val="009900"/>
                </a:solidFill>
              </a:rPr>
              <a:t>день в траве скакал,</a:t>
            </a:r>
            <a:r>
              <a:rPr lang="ru-RU" sz="2400" dirty="0" smtClean="0">
                <a:solidFill>
                  <a:srgbClr val="009900"/>
                </a:solidFill>
              </a:rPr>
              <a:t/>
            </a:r>
            <a:br>
              <a:rPr lang="ru-RU" sz="2400" dirty="0" smtClean="0">
                <a:solidFill>
                  <a:srgbClr val="009900"/>
                </a:solidFill>
              </a:rPr>
            </a:br>
            <a:r>
              <a:rPr lang="ru-RU" sz="2400" dirty="0">
                <a:solidFill>
                  <a:srgbClr val="009900"/>
                </a:solidFill>
              </a:rPr>
              <a:t>Скрипку где-то потерял.</a:t>
            </a:r>
            <a:r>
              <a:rPr lang="ru-RU" sz="2400" dirty="0" smtClean="0">
                <a:solidFill>
                  <a:srgbClr val="009900"/>
                </a:solidFill>
              </a:rPr>
              <a:t/>
            </a:r>
            <a:br>
              <a:rPr lang="ru-RU" sz="2400" dirty="0" smtClean="0">
                <a:solidFill>
                  <a:srgbClr val="009900"/>
                </a:solidFill>
              </a:rPr>
            </a:br>
            <a:r>
              <a:rPr lang="ru-RU" sz="2400" dirty="0">
                <a:solidFill>
                  <a:srgbClr val="009900"/>
                </a:solidFill>
              </a:rPr>
              <a:t>И теперь грустит у речки</a:t>
            </a:r>
            <a:r>
              <a:rPr lang="ru-RU" sz="2400" dirty="0" smtClean="0">
                <a:solidFill>
                  <a:srgbClr val="009900"/>
                </a:solidFill>
              </a:rPr>
              <a:t/>
            </a:r>
            <a:br>
              <a:rPr lang="ru-RU" sz="2400" dirty="0" smtClean="0">
                <a:solidFill>
                  <a:srgbClr val="009900"/>
                </a:solidFill>
              </a:rPr>
            </a:br>
            <a:r>
              <a:rPr lang="ru-RU" sz="2400" dirty="0">
                <a:solidFill>
                  <a:srgbClr val="009900"/>
                </a:solidFill>
              </a:rPr>
              <a:t>Наш зелёненький …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0" i="1" dirty="0" smtClean="0">
                <a:solidFill>
                  <a:srgbClr val="FF0000"/>
                </a:solidFill>
              </a:rPr>
              <a:t>СТРЕКОЗА</a:t>
            </a:r>
            <a:endParaRPr lang="ru-RU" sz="4400" b="0" i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стрек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91880" y="0"/>
            <a:ext cx="5604743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ru-RU" sz="2800" dirty="0" smtClean="0">
              <a:solidFill>
                <a:srgbClr val="009900"/>
              </a:solidFill>
            </a:endParaRPr>
          </a:p>
          <a:p>
            <a:r>
              <a:rPr lang="ru-RU" sz="2800" dirty="0" smtClean="0">
                <a:solidFill>
                  <a:srgbClr val="009900"/>
                </a:solidFill>
              </a:rPr>
              <a:t>На </a:t>
            </a:r>
            <a:r>
              <a:rPr lang="ru-RU" sz="2800" dirty="0">
                <a:solidFill>
                  <a:srgbClr val="009900"/>
                </a:solidFill>
              </a:rPr>
              <a:t>ромашку у ворот</a:t>
            </a:r>
            <a:r>
              <a:rPr lang="ru-RU" sz="2800" dirty="0" smtClean="0">
                <a:solidFill>
                  <a:srgbClr val="009900"/>
                </a:solidFill>
              </a:rPr>
              <a:t/>
            </a:r>
            <a:br>
              <a:rPr lang="ru-RU" sz="2800" dirty="0" smtClean="0">
                <a:solidFill>
                  <a:srgbClr val="009900"/>
                </a:solidFill>
              </a:rPr>
            </a:br>
            <a:r>
              <a:rPr lang="ru-RU" sz="2800" dirty="0">
                <a:solidFill>
                  <a:srgbClr val="009900"/>
                </a:solidFill>
              </a:rPr>
              <a:t>Опустился вертолет –</a:t>
            </a:r>
            <a:r>
              <a:rPr lang="ru-RU" sz="2800" dirty="0" smtClean="0">
                <a:solidFill>
                  <a:srgbClr val="009900"/>
                </a:solidFill>
              </a:rPr>
              <a:t/>
            </a:r>
            <a:br>
              <a:rPr lang="ru-RU" sz="2800" dirty="0" smtClean="0">
                <a:solidFill>
                  <a:srgbClr val="009900"/>
                </a:solidFill>
              </a:rPr>
            </a:br>
            <a:r>
              <a:rPr lang="ru-RU" sz="2800" dirty="0">
                <a:solidFill>
                  <a:srgbClr val="009900"/>
                </a:solidFill>
              </a:rPr>
              <a:t>Золотистые глаза.</a:t>
            </a:r>
            <a:r>
              <a:rPr lang="ru-RU" sz="2800" dirty="0" smtClean="0">
                <a:solidFill>
                  <a:srgbClr val="009900"/>
                </a:solidFill>
              </a:rPr>
              <a:t/>
            </a:r>
            <a:br>
              <a:rPr lang="ru-RU" sz="2800" dirty="0" smtClean="0">
                <a:solidFill>
                  <a:srgbClr val="009900"/>
                </a:solidFill>
              </a:rPr>
            </a:br>
            <a:r>
              <a:rPr lang="ru-RU" sz="2800" dirty="0">
                <a:solidFill>
                  <a:srgbClr val="009900"/>
                </a:solidFill>
              </a:rPr>
              <a:t>Кто же это? …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</TotalTime>
  <Words>87</Words>
  <Application>Microsoft Office PowerPoint</Application>
  <PresentationFormat>Экран (4:3)</PresentationFormat>
  <Paragraphs>32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Бабочка</vt:lpstr>
      <vt:lpstr>Комар</vt:lpstr>
      <vt:lpstr>БОЖЬЯ КОРОВКА</vt:lpstr>
      <vt:lpstr>ПЧЕЛА</vt:lpstr>
      <vt:lpstr>МУРАВЕЙ</vt:lpstr>
      <vt:lpstr>КУЗНЕЧИК</vt:lpstr>
      <vt:lpstr>СТРЕКОЗА</vt:lpstr>
      <vt:lpstr>Слайд 10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Юра</dc:creator>
  <cp:lastModifiedBy>Юра</cp:lastModifiedBy>
  <cp:revision>13</cp:revision>
  <dcterms:created xsi:type="dcterms:W3CDTF">2017-09-08T09:52:43Z</dcterms:created>
  <dcterms:modified xsi:type="dcterms:W3CDTF">2017-09-16T12:04:20Z</dcterms:modified>
</cp:coreProperties>
</file>