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76" r:id="rId4"/>
    <p:sldId id="281" r:id="rId5"/>
    <p:sldId id="294" r:id="rId6"/>
    <p:sldId id="280" r:id="rId7"/>
    <p:sldId id="292" r:id="rId8"/>
    <p:sldId id="284" r:id="rId9"/>
    <p:sldId id="285" r:id="rId10"/>
    <p:sldId id="288" r:id="rId11"/>
    <p:sldId id="293" r:id="rId12"/>
    <p:sldId id="289" r:id="rId13"/>
    <p:sldId id="290" r:id="rId14"/>
    <p:sldId id="291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4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0">
              <a:srgbClr val="00B05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240CE-3436-4EA2-8412-E08DF173827A}" type="datetimeFigureOut">
              <a:rPr lang="ru-RU" smtClean="0"/>
              <a:pPr/>
              <a:t>24.12.2015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00EF3-F169-42E4-80FD-30FD7CE78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33265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785794"/>
            <a:ext cx="7586692" cy="29515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Создание </a:t>
            </a:r>
          </a:p>
          <a:p>
            <a:pPr algn="ctr">
              <a:lnSpc>
                <a:spcPct val="150000"/>
              </a:lnSpc>
            </a:pP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проблемных ситуаций </a:t>
            </a:r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на уроках окружающего мира.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3857628"/>
            <a:ext cx="1781944" cy="2594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33265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00232" y="428604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Приём 2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928670"/>
          <a:ext cx="8215370" cy="5476116"/>
        </p:xfrm>
        <a:graphic>
          <a:graphicData uri="http://schemas.openxmlformats.org/drawingml/2006/table">
            <a:tbl>
              <a:tblPr/>
              <a:tblGrid>
                <a:gridCol w="3786214"/>
                <a:gridCol w="4429156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Ученики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У Лены с Мишей зимние каникулы. Они отправляются в путешествие. Миша летит в Австралию с папой, 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Лена с мамой – в Санкт-Петербург. Соберите в сумки необходимые им вещи. Работайте по группам.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Заслушаем группы.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Итак, задание было одно?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А как вы его выполнили?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Почему так получились, чего мы пока не знаем?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Какой же вопрос возникает?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Фиксирует вопрос на доске.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Две группы «собирают» сумки для Лены и Миши. Список вещей:  купальник, пляжные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тапочки, плавки, шорты, футболка, пальто, сапоги, шапка, перчатки, шарф, свитер, тёплые брюки.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Группы выступают. Набор вещей для Лены у всех получился одинаковый, а для Миши разный. </a:t>
                      </a: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(Проблемная ситуация)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Да, одно.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По-разному. </a:t>
                      </a: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(Осознание противоречия)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Мы не знаем, какое сейчас время года в Австралии.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Какое время года в Австралии, когда у нас зима?  </a:t>
                      </a: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(Вопрос)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57158" y="35716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0100" y="-428652"/>
            <a:ext cx="7429552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/>
          </a:p>
          <a:p>
            <a:endParaRPr lang="ru-RU" sz="3200" b="1" dirty="0" smtClean="0"/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Проблемные ситуации, возникшие с «удивлением»</a:t>
            </a:r>
          </a:p>
          <a:p>
            <a:pPr algn="ctr">
              <a:lnSpc>
                <a:spcPct val="150000"/>
              </a:lnSpc>
            </a:pP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Между житейским представлением учащихся и научным фактом.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ru-RU" sz="3200" b="1" dirty="0" smtClean="0"/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/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33265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00232" y="428604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Приём 3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4" y="928670"/>
          <a:ext cx="8215370" cy="5791584"/>
        </p:xfrm>
        <a:graphic>
          <a:graphicData uri="http://schemas.openxmlformats.org/drawingml/2006/table">
            <a:tbl>
              <a:tblPr/>
              <a:tblGrid>
                <a:gridCol w="4214842"/>
                <a:gridCol w="4000528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Ученики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Какую природную зону мы начали изучать?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От какого слова происходит название зоны «пустыня»?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Как вы думаете, много ли растений в пустыне?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Послушайте фрагмент из научно-популярной статьи. </a:t>
                      </a: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(зачитывает)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Вы что сначала сказали?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А как на самом деле? Что вы узнали из текста?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Какая же возникает проблема? В чем мы должны разобраться?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Верно, приспособляемость растений пустыни. Фиксирует тему на доске.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Пустыню.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Пусто.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Мало. Почти нет.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Слушают о пышном цветении растений пустыни в апреле</a:t>
                      </a: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. (Проблемная ситуация).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Здесь пусто, нет </a:t>
                      </a: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растений или </a:t>
                      </a: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очень мало.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Растительности в пустыне много.  </a:t>
                      </a: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(Осознание противоречия.)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Как растения приспособились к жизни в пустыне?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(Тема.)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33265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00232" y="428604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оздание проблемной ситуации на основе домашнего задания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472" y="1643051"/>
          <a:ext cx="7929618" cy="4727956"/>
        </p:xfrm>
        <a:graphic>
          <a:graphicData uri="http://schemas.openxmlformats.org/drawingml/2006/table">
            <a:tbl>
              <a:tblPr/>
              <a:tblGrid>
                <a:gridCol w="4214842"/>
                <a:gridCol w="3714776"/>
              </a:tblGrid>
              <a:tr h="3069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Ученики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90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Что же случилось? У всех ли такое явление?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Показывает детям банку со всходами гороха, посаженного в тот же день, 1 ноября, в почву.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</a:t>
                      </a:r>
                      <a:r>
                        <a:rPr lang="ru-RU" sz="1800" i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Почему так хорошо пророс горох?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Да, у всех.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latin typeface="+mn-lt"/>
                          <a:ea typeface="Calibri"/>
                          <a:cs typeface="Times New Roman"/>
                        </a:rPr>
                        <a:t>Рассматривают. (Проблемная ситуация).</a:t>
                      </a: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Ответы разные: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0" dirty="0" smtClean="0">
                          <a:latin typeface="+mn-lt"/>
                          <a:ea typeface="Calibri"/>
                          <a:cs typeface="Times New Roman"/>
                        </a:rPr>
                        <a:t>–</a:t>
                      </a:r>
                      <a:r>
                        <a:rPr lang="ru-RU" sz="1800" i="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банке теплее. В банке свет, а в тряпочке темно.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тряпочке нет питательных веществ, а в земле они есть.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i="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57158" y="35716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1472" y="-428652"/>
            <a:ext cx="8001056" cy="7786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/>
          </a:p>
          <a:p>
            <a:endParaRPr lang="ru-RU" sz="3200" b="1" dirty="0" smtClean="0"/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Литература:</a:t>
            </a:r>
          </a:p>
          <a:p>
            <a:pPr marL="457200" lvl="0" indent="-457200">
              <a:buAutoNum type="arabicPeriod"/>
            </a:pPr>
            <a:r>
              <a:rPr lang="ru-RU" sz="2000" dirty="0" smtClean="0"/>
              <a:t>Виноградова </a:t>
            </a:r>
            <a:r>
              <a:rPr lang="ru-RU" sz="2000" dirty="0" smtClean="0"/>
              <a:t>Н.Ф. Создание проблемных ситуаций и обсуждение гипотез. Методические рекомендации. – М.: </a:t>
            </a:r>
            <a:r>
              <a:rPr lang="ru-RU" sz="2000" dirty="0" smtClean="0"/>
              <a:t> </a:t>
            </a:r>
            <a:r>
              <a:rPr lang="ru-RU" sz="2000" dirty="0" err="1" smtClean="0"/>
              <a:t>Вентана</a:t>
            </a:r>
            <a:r>
              <a:rPr lang="ru-RU" sz="2000" dirty="0" smtClean="0"/>
              <a:t> - Граф</a:t>
            </a:r>
            <a:r>
              <a:rPr lang="ru-RU" sz="2000" dirty="0" smtClean="0"/>
              <a:t>, 2002</a:t>
            </a:r>
            <a:r>
              <a:rPr lang="ru-RU" sz="2000" dirty="0" smtClean="0"/>
              <a:t>.</a:t>
            </a:r>
          </a:p>
          <a:p>
            <a:pPr marL="457200" lvl="0" indent="-457200">
              <a:buAutoNum type="arabicPeriod"/>
            </a:pPr>
            <a:endParaRPr lang="ru-RU" sz="2000" dirty="0" smtClean="0"/>
          </a:p>
          <a:p>
            <a:pPr marL="457200" lvl="0" indent="-457200">
              <a:buAutoNum type="arabicPeriod" startAt="2"/>
            </a:pPr>
            <a:r>
              <a:rPr lang="ru-RU" sz="2000" dirty="0" err="1" smtClean="0"/>
              <a:t>Ильницкая</a:t>
            </a:r>
            <a:r>
              <a:rPr lang="ru-RU" sz="2000" dirty="0" smtClean="0"/>
              <a:t> </a:t>
            </a:r>
            <a:r>
              <a:rPr lang="ru-RU" sz="2000" dirty="0" smtClean="0"/>
              <a:t>С. Пути создания проблемных ситуаций. – М.: Знания, </a:t>
            </a:r>
            <a:r>
              <a:rPr lang="ru-RU" sz="2000" dirty="0" smtClean="0"/>
              <a:t>    1985.</a:t>
            </a:r>
          </a:p>
          <a:p>
            <a:pPr marL="457200" lvl="0" indent="-457200"/>
            <a:endParaRPr lang="ru-RU" sz="2000" dirty="0" smtClean="0"/>
          </a:p>
          <a:p>
            <a:pPr marL="457200" lvl="0" indent="-457200">
              <a:buAutoNum type="arabicPeriod" startAt="3"/>
            </a:pPr>
            <a:r>
              <a:rPr lang="ru-RU" sz="2000" dirty="0" smtClean="0"/>
              <a:t>Мельникова </a:t>
            </a:r>
            <a:r>
              <a:rPr lang="ru-RU" sz="2000" dirty="0" smtClean="0"/>
              <a:t>Е. Л. Проблемный урок, </a:t>
            </a:r>
            <a:r>
              <a:rPr lang="ru-RU" sz="2000" smtClean="0"/>
              <a:t>или </a:t>
            </a:r>
            <a:r>
              <a:rPr lang="ru-RU" sz="2000" smtClean="0"/>
              <a:t>как </a:t>
            </a:r>
            <a:r>
              <a:rPr lang="ru-RU" sz="2000" dirty="0" smtClean="0"/>
              <a:t>открывать знания с учениками: Пособие для учителя. – М., 2002</a:t>
            </a:r>
            <a:r>
              <a:rPr lang="ru-RU" sz="2000" dirty="0" smtClean="0"/>
              <a:t>.</a:t>
            </a:r>
          </a:p>
          <a:p>
            <a:pPr marL="457200" lvl="0" indent="-457200">
              <a:buAutoNum type="arabicPeriod" startAt="3"/>
            </a:pPr>
            <a:endParaRPr lang="ru-RU" sz="2000" dirty="0" smtClean="0"/>
          </a:p>
          <a:p>
            <a:pPr marL="355600" lvl="0" indent="-355600"/>
            <a:r>
              <a:rPr lang="ru-RU" sz="2000" i="1" dirty="0" smtClean="0"/>
              <a:t>4.   Мельникова </a:t>
            </a:r>
            <a:r>
              <a:rPr lang="ru-RU" sz="2000" i="1" dirty="0" smtClean="0"/>
              <a:t>Е.Л.</a:t>
            </a:r>
            <a:r>
              <a:rPr lang="ru-RU" sz="2000" dirty="0" smtClean="0"/>
              <a:t> Проблемно-диалогическое обучение: понятие, технология, предметная специфика. </a:t>
            </a:r>
            <a:r>
              <a:rPr lang="ru-RU" sz="2000" dirty="0" smtClean="0"/>
              <a:t>Образовательная </a:t>
            </a:r>
            <a:r>
              <a:rPr lang="ru-RU" sz="2000" dirty="0" smtClean="0"/>
              <a:t>система «Школа 2100» – качественное образование для всех. Сборник материалов / Под </a:t>
            </a:r>
            <a:r>
              <a:rPr lang="ru-RU" sz="2000" dirty="0" err="1" smtClean="0"/>
              <a:t>науч</a:t>
            </a:r>
            <a:r>
              <a:rPr lang="ru-RU" sz="2000" dirty="0" smtClean="0"/>
              <a:t>. ред. Д.И. </a:t>
            </a:r>
            <a:r>
              <a:rPr lang="ru-RU" sz="2000" dirty="0" err="1" smtClean="0"/>
              <a:t>Фельдштейна</a:t>
            </a:r>
            <a:r>
              <a:rPr lang="ru-RU" sz="2000" dirty="0" smtClean="0"/>
              <a:t>. – М.: </a:t>
            </a:r>
            <a:r>
              <a:rPr lang="ru-RU" sz="2000" dirty="0" err="1" smtClean="0"/>
              <a:t>Баласс</a:t>
            </a:r>
            <a:r>
              <a:rPr lang="ru-RU" sz="2000" dirty="0" smtClean="0"/>
              <a:t>, 2006. </a:t>
            </a:r>
          </a:p>
          <a:p>
            <a:pPr algn="ctr">
              <a:lnSpc>
                <a:spcPct val="150000"/>
              </a:lnSpc>
            </a:pPr>
            <a:endParaRPr lang="ru-RU" sz="3200" b="1" dirty="0" smtClean="0"/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/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33265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83568" y="620688"/>
            <a:ext cx="7992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То, что я хочу познать – это яблоня, что я познаю – это ветвь яблони, то, что я передам ученику – это яблоко, то, что он возьмёт от меня – это семечко. </a:t>
            </a:r>
          </a:p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Но из семечка может вырасти яблоня!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578" name="Picture 2" descr="http://blocs.xtec.cat/rosalindfranklin/files/2011/03/isaac-newton_11606_60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573016"/>
            <a:ext cx="3744416" cy="2577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33265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548680"/>
            <a:ext cx="668163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Спасибо за внимание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33265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8" name="Picture 4" descr="http://xvatit.com/xvatit/01/kujhgf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571876"/>
            <a:ext cx="2092222" cy="25776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857224" y="1000108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</a:t>
            </a:r>
            <a:r>
              <a:rPr lang="ru-RU" sz="2400" dirty="0" smtClean="0"/>
              <a:t>        </a:t>
            </a:r>
            <a:r>
              <a:rPr lang="ru-RU" sz="2400" dirty="0" smtClean="0"/>
              <a:t>Ребёнок </a:t>
            </a:r>
            <a:r>
              <a:rPr lang="ru-RU" sz="2400" dirty="0" smtClean="0"/>
              <a:t>не хочет брать готовые знания и будет избегать того, кто силой вдалбливает их ему в голову.</a:t>
            </a:r>
          </a:p>
          <a:p>
            <a:pPr algn="just"/>
            <a:r>
              <a:rPr lang="ru-RU" sz="2400" dirty="0" smtClean="0"/>
              <a:t>Но зато он охотно пойдёт за своим наставником искать эти же самые знания и овладеть ими.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                </a:t>
            </a:r>
            <a:r>
              <a:rPr lang="ru-RU" sz="2400" dirty="0" err="1" smtClean="0"/>
              <a:t>Шалва</a:t>
            </a:r>
            <a:r>
              <a:rPr lang="ru-RU" sz="2400" dirty="0" smtClean="0"/>
              <a:t> </a:t>
            </a:r>
            <a:r>
              <a:rPr lang="ru-RU" sz="2400" dirty="0" err="1" smtClean="0"/>
              <a:t>Амонашвили</a:t>
            </a:r>
            <a:endParaRPr lang="ru-RU" sz="2400" dirty="0"/>
          </a:p>
        </p:txBody>
      </p:sp>
      <p:pic>
        <p:nvPicPr>
          <p:cNvPr id="6" name="Рисунок 5" descr="get_im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5852" y="3857628"/>
            <a:ext cx="2959738" cy="21649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57158" y="35716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1472" y="500042"/>
            <a:ext cx="828092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/>
          </a:p>
          <a:p>
            <a:endParaRPr lang="ru-RU" sz="3200" b="1" dirty="0" smtClean="0"/>
          </a:p>
          <a:p>
            <a:pPr>
              <a:lnSpc>
                <a:spcPct val="150000"/>
              </a:lnSpc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«Процесс мышления берёт своё начало в проблемной ситуации». </a:t>
            </a:r>
          </a:p>
          <a:p>
            <a:pPr algn="ctr">
              <a:tabLst>
                <a:tab pos="4937125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С.Л.Рубинштейн</a:t>
            </a:r>
          </a:p>
          <a:p>
            <a:pPr algn="ctr">
              <a:tabLst>
                <a:tab pos="4937125" algn="l"/>
              </a:tabLst>
            </a:pPr>
            <a:endParaRPr lang="ru-RU" sz="2400" b="1" dirty="0" smtClean="0"/>
          </a:p>
          <a:p>
            <a:pPr algn="ctr">
              <a:tabLst>
                <a:tab pos="4937125" algn="l"/>
              </a:tabLst>
            </a:pPr>
            <a:endParaRPr lang="ru-RU" sz="2400" b="1" dirty="0" smtClean="0"/>
          </a:p>
          <a:p>
            <a:pPr>
              <a:buFont typeface="Arial" pitchFamily="34" charset="0"/>
              <a:buChar char="•"/>
              <a:tabLst>
                <a:tab pos="4937125" algn="l"/>
              </a:tabLst>
            </a:pPr>
            <a:r>
              <a:rPr lang="ru-RU" sz="2800" b="1" dirty="0" smtClean="0"/>
              <a:t>     Неизвестное</a:t>
            </a:r>
          </a:p>
          <a:p>
            <a:pPr>
              <a:buFont typeface="Arial" pitchFamily="34" charset="0"/>
              <a:buChar char="•"/>
              <a:tabLst>
                <a:tab pos="4937125" algn="l"/>
              </a:tabLst>
            </a:pPr>
            <a:r>
              <a:rPr lang="ru-RU" sz="2800" b="1" dirty="0" smtClean="0"/>
              <a:t>     Противоречие.</a:t>
            </a:r>
          </a:p>
          <a:p>
            <a:pPr>
              <a:buFont typeface="Arial" pitchFamily="34" charset="0"/>
              <a:buChar char="•"/>
              <a:tabLst>
                <a:tab pos="4937125" algn="l"/>
              </a:tabLst>
            </a:pPr>
            <a:r>
              <a:rPr lang="ru-RU" sz="2800" b="1" dirty="0" smtClean="0"/>
              <a:t>     Потребность.</a:t>
            </a:r>
          </a:p>
          <a:p>
            <a:endParaRPr lang="ru-RU" sz="3200" b="1" dirty="0" smtClean="0"/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/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8596" y="35716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62" y="642918"/>
            <a:ext cx="741682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i="1" dirty="0" smtClean="0"/>
              <a:t>	Под проблемными ситуациями имеются в виду такие учебные ситуации затруднения, которые возникают в моменты, когда учащийся принимает задачу, пытается ее решить, но чувствует недостаточность прежних знаний. Эти ситуации вызывают активную мыслительную деятельность учащегося, направленную на преодоление затруднения, т.е. на приобретение новых знаний, умений, навыков.</a:t>
            </a:r>
          </a:p>
          <a:p>
            <a:pPr algn="ctr">
              <a:lnSpc>
                <a:spcPct val="150000"/>
              </a:lnSpc>
            </a:pPr>
            <a:r>
              <a:rPr lang="ru-RU" sz="2400" b="1" i="1" dirty="0" smtClean="0"/>
              <a:t>            </a:t>
            </a:r>
            <a:r>
              <a:rPr lang="ru-RU" sz="2400" i="1" dirty="0" smtClean="0"/>
              <a:t>                                    М.И. </a:t>
            </a:r>
            <a:r>
              <a:rPr lang="ru-RU" sz="2400" i="1" dirty="0" err="1" smtClean="0"/>
              <a:t>Махмутов</a:t>
            </a:r>
            <a:endParaRPr lang="ru-RU" sz="2400" i="1" dirty="0" smtClean="0"/>
          </a:p>
          <a:p>
            <a:r>
              <a:rPr lang="ru-RU" sz="2400" dirty="0" smtClean="0"/>
              <a:t>                                                          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57158" y="35716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1472" y="571480"/>
            <a:ext cx="8280920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Признаки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проблемной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ситуации: 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tabLst>
                <a:tab pos="4937125" algn="l"/>
              </a:tabLst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</a:t>
            </a:r>
          </a:p>
          <a:p>
            <a:pPr marL="273050" lvl="0" indent="-273050">
              <a:buFont typeface="Arial" pitchFamily="34" charset="0"/>
              <a:buChar char="•"/>
            </a:pPr>
            <a:r>
              <a:rPr lang="ru-RU" sz="2800" dirty="0" smtClean="0"/>
              <a:t>н</a:t>
            </a:r>
            <a:r>
              <a:rPr lang="ru-RU" sz="2800" dirty="0" smtClean="0"/>
              <a:t>еобходимость </a:t>
            </a:r>
            <a:r>
              <a:rPr lang="ru-RU" sz="2800" dirty="0" smtClean="0"/>
              <a:t>выполнения действия, при котором </a:t>
            </a:r>
            <a:r>
              <a:rPr lang="ru-RU" sz="2800" dirty="0" smtClean="0"/>
              <a:t>   возникает </a:t>
            </a:r>
            <a:r>
              <a:rPr lang="ru-RU" sz="2800" dirty="0" smtClean="0"/>
              <a:t>познавательная потребность в новом</a:t>
            </a:r>
            <a:r>
              <a:rPr lang="ru-RU" sz="2800" dirty="0" smtClean="0"/>
              <a:t>;</a:t>
            </a:r>
          </a:p>
          <a:p>
            <a:pPr lvl="0"/>
            <a:endParaRPr lang="ru-RU" sz="2800" dirty="0" smtClean="0"/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  наличие </a:t>
            </a:r>
            <a:r>
              <a:rPr lang="ru-RU" sz="2800" dirty="0" smtClean="0"/>
              <a:t>неизвестного для учащихся</a:t>
            </a:r>
            <a:r>
              <a:rPr lang="ru-RU" sz="2800" dirty="0" smtClean="0"/>
              <a:t>;</a:t>
            </a:r>
          </a:p>
          <a:p>
            <a:pPr lvl="0"/>
            <a:endParaRPr lang="ru-RU" sz="2800" dirty="0" smtClean="0"/>
          </a:p>
          <a:p>
            <a:pPr marL="273050" lvl="0" indent="-273050">
              <a:buFont typeface="Arial" pitchFamily="34" charset="0"/>
              <a:buChar char="•"/>
            </a:pPr>
            <a:r>
              <a:rPr lang="ru-RU" sz="2800" dirty="0" smtClean="0"/>
              <a:t>возможности </a:t>
            </a:r>
            <a:r>
              <a:rPr lang="ru-RU" sz="2800" dirty="0" smtClean="0"/>
              <a:t>учащегося, включающие как его </a:t>
            </a:r>
            <a:r>
              <a:rPr lang="ru-RU" sz="2800" dirty="0" smtClean="0"/>
              <a:t>  творческие </a:t>
            </a:r>
            <a:r>
              <a:rPr lang="ru-RU" sz="2800" dirty="0" smtClean="0"/>
              <a:t>способности, так и достигнутый им уровень знаний.</a:t>
            </a:r>
          </a:p>
          <a:p>
            <a:endParaRPr lang="ru-RU" sz="3200" b="1" dirty="0" smtClean="0"/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/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57158" y="428604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71472" y="500042"/>
            <a:ext cx="828092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Предметная специфика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использования представленных приёмов постановки проблемных ситуаций на уроке.</a:t>
            </a: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400" dirty="0" smtClean="0"/>
          </a:p>
          <a:p>
            <a:endParaRPr lang="ru-RU" sz="3200" b="1" dirty="0" smtClean="0"/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/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2214554"/>
          <a:ext cx="7786743" cy="3382334"/>
        </p:xfrm>
        <a:graphic>
          <a:graphicData uri="http://schemas.openxmlformats.org/drawingml/2006/table">
            <a:tbl>
              <a:tblPr/>
              <a:tblGrid>
                <a:gridCol w="1857389"/>
                <a:gridCol w="1714512"/>
                <a:gridCol w="2000264"/>
                <a:gridCol w="2214578"/>
              </a:tblGrid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Чтение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Русский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язык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Математика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</a:rPr>
                        <a:t>Окружающий мир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Приёмы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 и 2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. 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Приёмы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, 3, 6, 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содержащие задания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«на ошибку</a:t>
                      </a: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».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Приёмы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 и 4 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– реже. 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Проблемные </a:t>
                      </a: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ситуации</a:t>
                      </a:r>
                      <a:r>
                        <a:rPr lang="ru-RU" sz="2000" kern="1200" baseline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«с         затруднением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»: приёмы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4, 5, 6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; (встречается приём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). 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Приём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</a:t>
                      </a:r>
                      <a:r>
                        <a:rPr lang="ru-RU" sz="2000" kern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используется чаще. </a:t>
                      </a:r>
                      <a:endParaRPr lang="ru-RU" sz="2000" dirty="0">
                        <a:latin typeface="Calibri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57158" y="35716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0100" y="-428652"/>
            <a:ext cx="742955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/>
          </a:p>
          <a:p>
            <a:endParaRPr lang="ru-RU" sz="3200" b="1" dirty="0" smtClean="0"/>
          </a:p>
          <a:p>
            <a:pPr algn="ctr">
              <a:lnSpc>
                <a:spcPct val="150000"/>
              </a:lnSpc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Проблемные ситуации, возникшие с «удивлением»</a:t>
            </a:r>
          </a:p>
          <a:p>
            <a:pPr algn="ctr">
              <a:lnSpc>
                <a:spcPct val="150000"/>
              </a:lnSpc>
            </a:pPr>
            <a:endParaRPr lang="ru-RU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Между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двумя или более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положениями.</a:t>
            </a:r>
            <a:endParaRPr lang="ru-RU" sz="3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ru-RU" sz="3200" b="1" dirty="0" smtClean="0"/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/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33265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51720" y="54868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Приём 1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1285860"/>
          <a:ext cx="8001056" cy="5000628"/>
        </p:xfrm>
        <a:graphic>
          <a:graphicData uri="http://schemas.openxmlformats.org/drawingml/2006/table">
            <a:tbl>
              <a:tblPr/>
              <a:tblGrid>
                <a:gridCol w="3797111"/>
                <a:gridCol w="4203945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Ученики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49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Ребята! У кого есть собака?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Какой породы ваши собаки?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Ученые подсчитали, что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сейчас на Земле существует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несколько тысяч пород собак.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– А сколько было пород собак у древних людей?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– Так что вас сейчас удивило? Что интересного заметили?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Какой возникает вопрос? 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Фиксирует вопрос на доске.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Поднимают руки.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Называют.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– Думаем, одна!</a:t>
                      </a:r>
                    </a:p>
                    <a:p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(Проблемная ситуация.)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Была одна порода, а стало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много.  </a:t>
                      </a: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(Осознание противоречия.)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Откуда взялось столько пород собак? </a:t>
                      </a:r>
                      <a:r>
                        <a:rPr lang="ru-RU" sz="20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(Вопрос.)</a:t>
                      </a:r>
                      <a:endParaRPr lang="ru-RU" sz="2400" dirty="0">
                        <a:latin typeface="+mn-lt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332656"/>
            <a:ext cx="8424936" cy="6120680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51720" y="548680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Приём 1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48" y="1285860"/>
          <a:ext cx="8001056" cy="4614294"/>
        </p:xfrm>
        <a:graphic>
          <a:graphicData uri="http://schemas.openxmlformats.org/drawingml/2006/table">
            <a:tbl>
              <a:tblPr/>
              <a:tblGrid>
                <a:gridCol w="3797111"/>
                <a:gridCol w="4203945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4502" marR="645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+mn-lt"/>
                          <a:ea typeface="Calibri"/>
                          <a:cs typeface="Times New Roman"/>
                        </a:rPr>
                        <a:t>Ученики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5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Char char="–"/>
                      </a:pPr>
                      <a:r>
                        <a:rPr lang="ru-RU" sz="20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Внимательно рассмотрите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None/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в учебнике два рисунка. </a:t>
                      </a:r>
                      <a:endParaRPr lang="ru-RU" sz="20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None/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Прочитайте 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подписи к ним. </a:t>
                      </a:r>
                      <a:endParaRPr lang="ru-RU" sz="20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Char char="–"/>
                      </a:pPr>
                      <a:endParaRPr lang="ru-RU" sz="20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Char char="–"/>
                      </a:pPr>
                      <a:r>
                        <a:rPr lang="ru-RU" sz="2000" baseline="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Что 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вас удивило? Что интересного заметили?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Char char="–"/>
                      </a:pPr>
                      <a:endParaRPr lang="ru-RU" sz="20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Char char="–"/>
                      </a:pPr>
                      <a:endParaRPr lang="ru-RU" sz="20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Char char="–"/>
                      </a:pPr>
                      <a:endParaRPr lang="ru-RU" sz="20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Char char="–"/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Какой 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возникает вопрос</a:t>
                      </a: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Фиксирует вопрос на доске.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Рассматривают иллюстрации:  «Мир по </a:t>
                      </a:r>
                      <a:r>
                        <a:rPr lang="ru-RU" sz="2000" dirty="0" err="1">
                          <a:latin typeface="+mn-lt"/>
                          <a:ea typeface="Calibri"/>
                          <a:cs typeface="Times New Roman"/>
                        </a:rPr>
                        <a:t>Птоломею</a:t>
                      </a: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», «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Мир по Копернику».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+mn-lt"/>
                          <a:ea typeface="Calibri"/>
                          <a:cs typeface="Times New Roman"/>
                        </a:rPr>
                        <a:t>(Проблемная ситуация</a:t>
                      </a:r>
                      <a:r>
                        <a:rPr lang="ru-RU" sz="2000" i="1" dirty="0" smtClean="0">
                          <a:latin typeface="+mn-lt"/>
                          <a:ea typeface="Calibri"/>
                          <a:cs typeface="Times New Roman"/>
                        </a:rPr>
                        <a:t>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alibri" pitchFamily="34" charset="0"/>
                        <a:buChar char="–"/>
                      </a:pP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err="1" smtClean="0">
                          <a:latin typeface="+mn-lt"/>
                          <a:ea typeface="Calibri"/>
                          <a:cs typeface="Times New Roman"/>
                        </a:rPr>
                        <a:t>Птоломей</a:t>
                      </a: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думает, </a:t>
                      </a: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что Солнце 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вращается </a:t>
                      </a: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вокруг Земли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, а Коперник думает</a:t>
                      </a:r>
                      <a:r>
                        <a:rPr lang="ru-RU" sz="2000" dirty="0" smtClean="0">
                          <a:latin typeface="+mn-lt"/>
                          <a:ea typeface="Calibri"/>
                          <a:cs typeface="Times New Roman"/>
                        </a:rPr>
                        <a:t>, что </a:t>
                      </a: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Земля вращается вокруг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Солнца.  </a:t>
                      </a:r>
                      <a:r>
                        <a:rPr lang="ru-RU" sz="2000" i="1" dirty="0">
                          <a:latin typeface="+mn-lt"/>
                          <a:ea typeface="Calibri"/>
                          <a:cs typeface="Times New Roman"/>
                        </a:rPr>
                        <a:t>(Осознание противоречия</a:t>
                      </a:r>
                      <a:r>
                        <a:rPr lang="ru-RU" sz="2000" i="1" dirty="0" smtClean="0">
                          <a:latin typeface="+mn-lt"/>
                          <a:ea typeface="Calibri"/>
                          <a:cs typeface="Times New Roman"/>
                        </a:rPr>
                        <a:t>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+mn-lt"/>
                          <a:ea typeface="Calibri"/>
                          <a:cs typeface="Times New Roman"/>
                        </a:rPr>
                        <a:t>– Кто из ученых прав?  </a:t>
                      </a:r>
                      <a:r>
                        <a:rPr lang="ru-RU" sz="2000" i="1" dirty="0">
                          <a:latin typeface="+mn-lt"/>
                          <a:ea typeface="Calibri"/>
                          <a:cs typeface="Times New Roman"/>
                        </a:rPr>
                        <a:t>(Вопрос.)</a:t>
                      </a:r>
                      <a:endParaRPr lang="ru-RU" sz="2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863</Words>
  <Application>Microsoft Office PowerPoint</Application>
  <PresentationFormat>Экран (4:3)</PresentationFormat>
  <Paragraphs>210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</dc:creator>
  <cp:lastModifiedBy>Admin</cp:lastModifiedBy>
  <cp:revision>66</cp:revision>
  <dcterms:created xsi:type="dcterms:W3CDTF">2013-10-31T16:58:45Z</dcterms:created>
  <dcterms:modified xsi:type="dcterms:W3CDTF">2015-12-24T08:39:51Z</dcterms:modified>
</cp:coreProperties>
</file>