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1" r:id="rId10"/>
    <p:sldId id="264" r:id="rId11"/>
    <p:sldId id="265" r:id="rId12"/>
    <p:sldId id="266" r:id="rId13"/>
    <p:sldId id="267" r:id="rId14"/>
    <p:sldId id="268" r:id="rId15"/>
    <p:sldId id="270" r:id="rId16"/>
  </p:sldIdLst>
  <p:sldSz cx="10080625" cy="7559675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212" y="6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B552FF6B-E083-4156-A9FA-B19C44C61626}" type="slidenum">
              <a:t>‹#›</a:t>
            </a:fld>
            <a:endParaRPr lang="de-DE" sz="1400" b="0" i="0" u="none" strike="noStrike" kern="1200">
              <a:ln>
                <a:noFill/>
              </a:ln>
              <a:latin typeface="Arial" pitchFamily="18"/>
              <a:ea typeface="Andale Sans UI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112411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x-none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algn="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AD9602C4-39A9-4F82-AA03-D54E4AC44FA6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201418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x-none" sz="2000" b="0" i="0" u="none" strike="noStrike" kern="1200">
        <a:ln>
          <a:noFill/>
        </a:ln>
        <a:latin typeface="Arial" pitchFamily="18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x-non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x-non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x-non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x-non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x-non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x-non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x-non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x-non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x-non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x-non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x-non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x-non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x-non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x-non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E375F3B-B180-4E45-AC35-C61469757A3E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66946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25116EE-E01D-42D3-864A-78870963D48E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8054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8C189AD-7186-41AD-A1DA-F4EC145317E2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48146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C855CBA-F79F-45CA-A9EE-E1E410CC1C7B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56765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3837F6D-933F-4527-AA24-689D8B3C0F81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273773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00A356B-1C3C-4323-9FF9-417D1D529149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585140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B499959-B508-4FBC-8E3D-13649D3DB49A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854128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5565EA0-2F1E-414E-8805-489C0E6B2390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47343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930E600-BAFC-4EFD-80AC-E0EC53B8BF45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74363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1B2129B-A8F9-4AA3-8BDD-1B68B7E6B934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267167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x-non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C273C97-AFC8-442D-A59A-EB8AB38FA5C5}" type="slidenum"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266189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x-none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8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x-none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ct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endParaRPr lang="x-none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x-none" sz="1400" kern="1200"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F81A74A0-E2AA-4DE3-8FCB-7DB4A668E3B3}" type="slidenum">
              <a:t>‹#›</a:t>
            </a:fld>
            <a:endParaRPr 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rtl="0" hangingPunct="0">
        <a:tabLst/>
        <a:defRPr lang="x-none" sz="4400" b="0" i="0" u="none" strike="noStrike" kern="1200">
          <a:ln>
            <a:noFill/>
          </a:ln>
          <a:latin typeface="Arial" pitchFamily="18"/>
          <a:cs typeface="Tahoma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417"/>
        </a:spcAft>
        <a:tabLst/>
        <a:defRPr lang="x-none" sz="3200" b="0" i="0" u="none" strike="noStrike" kern="1200">
          <a:ln>
            <a:noFill/>
          </a:ln>
          <a:latin typeface="Arial" pitchFamily="18"/>
          <a:cs typeface="Tahoma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75816" y="301625"/>
            <a:ext cx="8928992" cy="1749425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x-none" sz="6000" u="sng" smtClean="0">
                <a:solidFill>
                  <a:srgbClr val="004586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Проектная деятельность</a:t>
            </a:r>
            <a:endParaRPr lang="x-none" sz="6000" u="sng">
              <a:solidFill>
                <a:srgbClr val="004586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431800" y="1768475"/>
            <a:ext cx="8640763" cy="4989513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8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9pPr>
          </a:lstStyle>
          <a:p>
            <a:pPr algn="l">
              <a:buFont typeface="Wingdings" pitchFamily="2" charset="2"/>
              <a:buChar char="Ø"/>
            </a:pPr>
            <a:r>
              <a:rPr lang="ru-RU" dirty="0" smtClean="0"/>
              <a:t>что </a:t>
            </a:r>
            <a:r>
              <a:rPr lang="ru-RU" dirty="0"/>
              <a:t>такое </a:t>
            </a:r>
            <a:r>
              <a:rPr lang="ru-RU" sz="7200" dirty="0" smtClean="0">
                <a:solidFill>
                  <a:srgbClr val="004586"/>
                </a:solidFill>
              </a:rPr>
              <a:t>проект</a:t>
            </a:r>
            <a:endParaRPr lang="ru-RU" dirty="0"/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каковы </a:t>
            </a:r>
            <a:r>
              <a:rPr lang="ru-RU" sz="6600" dirty="0">
                <a:solidFill>
                  <a:srgbClr val="004586"/>
                </a:solidFill>
              </a:rPr>
              <a:t>этапы</a:t>
            </a:r>
            <a:r>
              <a:rPr lang="ru-RU" dirty="0">
                <a:solidFill>
                  <a:srgbClr val="004586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выполнения </a:t>
            </a:r>
            <a:r>
              <a:rPr lang="ru-RU" dirty="0" smtClean="0">
                <a:solidFill>
                  <a:schemeClr val="tx1"/>
                </a:solidFill>
              </a:rPr>
              <a:t>проекта</a:t>
            </a:r>
            <a:endParaRPr lang="ru-RU" dirty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Ø"/>
            </a:pPr>
            <a:r>
              <a:rPr lang="ru-RU" sz="6000" smtClean="0">
                <a:solidFill>
                  <a:schemeClr val="tx2"/>
                </a:solidFill>
              </a:rPr>
              <a:t> роль </a:t>
            </a:r>
            <a:r>
              <a:rPr lang="ru-RU" sz="6000" dirty="0">
                <a:solidFill>
                  <a:schemeClr val="tx2"/>
                </a:solidFill>
              </a:rPr>
              <a:t>родителей</a:t>
            </a:r>
            <a:r>
              <a:rPr lang="ru-RU" sz="60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на каждом этапе проекта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9070975" cy="1262063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x-none" sz="3600" i="1">
                <a:solidFill>
                  <a:srgbClr val="004586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V. Презентация проекта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719832" y="1115541"/>
            <a:ext cx="8640960" cy="5073184"/>
          </a:xfrm>
        </p:spPr>
        <p:txBody>
          <a:bodyPr wrap="square">
            <a:spAutoFit/>
          </a:bodyPr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8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9pPr>
          </a:lstStyle>
          <a:p>
            <a:pPr lvl="0" algn="ctr">
              <a:buNone/>
            </a:pPr>
            <a:r>
              <a:rPr lang="ru-RU" sz="3600" dirty="0"/>
              <a:t>По результатам выполнения проекта готовится </a:t>
            </a:r>
            <a:r>
              <a:rPr lang="ru-RU" sz="3600" dirty="0">
                <a:solidFill>
                  <a:srgbClr val="004586"/>
                </a:solidFill>
              </a:rPr>
              <a:t>отчёт</a:t>
            </a:r>
            <a:r>
              <a:rPr lang="ru-RU" sz="3600" dirty="0"/>
              <a:t> и </a:t>
            </a:r>
            <a:r>
              <a:rPr lang="ru-RU" sz="3600" dirty="0">
                <a:solidFill>
                  <a:srgbClr val="004586"/>
                </a:solidFill>
              </a:rPr>
              <a:t>публичная </a:t>
            </a:r>
            <a:r>
              <a:rPr lang="ru-RU" sz="3600" dirty="0" smtClean="0">
                <a:solidFill>
                  <a:srgbClr val="004586"/>
                </a:solidFill>
              </a:rPr>
              <a:t>презентация</a:t>
            </a:r>
            <a:endParaRPr lang="ru-RU" sz="3600" dirty="0"/>
          </a:p>
          <a:p>
            <a:pPr lvl="0" algn="ctr">
              <a:buNone/>
            </a:pPr>
            <a:r>
              <a:rPr lang="ru-RU" sz="3600" dirty="0"/>
              <a:t>На этом этапе родители могут помочь:</a:t>
            </a:r>
          </a:p>
          <a:p>
            <a:pPr lvl="1" algn="l">
              <a:buChar char="✔"/>
            </a:pPr>
            <a:r>
              <a:rPr lang="ru-RU" sz="3600" dirty="0">
                <a:solidFill>
                  <a:schemeClr val="accent1">
                    <a:lumMod val="50000"/>
                  </a:schemeClr>
                </a:solidFill>
              </a:rPr>
              <a:t>в оформлении презентации</a:t>
            </a:r>
          </a:p>
          <a:p>
            <a:pPr lvl="1" algn="l">
              <a:buChar char="✔"/>
            </a:pPr>
            <a:r>
              <a:rPr lang="ru-RU" sz="3600" dirty="0">
                <a:solidFill>
                  <a:schemeClr val="accent1">
                    <a:lumMod val="50000"/>
                  </a:schemeClr>
                </a:solidFill>
              </a:rPr>
              <a:t>в </a:t>
            </a:r>
            <a:r>
              <a:rPr lang="ru-RU" sz="3600" dirty="0" err="1" smtClean="0">
                <a:solidFill>
                  <a:schemeClr val="accent1">
                    <a:lumMod val="50000"/>
                  </a:schemeClr>
                </a:solidFill>
              </a:rPr>
              <a:t>репетировании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</a:rPr>
              <a:t>выступления</a:t>
            </a:r>
          </a:p>
          <a:p>
            <a:pPr lvl="1" algn="l">
              <a:buChar char="✔"/>
            </a:pPr>
            <a:r>
              <a:rPr lang="ru-RU" sz="3600" dirty="0">
                <a:solidFill>
                  <a:schemeClr val="accent1">
                    <a:lumMod val="50000"/>
                  </a:schemeClr>
                </a:solidFill>
              </a:rPr>
              <a:t>снять волнение детей перед выступлением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0" y="179388"/>
            <a:ext cx="9070975" cy="1262062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x-none" i="1">
                <a:solidFill>
                  <a:srgbClr val="004586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VI. Оценка </a:t>
            </a:r>
            <a:r>
              <a:rPr lang="x-none" i="1" smtClean="0">
                <a:solidFill>
                  <a:srgbClr val="004586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результатов</a:t>
            </a:r>
            <a:endParaRPr lang="x-none" i="1">
              <a:solidFill>
                <a:srgbClr val="004586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863848" y="1259557"/>
            <a:ext cx="8207127" cy="5530181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8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9pPr>
          </a:lstStyle>
          <a:p>
            <a:pPr lvl="0" algn="l"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 smtClean="0"/>
              <a:t>Родители </a:t>
            </a:r>
            <a:r>
              <a:rPr lang="ru-RU" dirty="0"/>
              <a:t>дают советы, которые помогут скорректировать деятельность детей в следующем проекте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ru-RU" dirty="0"/>
              <a:t>Обсуждают с детьми, что уже можно сделать самостоятельно, без помощи родителей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0" y="301625"/>
            <a:ext cx="9720263" cy="1262063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x-none" sz="3200" i="1">
                <a:solidFill>
                  <a:srgbClr val="004586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В ходе работы над проектом родители могут выступать одновременно в нескольких ролях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431800" y="1800225"/>
            <a:ext cx="9361039" cy="4989513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8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9pPr>
          </a:lstStyle>
          <a:p>
            <a:pPr lvl="0" algn="ctr">
              <a:buNone/>
            </a:pPr>
            <a:r>
              <a:rPr lang="ru-RU" dirty="0"/>
              <a:t> </a:t>
            </a:r>
            <a:r>
              <a:rPr lang="ru-RU" dirty="0">
                <a:solidFill>
                  <a:srgbClr val="004586"/>
                </a:solidFill>
              </a:rPr>
              <a:t>Родитель –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/>
              <a:t>консультант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отслеживает </a:t>
            </a:r>
            <a:r>
              <a:rPr lang="ru-RU" dirty="0"/>
              <a:t>выполнение плана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решает </a:t>
            </a:r>
            <a:r>
              <a:rPr lang="ru-RU" dirty="0"/>
              <a:t>оперативные вопросы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/>
              <a:t>помогает в предварительной оценке проекта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/>
              <a:t>участвует в подготовке презентации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/>
              <a:t>обеспечивает наиболее подходящий режим работы, отдыха и питания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19832" y="295275"/>
            <a:ext cx="8352731" cy="1144588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x-none" sz="3200">
                <a:solidFill>
                  <a:srgbClr val="004586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Проектная деятельность является нужной и полезной для учеников начальной школы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575817" y="1439863"/>
            <a:ext cx="9073008" cy="5078412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8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endParaRPr lang="ru-RU" sz="2800" dirty="0"/>
          </a:p>
          <a:p>
            <a:pPr lvl="0">
              <a:buChar char="➢"/>
            </a:pPr>
            <a:r>
              <a:rPr lang="ru-RU" dirty="0"/>
              <a:t> Дети узнают много нового, высказывают свои суждения, мнения, вырабатывают любознательность, ответственность, умение работать в </a:t>
            </a:r>
            <a:r>
              <a:rPr lang="ru-RU" dirty="0" smtClean="0"/>
              <a:t>коллективе</a:t>
            </a:r>
            <a:endParaRPr lang="ru-RU" dirty="0"/>
          </a:p>
          <a:p>
            <a:pPr lvl="0">
              <a:buChar char="➢"/>
            </a:pPr>
            <a:r>
              <a:rPr lang="ru-RU" dirty="0"/>
              <a:t>Расширяется кругозор ребёнка, знания применяются на </a:t>
            </a:r>
            <a:r>
              <a:rPr lang="ru-RU" dirty="0" smtClean="0"/>
              <a:t>практике</a:t>
            </a:r>
            <a:endParaRPr lang="ru-RU" dirty="0"/>
          </a:p>
          <a:p>
            <a:pPr lvl="0">
              <a:buChar char="➢"/>
            </a:pPr>
            <a:r>
              <a:rPr lang="ru-RU" dirty="0"/>
              <a:t>Дети много узнают, познают мир по-новому, сближаются с </a:t>
            </a:r>
            <a:r>
              <a:rPr lang="ru-RU" dirty="0" smtClean="0"/>
              <a:t>родителями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0" y="301625"/>
            <a:ext cx="8677275" cy="777875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x-none" i="1">
                <a:solidFill>
                  <a:srgbClr val="004586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Родителям на заметку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647824" y="1475581"/>
            <a:ext cx="8856984" cy="5749132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8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9pPr>
          </a:lstStyle>
          <a:p>
            <a:pPr lvl="0" algn="just">
              <a:buChar char="➢"/>
            </a:pPr>
            <a:r>
              <a:rPr lang="ru-RU" sz="2600" dirty="0"/>
              <a:t>Работая вместе с детьми над проектом, родители больше времени проводят с детьми. Они становятся ближе к ним, лучше понимают проблемы своих детей, а это для ребёнка гораздо больше, чем беседы и </a:t>
            </a:r>
            <a:r>
              <a:rPr lang="ru-RU" sz="2600" dirty="0" smtClean="0"/>
              <a:t>нравоучения</a:t>
            </a:r>
            <a:endParaRPr lang="ru-RU" sz="2600" dirty="0"/>
          </a:p>
          <a:p>
            <a:pPr lvl="0" algn="just">
              <a:buChar char="➢"/>
            </a:pPr>
            <a:r>
              <a:rPr lang="ru-RU" sz="2600" dirty="0"/>
              <a:t>Вырастает авторитет родителей в глазах </a:t>
            </a:r>
            <a:r>
              <a:rPr lang="ru-RU" sz="2600" dirty="0" smtClean="0"/>
              <a:t>ребенка</a:t>
            </a:r>
            <a:endParaRPr lang="ru-RU" sz="2600" dirty="0"/>
          </a:p>
          <a:p>
            <a:pPr lvl="0" algn="just">
              <a:buChar char="➢"/>
            </a:pPr>
            <a:r>
              <a:rPr lang="ru-RU" sz="2600" dirty="0"/>
              <a:t>В результате совместной проектной деятельности дети узнают много нового друг о друге, восполняют дефицит общения со взрослыми, их родителями у них формируется значимое отношение к понятию семья!</a:t>
            </a:r>
          </a:p>
          <a:p>
            <a:pPr lvl="0" algn="just"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2880072" y="2987749"/>
            <a:ext cx="5400353" cy="842962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l">
              <a:buNone/>
            </a:pPr>
            <a:r>
              <a:rPr lang="x-none" sz="6600">
                <a:solidFill>
                  <a:srgbClr val="002060"/>
                </a:solidFill>
              </a:rPr>
              <a:t>Успехов!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 txBox="1">
            <a:spLocks noGrp="1"/>
          </p:cNvSpPr>
          <p:nvPr>
            <p:ph type="body" idx="4294967295"/>
          </p:nvPr>
        </p:nvSpPr>
        <p:spPr>
          <a:xfrm>
            <a:off x="1079872" y="899517"/>
            <a:ext cx="7992691" cy="5760551"/>
          </a:xfrm>
        </p:spPr>
        <p:txBody>
          <a:bodyPr wrap="square">
            <a:spAutoFit/>
          </a:bodyPr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8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9pPr>
          </a:lstStyle>
          <a:p>
            <a:pPr lvl="0" algn="ctr">
              <a:buNone/>
            </a:pPr>
            <a:r>
              <a:rPr lang="ru-RU" i="1" u="sng" dirty="0">
                <a:solidFill>
                  <a:srgbClr val="004586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Проект</a:t>
            </a:r>
            <a:r>
              <a:rPr lang="ru-RU" dirty="0">
                <a:effectLst>
                  <a:outerShdw dist="17961" dir="2700000">
                    <a:scrgbClr r="0" g="0" b="0"/>
                  </a:outerShdw>
                </a:effectLst>
              </a:rPr>
              <a:t> – это то, что получится у ребенка после того, как он серьёзно поработает над своей темой</a:t>
            </a:r>
          </a:p>
          <a:p>
            <a:pPr lvl="0" algn="l"/>
            <a:r>
              <a:rPr lang="ru-RU" sz="4400" dirty="0" smtClean="0">
                <a:solidFill>
                  <a:srgbClr val="004586"/>
                </a:solidFill>
              </a:rPr>
              <a:t>проблема</a:t>
            </a:r>
            <a:endParaRPr lang="ru-RU" sz="4400" dirty="0">
              <a:solidFill>
                <a:srgbClr val="004586"/>
              </a:solidFill>
            </a:endParaRPr>
          </a:p>
          <a:p>
            <a:pPr lvl="0" algn="l"/>
            <a:r>
              <a:rPr lang="ru-RU" sz="4400" dirty="0" smtClean="0">
                <a:solidFill>
                  <a:srgbClr val="004586"/>
                </a:solidFill>
              </a:rPr>
              <a:t>планирование</a:t>
            </a:r>
            <a:endParaRPr lang="ru-RU" sz="4400" dirty="0">
              <a:solidFill>
                <a:srgbClr val="004586"/>
              </a:solidFill>
            </a:endParaRPr>
          </a:p>
          <a:p>
            <a:pPr lvl="0" algn="l"/>
            <a:r>
              <a:rPr lang="ru-RU" sz="4400" dirty="0" smtClean="0">
                <a:solidFill>
                  <a:srgbClr val="004586"/>
                </a:solidFill>
              </a:rPr>
              <a:t>поиск </a:t>
            </a:r>
            <a:r>
              <a:rPr lang="ru-RU" sz="4400" dirty="0">
                <a:solidFill>
                  <a:srgbClr val="004586"/>
                </a:solidFill>
              </a:rPr>
              <a:t>информации</a:t>
            </a:r>
          </a:p>
          <a:p>
            <a:pPr lvl="0" algn="l"/>
            <a:r>
              <a:rPr lang="ru-RU" sz="4400" dirty="0" smtClean="0">
                <a:solidFill>
                  <a:srgbClr val="004586"/>
                </a:solidFill>
              </a:rPr>
              <a:t>продукт</a:t>
            </a:r>
            <a:endParaRPr lang="ru-RU" sz="4400" dirty="0">
              <a:solidFill>
                <a:srgbClr val="004586"/>
              </a:solidFill>
            </a:endParaRPr>
          </a:p>
          <a:p>
            <a:pPr lvl="0" algn="l"/>
            <a:r>
              <a:rPr lang="ru-RU" sz="4400" dirty="0" smtClean="0">
                <a:solidFill>
                  <a:srgbClr val="004586"/>
                </a:solidFill>
              </a:rPr>
              <a:t>презентация</a:t>
            </a:r>
            <a:endParaRPr lang="ru-RU" sz="4400" dirty="0">
              <a:solidFill>
                <a:srgbClr val="004586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75816" y="357188"/>
            <a:ext cx="8712968" cy="903287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x-none" sz="4000" u="sng">
                <a:solidFill>
                  <a:srgbClr val="004586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Цели проектного обучения: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719832" y="1619250"/>
            <a:ext cx="9001000" cy="5319713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8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Char char="✔"/>
            </a:pPr>
            <a:r>
              <a:rPr lang="ru-RU" sz="2400" dirty="0"/>
              <a:t>Дать возможность ребенку увидеть себя как человека способного и компетентного</a:t>
            </a:r>
          </a:p>
          <a:p>
            <a:pPr lvl="0">
              <a:buChar char="✔"/>
            </a:pPr>
            <a:r>
              <a:rPr lang="ru-RU" sz="2400" dirty="0"/>
              <a:t>Сформировать  позитивный образ себя и других</a:t>
            </a:r>
          </a:p>
          <a:p>
            <a:pPr lvl="0">
              <a:buChar char="✔"/>
            </a:pPr>
            <a:r>
              <a:rPr lang="ru-RU" sz="2400" dirty="0"/>
              <a:t>Развить у учащихся умение истинно оценивать себя</a:t>
            </a:r>
          </a:p>
          <a:p>
            <a:pPr lvl="0">
              <a:buChar char="✔"/>
            </a:pPr>
            <a:r>
              <a:rPr lang="ru-RU" sz="2400" dirty="0"/>
              <a:t>Воспитать у учащихся "командный дух" и "чувство локтя"; вдохновить на развитие коммуникабельности и умения сотрудничать</a:t>
            </a:r>
          </a:p>
          <a:p>
            <a:pPr lvl="0">
              <a:buChar char="✔"/>
            </a:pPr>
            <a:r>
              <a:rPr lang="ru-RU" sz="2400" dirty="0"/>
              <a:t>Обеспечить механизм развития критического мышления ребёнка, умения искать путь решения проблемы</a:t>
            </a:r>
          </a:p>
          <a:p>
            <a:pPr lvl="0">
              <a:buChar char="✔"/>
            </a:pPr>
            <a:r>
              <a:rPr lang="ru-RU" sz="2400" dirty="0"/>
              <a:t>Сформировать у учащихся исследовательские умения (выявление проблем, сбор информации,  выдвижение гипотез, наблюдение, обобщение, </a:t>
            </a:r>
            <a:r>
              <a:rPr lang="ru-RU" sz="2400" dirty="0" err="1"/>
              <a:t>развивитие</a:t>
            </a:r>
            <a:r>
              <a:rPr lang="ru-RU" sz="2400" dirty="0"/>
              <a:t> аналитических способностей)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0" y="301625"/>
            <a:ext cx="9072563" cy="1262063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x-none" sz="3600" u="sng">
                <a:solidFill>
                  <a:srgbClr val="004586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Выполнение проекта предусматривает несколько последовательных этапов: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575816" y="2160588"/>
            <a:ext cx="8495159" cy="4987925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8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SzPct val="100000"/>
              <a:buAutoNum type="romanUcPeriod"/>
            </a:pPr>
            <a:r>
              <a:rPr lang="ru-RU" dirty="0"/>
              <a:t>  Выдвижение первоначальных идей</a:t>
            </a:r>
          </a:p>
          <a:p>
            <a:pPr lvl="0">
              <a:buSzPct val="100000"/>
              <a:buAutoNum type="romanUcPeriod"/>
            </a:pPr>
            <a:r>
              <a:rPr lang="ru-RU" dirty="0"/>
              <a:t>  Выбор лучшей идеи</a:t>
            </a:r>
          </a:p>
          <a:p>
            <a:pPr lvl="0">
              <a:buSzPct val="100000"/>
              <a:buAutoNum type="romanUcPeriod"/>
            </a:pPr>
            <a:r>
              <a:rPr lang="ru-RU" dirty="0"/>
              <a:t> Планирование проектной деятельности</a:t>
            </a:r>
          </a:p>
          <a:p>
            <a:pPr lvl="0">
              <a:buSzPct val="100000"/>
              <a:buAutoNum type="romanUcPeriod"/>
            </a:pPr>
            <a:r>
              <a:rPr lang="ru-RU" dirty="0"/>
              <a:t> Работа над проектом</a:t>
            </a:r>
          </a:p>
          <a:p>
            <a:pPr lvl="0">
              <a:buSzPct val="100000"/>
              <a:buAutoNum type="romanUcPeriod"/>
            </a:pPr>
            <a:r>
              <a:rPr lang="ru-RU" dirty="0"/>
              <a:t>  Презентация проекта</a:t>
            </a:r>
          </a:p>
          <a:p>
            <a:pPr lvl="0">
              <a:buSzPct val="100000"/>
              <a:buAutoNum type="romanUcPeriod"/>
            </a:pPr>
            <a:r>
              <a:rPr lang="ru-RU" dirty="0"/>
              <a:t> Оценка и самооценка проекта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03808" y="624880"/>
            <a:ext cx="9073008" cy="615553"/>
          </a:xfrm>
        </p:spPr>
        <p:txBody>
          <a:bodyPr wrap="square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x-none" sz="4000" i="1">
                <a:solidFill>
                  <a:srgbClr val="004586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I. Выдвижение первоначальных идей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647824" y="1475581"/>
            <a:ext cx="8784976" cy="5282407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8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None/>
            </a:pPr>
            <a:endParaRPr lang="ru-RU" dirty="0"/>
          </a:p>
          <a:p>
            <a:pPr lvl="0">
              <a:buFont typeface="Wingdings" pitchFamily="2" charset="2"/>
              <a:buChar char="Ø"/>
            </a:pPr>
            <a:r>
              <a:rPr lang="ru-RU" dirty="0"/>
              <a:t>необходимо помочь ребёнку выдвинуть как можно больше идей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/>
              <a:t>записать их на листе бумаги вразброс, чтобы на первом этапе не выделять приоритетные </a:t>
            </a:r>
            <a:r>
              <a:rPr lang="ru-RU" dirty="0" smtClean="0"/>
              <a:t>идеи</a:t>
            </a:r>
            <a:endParaRPr lang="ru-RU" i="1" dirty="0"/>
          </a:p>
          <a:p>
            <a:pPr lvl="0" algn="ctr">
              <a:buNone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Пусть эти идеи будут самыми разнообразными и дерзкими. Чем больше идей, тем больше выбо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р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1008063" y="717550"/>
            <a:ext cx="9072562" cy="1262063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x-none" sz="4000" i="1">
                <a:solidFill>
                  <a:srgbClr val="004586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II. Выбор и формулировка темы проектной работы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575816" y="2879725"/>
            <a:ext cx="8495159" cy="1824038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8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9pPr>
          </a:lstStyle>
          <a:p>
            <a:pPr lvl="0" algn="ctr">
              <a:lnSpc>
                <a:spcPct val="150000"/>
              </a:lnSpc>
              <a:buNone/>
            </a:pPr>
            <a:r>
              <a:rPr lang="x-none" sz="4000" smtClean="0"/>
              <a:t>Задача </a:t>
            </a:r>
            <a:r>
              <a:rPr lang="x-none" sz="4000"/>
              <a:t>родителей обсудить все идеи, помочь выбрать лучшую идею и обосновать выбор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0" y="301625"/>
            <a:ext cx="9072563" cy="1262063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x-none" sz="4000" i="1">
                <a:solidFill>
                  <a:srgbClr val="004586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III. Планирование проектной деятельности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863848" y="1768475"/>
            <a:ext cx="8712968" cy="5183188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8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SzPct val="100000"/>
              <a:buAutoNum type="arabicPeriod"/>
            </a:pPr>
            <a:r>
              <a:rPr lang="x-none"/>
              <a:t> Название проекта</a:t>
            </a:r>
          </a:p>
          <a:p>
            <a:pPr lvl="0">
              <a:buSzPct val="100000"/>
              <a:buAutoNum type="arabicPeriod"/>
            </a:pPr>
            <a:r>
              <a:rPr lang="x-none"/>
              <a:t> Цель проекта</a:t>
            </a:r>
          </a:p>
          <a:p>
            <a:pPr lvl="0">
              <a:buSzPct val="100000"/>
              <a:buAutoNum type="arabicPeriod"/>
            </a:pPr>
            <a:r>
              <a:rPr lang="x-none"/>
              <a:t> Основная гипотеза проекта</a:t>
            </a:r>
          </a:p>
          <a:p>
            <a:pPr lvl="0">
              <a:buSzPct val="100000"/>
              <a:buAutoNum type="arabicPeriod"/>
            </a:pPr>
            <a:r>
              <a:rPr lang="x-none"/>
              <a:t> Текст, содержание работы</a:t>
            </a:r>
          </a:p>
          <a:p>
            <a:pPr lvl="0">
              <a:buSzPct val="100000"/>
              <a:buAutoNum type="arabicPeriod"/>
            </a:pPr>
            <a:r>
              <a:rPr lang="x-none"/>
              <a:t> Результаты исследований, журнал испытаний</a:t>
            </a:r>
          </a:p>
          <a:p>
            <a:pPr lvl="0">
              <a:buSzPct val="100000"/>
              <a:buAutoNum type="arabicPeriod"/>
            </a:pPr>
            <a:r>
              <a:rPr lang="x-none"/>
              <a:t> Наглядные материалы - иллюстрации, рисунки, диаграммы, схемы</a:t>
            </a:r>
          </a:p>
          <a:p>
            <a:pPr lvl="0">
              <a:buSzPct val="100000"/>
              <a:buAutoNum type="arabicPeriod"/>
            </a:pPr>
            <a:r>
              <a:rPr lang="x-none"/>
              <a:t> Итоги, выводы проекта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323850" y="179388"/>
            <a:ext cx="9756775" cy="95885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000" i="1" dirty="0" smtClean="0">
                <a:solidFill>
                  <a:srgbClr val="004586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/>
            </a:r>
            <a:br>
              <a:rPr lang="ru-RU" sz="3000" i="1" dirty="0" smtClean="0">
                <a:solidFill>
                  <a:srgbClr val="004586"/>
                </a:solidFill>
                <a:effectLst>
                  <a:outerShdw dist="17961" dir="2700000">
                    <a:scrgbClr r="0" g="0" b="0"/>
                  </a:outerShdw>
                </a:effectLst>
              </a:rPr>
            </a:br>
            <a:r>
              <a:rPr lang="x-none" sz="3000" i="1" smtClean="0">
                <a:solidFill>
                  <a:srgbClr val="004586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IV</a:t>
            </a:r>
            <a:r>
              <a:rPr lang="x-none" sz="3000" i="1">
                <a:solidFill>
                  <a:srgbClr val="004586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. Работа над проектом.  Изучение необходимого материала по теме </a:t>
            </a:r>
            <a:r>
              <a:rPr lang="x-none" sz="3000" i="1" smtClean="0">
                <a:solidFill>
                  <a:srgbClr val="004586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проекта</a:t>
            </a:r>
            <a:r>
              <a:rPr lang="ru-RU" sz="3000" i="1" dirty="0" smtClean="0">
                <a:solidFill>
                  <a:srgbClr val="004586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/>
            </a:r>
            <a:br>
              <a:rPr lang="ru-RU" sz="3000" i="1" dirty="0" smtClean="0">
                <a:solidFill>
                  <a:srgbClr val="004586"/>
                </a:solidFill>
                <a:effectLst>
                  <a:outerShdw dist="17961" dir="2700000">
                    <a:scrgbClr r="0" g="0" b="0"/>
                  </a:outerShdw>
                </a:effectLst>
              </a:rPr>
            </a:br>
            <a:endParaRPr lang="x-none" sz="3000" i="1">
              <a:solidFill>
                <a:srgbClr val="004586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719832" y="1149350"/>
            <a:ext cx="9000431" cy="6180138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x-none" sz="32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x-none" sz="28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x-none" sz="24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x-none" sz="2000" b="0" i="0" u="none" strike="noStrike" kern="1200">
                <a:ln>
                  <a:noFill/>
                </a:ln>
                <a:latin typeface="Arial" pitchFamily="18"/>
                <a:ea typeface="Andale Sans UI" pitchFamily="2"/>
                <a:cs typeface="Tahoma" pitchFamily="2"/>
              </a:defRPr>
            </a:lvl9pPr>
          </a:lstStyle>
          <a:p>
            <a:pPr lvl="0">
              <a:buChar char="➢"/>
            </a:pPr>
            <a:endParaRPr lang="ru-RU" dirty="0" smtClean="0"/>
          </a:p>
          <a:p>
            <a:pPr lvl="0">
              <a:buChar char="➢"/>
            </a:pPr>
            <a:r>
              <a:rPr lang="ru-RU" dirty="0" smtClean="0"/>
              <a:t>Взрослые </a:t>
            </a:r>
            <a:r>
              <a:rPr lang="ru-RU" dirty="0"/>
              <a:t>направляют поиск источников дополнительной информации по теме проекта</a:t>
            </a:r>
          </a:p>
          <a:p>
            <a:pPr lvl="0">
              <a:buChar char="➢"/>
            </a:pPr>
            <a:r>
              <a:rPr lang="ru-RU" dirty="0"/>
              <a:t>Взрослые содействуют ребёнку в передвижении до библиотеки, музея, выставок</a:t>
            </a:r>
          </a:p>
          <a:p>
            <a:pPr lvl="0">
              <a:buChar char="➢"/>
            </a:pPr>
            <a:r>
              <a:rPr lang="ru-RU" dirty="0"/>
              <a:t>Взрослые помогают сориентироваться в библиотеке, в музее, на выставке, в книжном </a:t>
            </a:r>
            <a:r>
              <a:rPr lang="ru-RU" dirty="0" smtClean="0"/>
              <a:t>магазине</a:t>
            </a:r>
          </a:p>
          <a:p>
            <a:pPr lvl="0">
              <a:buChar char="➢"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7864" y="251446"/>
            <a:ext cx="820891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i="1" u="sng" dirty="0" smtClean="0">
                <a:solidFill>
                  <a:srgbClr val="004586"/>
                </a:solidFill>
              </a:rPr>
              <a:t>Возможные источники информации:</a:t>
            </a:r>
          </a:p>
          <a:p>
            <a:pPr marL="571500" lvl="0" indent="-571500">
              <a:buFont typeface="Wingdings" pitchFamily="2" charset="2"/>
              <a:buChar char="Ø"/>
            </a:pPr>
            <a:r>
              <a:rPr lang="ru-RU" sz="4000" dirty="0" smtClean="0"/>
              <a:t>опрос</a:t>
            </a:r>
            <a:endParaRPr lang="ru-RU" sz="4000" dirty="0"/>
          </a:p>
          <a:p>
            <a:pPr marL="571500" lvl="0" indent="-571500">
              <a:buFont typeface="Wingdings" pitchFamily="2" charset="2"/>
              <a:buChar char="Ø"/>
            </a:pPr>
            <a:r>
              <a:rPr lang="ru-RU" sz="4000" dirty="0" smtClean="0"/>
              <a:t>наблюдение</a:t>
            </a:r>
            <a:endParaRPr lang="ru-RU" sz="4000" dirty="0"/>
          </a:p>
          <a:p>
            <a:pPr marL="571500" lvl="0" indent="-571500">
              <a:buFont typeface="Wingdings" pitchFamily="2" charset="2"/>
              <a:buChar char="Ø"/>
            </a:pPr>
            <a:r>
              <a:rPr lang="ru-RU" sz="4000" dirty="0" smtClean="0"/>
              <a:t>эксперимент</a:t>
            </a:r>
            <a:endParaRPr lang="ru-RU" sz="4000" dirty="0"/>
          </a:p>
          <a:p>
            <a:pPr marL="571500" lvl="0" indent="-571500">
              <a:buFont typeface="Wingdings" pitchFamily="2" charset="2"/>
              <a:buChar char="Ø"/>
            </a:pPr>
            <a:r>
              <a:rPr lang="ru-RU" sz="4000" dirty="0" smtClean="0"/>
              <a:t>интервью</a:t>
            </a:r>
            <a:endParaRPr lang="ru-RU" sz="4000" dirty="0"/>
          </a:p>
          <a:p>
            <a:pPr marL="571500" lvl="0" indent="-571500">
              <a:buFont typeface="Wingdings" pitchFamily="2" charset="2"/>
              <a:buChar char="Ø"/>
            </a:pPr>
            <a:r>
              <a:rPr lang="ru-RU" sz="4000" dirty="0" smtClean="0"/>
              <a:t>беседа</a:t>
            </a:r>
            <a:endParaRPr lang="ru-RU" sz="4000" dirty="0"/>
          </a:p>
          <a:p>
            <a:pPr marL="571500" lvl="0" indent="-571500">
              <a:buFont typeface="Wingdings" pitchFamily="2" charset="2"/>
              <a:buChar char="Ø"/>
            </a:pPr>
            <a:r>
              <a:rPr lang="ru-RU" sz="4000" dirty="0" smtClean="0"/>
              <a:t>книги</a:t>
            </a:r>
            <a:endParaRPr lang="ru-RU" sz="4000" dirty="0"/>
          </a:p>
          <a:p>
            <a:pPr marL="571500" lvl="0" indent="-571500">
              <a:buFont typeface="Wingdings" pitchFamily="2" charset="2"/>
              <a:buChar char="Ø"/>
            </a:pPr>
            <a:r>
              <a:rPr lang="ru-RU" sz="4000" dirty="0" smtClean="0"/>
              <a:t>периодические </a:t>
            </a:r>
            <a:r>
              <a:rPr lang="ru-RU" sz="4000" dirty="0"/>
              <a:t>издания</a:t>
            </a:r>
          </a:p>
          <a:p>
            <a:pPr marL="571500" lvl="0" indent="-571500">
              <a:buFont typeface="Wingdings" pitchFamily="2" charset="2"/>
              <a:buChar char="Ø"/>
            </a:pPr>
            <a:r>
              <a:rPr lang="ru-RU" sz="4000" dirty="0" smtClean="0"/>
              <a:t>интернет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216791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Default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</TotalTime>
  <Words>540</Words>
  <Application>Microsoft Office PowerPoint</Application>
  <PresentationFormat>Произвольный</PresentationFormat>
  <Paragraphs>80</Paragraphs>
  <Slides>15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Default</vt:lpstr>
      <vt:lpstr>Проектная деятельность</vt:lpstr>
      <vt:lpstr>Презентация PowerPoint</vt:lpstr>
      <vt:lpstr>Цели проектного обучения:</vt:lpstr>
      <vt:lpstr>Выполнение проекта предусматривает несколько последовательных этапов:</vt:lpstr>
      <vt:lpstr>I. Выдвижение первоначальных идей</vt:lpstr>
      <vt:lpstr>II. Выбор и формулировка темы проектной работы</vt:lpstr>
      <vt:lpstr>III. Планирование проектной деятельности</vt:lpstr>
      <vt:lpstr> IV. Работа над проектом.  Изучение необходимого материала по теме проекта </vt:lpstr>
      <vt:lpstr>Презентация PowerPoint</vt:lpstr>
      <vt:lpstr>V. Презентация проекта</vt:lpstr>
      <vt:lpstr>VI. Оценка результатов</vt:lpstr>
      <vt:lpstr>В ходе работы над проектом родители могут выступать одновременно в нескольких ролях</vt:lpstr>
      <vt:lpstr>Проектная деятельность является нужной и полезной для учеников начальной школы</vt:lpstr>
      <vt:lpstr>Родителям на заметку</vt:lpstr>
      <vt:lpstr>Успехов!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</dc:title>
  <dc:creator>Литвинова Ольга</dc:creator>
  <cp:lastModifiedBy>User</cp:lastModifiedBy>
  <cp:revision>17</cp:revision>
  <dcterms:created xsi:type="dcterms:W3CDTF">2009-04-16T11:32:32Z</dcterms:created>
  <dcterms:modified xsi:type="dcterms:W3CDTF">2017-04-08T14:54:30Z</dcterms:modified>
</cp:coreProperties>
</file>