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73" r:id="rId2"/>
    <p:sldId id="270" r:id="rId3"/>
    <p:sldId id="264" r:id="rId4"/>
    <p:sldId id="265" r:id="rId5"/>
    <p:sldId id="266" r:id="rId6"/>
    <p:sldId id="296" r:id="rId7"/>
    <p:sldId id="300" r:id="rId8"/>
    <p:sldId id="301" r:id="rId9"/>
    <p:sldId id="267" r:id="rId10"/>
    <p:sldId id="294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7" r:id="rId19"/>
    <p:sldId id="288" r:id="rId20"/>
    <p:sldId id="289" r:id="rId21"/>
    <p:sldId id="298" r:id="rId22"/>
    <p:sldId id="299" r:id="rId23"/>
    <p:sldId id="290" r:id="rId24"/>
    <p:sldId id="291" r:id="rId25"/>
    <p:sldId id="292" r:id="rId26"/>
    <p:sldId id="286" r:id="rId27"/>
    <p:sldId id="297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5422"/>
    <a:srgbClr val="F57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2564" autoAdjust="0"/>
  </p:normalViewPr>
  <p:slideViewPr>
    <p:cSldViewPr>
      <p:cViewPr varScale="1">
        <p:scale>
          <a:sx n="68" d="100"/>
          <a:sy n="68" d="100"/>
        </p:scale>
        <p:origin x="-142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706D0D-32E5-4E1B-AAAE-9B08A2DBCD68}" type="datetimeFigureOut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9DDC00B-913F-4A14-8548-39A7B4F40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9786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151CE-5EBF-4D1C-AF03-3E7CC61E763E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D6EE-BC7D-464E-8E72-1E993E996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D8626-0F96-45B4-95B1-E8DEF53D33DD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C4468-7675-401C-AA2D-9226E3741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13FA9-1CD4-4B18-9B59-6F4D4D8744DD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583E5-9552-403E-945D-F2EAAF5025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F3B0-F9EA-4012-B475-E2A36C8AEA36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7DF03-BAC2-4AB5-ABDE-183470D83B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0F00-EB94-4982-B0E7-9A1ED1945F95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B217C-250D-4372-9B85-BE605D7D9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24266-59F3-4FF3-9E60-B68DE912F3F3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4B08-3DC0-4408-B67F-1FC94D00A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91F49-BECA-4FBF-B772-3EB43A715191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8DB52-EFD7-43F5-ACCA-4BF20E5F3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AFBCA-462A-4E9B-BAEC-A3EC92A30D7B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58967-4CFA-4C65-A13A-FF8709119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F0278-7C5D-4B01-A497-5352C556B701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84761-A75F-4ACE-A033-1C29C21F9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3929-4409-4C9B-A66D-F4059154E882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9F54-9C10-4E51-A8AD-60F1DA148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0A05D-E24F-422C-8FA9-97D8529F7FB2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6433B-3332-4F6B-818A-22713C00A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E1DA93-533C-4F65-BF06-1889FA199AE0}" type="datetime1">
              <a:rPr lang="ru-RU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15F6D8-9188-43DA-B4D5-F7057F443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flipV="1">
            <a:off x="0" y="0"/>
            <a:ext cx="8001000" cy="6858000"/>
          </a:xfrm>
          <a:prstGeom prst="rtTriangle">
            <a:avLst/>
          </a:prstGeom>
          <a:blipFill dpi="0" rotWithShape="1">
            <a:blip r:embed="rId2" cstate="print">
              <a:alphaModFix amt="94000"/>
            </a:blip>
            <a:srcRect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821512" cy="3571881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Итоговое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родительское 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собрание</a:t>
            </a:r>
            <a:b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классе </a:t>
            </a:r>
            <a:br>
              <a:rPr lang="ru-RU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2015-2016 </a:t>
            </a:r>
            <a:r>
              <a:rPr lang="ru-RU" sz="3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учебный год</a:t>
            </a:r>
          </a:p>
        </p:txBody>
      </p:sp>
      <p:sp>
        <p:nvSpPr>
          <p:cNvPr id="7" name="Прямоугольник 6"/>
          <p:cNvSpPr/>
          <p:nvPr/>
        </p:nvSpPr>
        <p:spPr>
          <a:xfrm rot="2909618">
            <a:off x="3826000" y="-1756755"/>
            <a:ext cx="160363" cy="1029012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735263" y="2422525"/>
            <a:ext cx="1463675" cy="22463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727928" y="4047094"/>
            <a:ext cx="1481137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5441950" y="633413"/>
            <a:ext cx="1474788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1443890">
            <a:off x="1550988" y="3532188"/>
            <a:ext cx="1474787" cy="22479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398713" y="2935288"/>
            <a:ext cx="148272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4019550" y="1535113"/>
            <a:ext cx="18065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sz="140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668713" y="2128838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803775" y="1157288"/>
            <a:ext cx="13112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3" name="Picture 3" descr="H:\Documents and Settings\Aida\Рабочий стол\НОвая ГРАФИКА сборник\КАРТИНКИ СБОРНИК_ школьные\s4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0"/>
          <p:cNvSpPr txBox="1"/>
          <p:nvPr/>
        </p:nvSpPr>
        <p:spPr>
          <a:xfrm>
            <a:off x="6143625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sz="14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913" y="601663"/>
            <a:ext cx="3508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625" y="436563"/>
            <a:ext cx="3508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000" y="466725"/>
            <a:ext cx="3524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36763" y="682625"/>
            <a:ext cx="39370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</a:t>
            </a:r>
            <a:endParaRPr lang="ru-RU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68650" y="522288"/>
            <a:ext cx="3286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  <a:endParaRPr lang="ru-RU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628800"/>
            <a:ext cx="5862502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Домашнее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задание </a:t>
            </a: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Comic Sans MS" pitchFamily="66" charset="0"/>
              </a:rPr>
              <a:t>на лето</a:t>
            </a:r>
            <a:endParaRPr lang="ru-RU" sz="8000" b="1" dirty="0">
              <a:latin typeface="Comic Sans MS" pitchFamily="66" charset="0"/>
            </a:endParaRPr>
          </a:p>
        </p:txBody>
      </p:sp>
      <p:pic>
        <p:nvPicPr>
          <p:cNvPr id="5" name="Picture 51" descr="j03441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365104"/>
            <a:ext cx="2083557" cy="186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8" descr="пенал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2" descr="тетрад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725144"/>
            <a:ext cx="2448272" cy="1554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0" descr="ручка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2459425">
            <a:off x="3979042" y="856047"/>
            <a:ext cx="1634585" cy="126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4" descr="точилка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620688"/>
            <a:ext cx="1477888" cy="14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785813" y="1714500"/>
            <a:ext cx="7786687" cy="39243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600" b="1" dirty="0" smtClean="0">
                <a:solidFill>
                  <a:srgbClr val="C00000"/>
                </a:solidFill>
              </a:rPr>
              <a:t>Тренировать умения планировать свои действия и чувствовать время.</a:t>
            </a:r>
          </a:p>
        </p:txBody>
      </p:sp>
      <p:pic>
        <p:nvPicPr>
          <p:cNvPr id="4" name="Picture 5" descr="2h4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-603448"/>
            <a:ext cx="3309442" cy="342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51520" y="1196752"/>
            <a:ext cx="8640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Обязательны прогулки,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физические нагрузки,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спорт, подвижные игры.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Еда и сон вовремя. </a:t>
            </a:r>
          </a:p>
        </p:txBody>
      </p:sp>
      <p:pic>
        <p:nvPicPr>
          <p:cNvPr id="3" name="Picture 6" descr="Рисунок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1752" y="4437112"/>
            <a:ext cx="2232248" cy="223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69" name="Picture 1" descr="C:\Users\user\Desktop\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509120"/>
            <a:ext cx="1247659" cy="1852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0" name="Picture 2" descr="C:\Users\user\Desktop\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653136"/>
            <a:ext cx="1728192" cy="1775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56084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FF00"/>
                </a:solidFill>
              </a:rPr>
              <a:t>Чтение - не наказание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 bwMode="auto">
          <a:xfrm>
            <a:off x="251520" y="1428750"/>
            <a:ext cx="8568952" cy="365643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Не пытайтесь заставить ребенка читать, когда он активно настроен на другое занятие.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Читает вслух –   играет в театр.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600" b="1" i="1" dirty="0" smtClean="0">
                <a:solidFill>
                  <a:srgbClr val="002060"/>
                </a:solidFill>
              </a:rPr>
              <a:t>Чтение правильное, безошибочное, с пониманием.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941168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Читаем детские журналы и комиксы, разгадываем кроссворды. </a:t>
            </a: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31745" name="Picture 1" descr="C:\Users\user\Desktop\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-1"/>
            <a:ext cx="1907704" cy="1592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251520" y="980728"/>
            <a:ext cx="8643937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 smtClean="0"/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Главное, чтобы </a:t>
            </a:r>
            <a:r>
              <a:rPr lang="ru-RU" sz="7200" b="1" u="sng" dirty="0">
                <a:solidFill>
                  <a:srgbClr val="FF0000"/>
                </a:solidFill>
              </a:rPr>
              <a:t>чтение</a:t>
            </a:r>
            <a:r>
              <a:rPr lang="ru-RU" sz="4400" b="1" u="sng" dirty="0">
                <a:solidFill>
                  <a:srgbClr val="FF0000"/>
                </a:solidFill>
              </a:rPr>
              <a:t> </a:t>
            </a:r>
            <a:r>
              <a:rPr lang="ru-RU" sz="4400" b="1" u="sng" dirty="0">
                <a:solidFill>
                  <a:srgbClr val="002060"/>
                </a:solidFill>
              </a:rPr>
              <a:t>составило достойную конкуренцию </a:t>
            </a:r>
            <a:r>
              <a:rPr lang="ru-RU" sz="6600" b="1" u="sng" dirty="0">
                <a:solidFill>
                  <a:srgbClr val="FF0000"/>
                </a:solidFill>
              </a:rPr>
              <a:t>телевизору.</a:t>
            </a:r>
          </a:p>
        </p:txBody>
      </p:sp>
      <p:pic>
        <p:nvPicPr>
          <p:cNvPr id="8" name="Picture 5" descr="Рисунок3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4276452"/>
            <a:ext cx="2448272" cy="2365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AG00374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0552" y="3861048"/>
            <a:ext cx="2223448" cy="2753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500812" cy="314325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Пишем без грязи – </a:t>
            </a:r>
            <a:r>
              <a:rPr lang="ru-RU" sz="6000" b="1" dirty="0" smtClean="0">
                <a:solidFill>
                  <a:srgbClr val="7030A0"/>
                </a:solidFill>
              </a:rPr>
              <a:t>развиваем мелкую моторику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 bwMode="auto">
          <a:xfrm>
            <a:off x="179512" y="2996952"/>
            <a:ext cx="8712968" cy="32861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1. Тренируем мелкую моторику – лепка, аппликация, рисование.</a:t>
            </a:r>
          </a:p>
          <a:p>
            <a:pPr eaLnBrk="1" hangingPunct="1"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2.Раскрашиваем – штрихуем в разных направлениях -  картинки цветными карандашами. Основная задача -  штрихи ровные, одинаковые по интенсивности, не вылезают за границы рисунка. </a:t>
            </a:r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29697" name="Picture 1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833324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FF00"/>
                </a:solidFill>
              </a:rPr>
              <a:t>Альтернатива русскому языку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 bwMode="auto">
          <a:xfrm>
            <a:off x="395536" y="1340768"/>
            <a:ext cx="8229600" cy="4900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002060"/>
                </a:solidFill>
              </a:rPr>
              <a:t>1. Игра в </a:t>
            </a:r>
            <a:r>
              <a:rPr lang="ru-RU" sz="3200" b="1" dirty="0" smtClean="0">
                <a:solidFill>
                  <a:srgbClr val="FF0000"/>
                </a:solidFill>
              </a:rPr>
              <a:t>«Города» </a:t>
            </a:r>
            <a:r>
              <a:rPr lang="ru-RU" sz="3200" b="1" dirty="0" smtClean="0">
                <a:solidFill>
                  <a:srgbClr val="002060"/>
                </a:solidFill>
              </a:rPr>
              <a:t>очень полезна –</a:t>
            </a:r>
          </a:p>
          <a:p>
            <a:pPr eaLnBrk="1" hangingPunct="1"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Придумать слово не на первый, а на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второй, третий звук предыдущего слова</a:t>
            </a:r>
          </a:p>
          <a:p>
            <a:pPr eaLnBrk="1" hangingPunct="1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Разделить слово не на звуки, а на слоги</a:t>
            </a:r>
          </a:p>
          <a:p>
            <a:pPr eaLnBrk="1" hangingPunct="1">
              <a:spcBef>
                <a:spcPts val="0"/>
              </a:spcBef>
              <a:buFont typeface="Courier New" pitchFamily="49" charset="0"/>
              <a:buChar char="o"/>
            </a:pP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sz="4400" b="1" dirty="0" smtClean="0">
                <a:solidFill>
                  <a:srgbClr val="002060"/>
                </a:solidFill>
              </a:rPr>
              <a:t>. </a:t>
            </a:r>
            <a:r>
              <a:rPr lang="ru-RU" sz="4400" b="1" dirty="0" smtClean="0">
                <a:solidFill>
                  <a:srgbClr val="FF0000"/>
                </a:solidFill>
              </a:rPr>
              <a:t>Писать </a:t>
            </a:r>
            <a:r>
              <a:rPr lang="ru-RU" sz="8000" b="1" dirty="0" smtClean="0">
                <a:solidFill>
                  <a:srgbClr val="FF0000"/>
                </a:solidFill>
              </a:rPr>
              <a:t>часто,</a:t>
            </a:r>
          </a:p>
          <a:p>
            <a:pPr eaLnBrk="1" hangingPunct="1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но</a:t>
            </a:r>
            <a:r>
              <a:rPr lang="ru-RU" sz="8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</a:rPr>
              <a:t>мало</a:t>
            </a:r>
            <a:r>
              <a:rPr lang="ru-RU" sz="8000" b="1" dirty="0" smtClean="0">
                <a:solidFill>
                  <a:srgbClr val="FF0000"/>
                </a:solidFill>
              </a:rPr>
              <a:t>!</a:t>
            </a:r>
            <a:r>
              <a:rPr lang="ru-RU" sz="4800" b="1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None/>
            </a:pPr>
            <a:endParaRPr lang="ru-RU" sz="32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5" descr="7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789040"/>
            <a:ext cx="268508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FFFF00"/>
                </a:solidFill>
              </a:rPr>
              <a:t>Нескучная математика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Сладкая арифметика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Крестики-нолики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2060"/>
                </a:solidFill>
              </a:rPr>
              <a:t>Прямой и обратный счет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Таблица</a:t>
            </a:r>
            <a:r>
              <a:rPr lang="ru-RU" sz="4000" b="1" dirty="0" smtClean="0">
                <a:solidFill>
                  <a:srgbClr val="002060"/>
                </a:solidFill>
              </a:rPr>
              <a:t> сложения и вычитания в пределах </a:t>
            </a:r>
            <a:r>
              <a:rPr lang="ru-RU" sz="4000" b="1" dirty="0" smtClean="0">
                <a:solidFill>
                  <a:srgbClr val="FF0000"/>
                </a:solidFill>
              </a:rPr>
              <a:t>10, 20 </a:t>
            </a:r>
            <a:r>
              <a:rPr lang="ru-RU" sz="4000" b="1" dirty="0" smtClean="0">
                <a:solidFill>
                  <a:srgbClr val="002060"/>
                </a:solidFill>
              </a:rPr>
              <a:t>выучить </a:t>
            </a:r>
            <a:r>
              <a:rPr lang="ru-RU" sz="4000" b="1" dirty="0" smtClean="0">
                <a:solidFill>
                  <a:srgbClr val="FF0000"/>
                </a:solidFill>
              </a:rPr>
              <a:t>до автоматизма</a:t>
            </a:r>
          </a:p>
        </p:txBody>
      </p:sp>
      <p:pic>
        <p:nvPicPr>
          <p:cNvPr id="5" name="Picture 2" descr="D:\Мои Рисунки\рисунки Таня\анимашки\анимашки\v25ani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4786322"/>
            <a:ext cx="2071678" cy="2071678"/>
          </a:xfrm>
          <a:prstGeom prst="rect">
            <a:avLst/>
          </a:prstGeom>
          <a:noFill/>
        </p:spPr>
      </p:pic>
      <p:pic>
        <p:nvPicPr>
          <p:cNvPr id="6" name="Picture 8" descr="so0104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2083">
            <a:off x="6915121" y="1604303"/>
            <a:ext cx="1935597" cy="208739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157862"/>
            <a:ext cx="882047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Что понравилось  в 1 класс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-много детей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-интересные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-кружки, уроки письма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русский язык, музыка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-математика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-технология, кружок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«Эрудит»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-всё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учительница и все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проектор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все мои одноклассники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разные, интересные задания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цветы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компьютр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C:\Users\user\Desktop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3083" y="1307218"/>
            <a:ext cx="3619397" cy="2625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0337840">
            <a:off x="6873070" y="4937982"/>
            <a:ext cx="1456242" cy="145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43608" y="35913"/>
            <a:ext cx="7704856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не понравилось  в 1 классе?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еспорядок 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отообои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стенке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нарушители дисциплины</a:t>
            </a:r>
          </a:p>
          <a:p>
            <a:pPr marL="571500" marR="0" lvl="0" indent="-571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азговор на турецком языке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когда не слушаются дети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бегать 1000 м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когда дети бегают на переменах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шум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C:\Users\user\Desktop\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5764" y="5157192"/>
            <a:ext cx="2736304" cy="1829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анкруг2.gi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7030A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19627657">
            <a:off x="6973309" y="1556084"/>
            <a:ext cx="1636358" cy="163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3744416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Каким был этот год для вашей семьи?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С какими проблемами  столкнулись?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вас радовало в общении со школой?</a:t>
            </a: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Что огорчало?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6" name="Picture 4" descr="tas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48883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383758"/>
            <a:ext cx="820891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Что жду от  2 класса?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то новое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уроков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интересные уроки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было тихо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цветов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новых учеников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отдельные парты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уроков русского языка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уроки с компьютерами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пластиковые окна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получать одни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конфеты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красивый класс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новые кружки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4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00808"/>
            <a:ext cx="2884382" cy="3697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88640"/>
            <a:ext cx="73580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нас ждёт во 2 классе?</a:t>
            </a:r>
            <a:endParaRPr lang="ru-RU" sz="4800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61048"/>
            <a:ext cx="1997875" cy="2605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4437112"/>
            <a:ext cx="34654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емецкий язык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1412776"/>
            <a:ext cx="4368375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7F0278-7C5D-4B01-A497-5352C556B701}" type="datetime1">
              <a:rPr lang="ru-RU" smtClean="0"/>
              <a:pPr>
                <a:defRPr/>
              </a:pPr>
              <a:t>21.04.2016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412776"/>
            <a:ext cx="3751137" cy="47749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044874" cy="60364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611560" y="148471"/>
            <a:ext cx="7992888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Я себе желаю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хорошо учиться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рядом были брат и мама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хороших друзей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хороших отметок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всего хорошего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добрых новых учителей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веселья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успеха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новую форму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всё  новое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научиться лучше читать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-быть умным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02" name="Picture 2" descr="C:\Users\user\Desktop\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747825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899592" y="332656"/>
            <a:ext cx="766936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Я желаю своим родителям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долго жить и любви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меня любили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счастья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была мама доброй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помогали нам учиться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быть красивыми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много добра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разговаривать с нами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2226" name="Picture 2" descr="C:\Users\user\Desktop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00355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683568" y="260648"/>
            <a:ext cx="799288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желаю учителю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любви, счастья, добра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здоровья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больше ставить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никогда на нас не обижалась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удачи и хороших учеников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чтобы нас хорошо учила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хорошей жизни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красоты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радости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хорошо отдыхать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чтоб мечты сбывались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3250" name="Picture 2" descr="C:\Users\user\Desktop\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284984"/>
            <a:ext cx="2376264" cy="3099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496" y="0"/>
            <a:ext cx="7365504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БОЛЬШОЕ СПАСИБО!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85860"/>
            <a:ext cx="8352928" cy="4840303"/>
          </a:xfrm>
          <a:noFill/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	Успех человека, безусловно, заслуга его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самых близких людей с незаметными, на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первый взгляд, ежедневными усилиями,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трудом, терпением и ответственностью.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Я благодарю Вас за творческий подход 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активную жизненную позицию.</a:t>
            </a:r>
            <a:endParaRPr lang="ru-RU" sz="1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	От всей души желаю Вам  крепкого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здоровья, счастья   и благополучия!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 lvl="2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296144" cy="1331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Математика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10952"/>
            <a:ext cx="8568952" cy="4525963"/>
          </a:xfrm>
        </p:spPr>
        <p:txBody>
          <a:bodyPr/>
          <a:lstStyle/>
          <a:p>
            <a:r>
              <a:rPr lang="ru-RU" sz="36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3600" b="1" i="1" dirty="0" smtClean="0">
                <a:solidFill>
                  <a:srgbClr val="002060"/>
                </a:solidFill>
              </a:rPr>
              <a:t>. – </a:t>
            </a:r>
            <a:r>
              <a:rPr lang="ru-RU" sz="3600" b="1" i="1" dirty="0">
                <a:solidFill>
                  <a:srgbClr val="002060"/>
                </a:solidFill>
              </a:rPr>
              <a:t>5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ч. </a:t>
            </a:r>
          </a:p>
          <a:p>
            <a:r>
              <a:rPr lang="ru-RU" sz="36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3600" b="1" i="1" dirty="0">
                <a:solidFill>
                  <a:srgbClr val="002060"/>
                </a:solidFill>
              </a:rPr>
              <a:t>. – </a:t>
            </a:r>
            <a:r>
              <a:rPr lang="ru-RU" sz="3600" b="1" i="1" dirty="0">
                <a:solidFill>
                  <a:srgbClr val="002060"/>
                </a:solidFill>
              </a:rPr>
              <a:t>8</a:t>
            </a:r>
            <a:r>
              <a:rPr lang="ru-RU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ч</a:t>
            </a:r>
            <a:r>
              <a:rPr lang="ru-RU" sz="3600" b="1" i="1" dirty="0">
                <a:solidFill>
                  <a:srgbClr val="002060"/>
                </a:solidFill>
              </a:rPr>
              <a:t>. </a:t>
            </a:r>
            <a:endParaRPr lang="ru-RU" sz="3600" b="1" i="1" dirty="0" smtClean="0">
              <a:solidFill>
                <a:srgbClr val="00206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Низ. – 3 ч. 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Незачет. – 2 ч.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Ошибки:</a:t>
            </a:r>
          </a:p>
          <a:p>
            <a:pPr>
              <a:buNone/>
            </a:pPr>
            <a:r>
              <a:rPr lang="ru-RU" sz="2000" b="1" i="1" dirty="0" smtClean="0"/>
              <a:t>1.Начерти один отрезок длиной 3 см, а второй – 7 см. Узнай на сколько один отрезок длиннее другого? (допустили ошибки </a:t>
            </a:r>
            <a:r>
              <a:rPr lang="ru-RU" sz="2000" b="1" i="1" dirty="0" smtClean="0">
                <a:solidFill>
                  <a:srgbClr val="FF0000"/>
                </a:solidFill>
              </a:rPr>
              <a:t>10 </a:t>
            </a:r>
            <a:r>
              <a:rPr lang="ru-RU" sz="2000" b="1" i="1" dirty="0" smtClean="0"/>
              <a:t> человек)</a:t>
            </a:r>
          </a:p>
          <a:p>
            <a:pPr>
              <a:buNone/>
            </a:pPr>
            <a:r>
              <a:rPr lang="ru-RU" sz="2000" b="1" i="1" dirty="0" smtClean="0"/>
              <a:t>2. Сложение в пределах 20 (незачёт </a:t>
            </a:r>
            <a:r>
              <a:rPr lang="ru-RU" sz="2000" b="1" i="1" dirty="0" smtClean="0">
                <a:solidFill>
                  <a:srgbClr val="FF0000"/>
                </a:solidFill>
              </a:rPr>
              <a:t>2 </a:t>
            </a:r>
            <a:r>
              <a:rPr lang="ru-RU" sz="2000" b="1" i="1" dirty="0" smtClean="0"/>
              <a:t> человек, а низкий 4 человек )</a:t>
            </a:r>
          </a:p>
          <a:p>
            <a:pPr algn="ctr">
              <a:buNone/>
            </a:pP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6" name="Picture 5" descr="flash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4"/>
            <a:ext cx="1512888" cy="208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Русский язык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857403"/>
          </a:xfrm>
        </p:spPr>
        <p:txBody>
          <a:bodyPr/>
          <a:lstStyle/>
          <a:p>
            <a:r>
              <a:rPr lang="ru-RU" sz="2800" b="1" i="1" dirty="0" err="1" smtClean="0">
                <a:solidFill>
                  <a:srgbClr val="002060"/>
                </a:solidFill>
              </a:rPr>
              <a:t>Выс</a:t>
            </a:r>
            <a:r>
              <a:rPr lang="ru-RU" sz="2800" b="1" i="1" dirty="0" smtClean="0">
                <a:solidFill>
                  <a:srgbClr val="002060"/>
                </a:solidFill>
              </a:rPr>
              <a:t>. – </a:t>
            </a:r>
            <a:r>
              <a:rPr lang="ru-RU" sz="2800" b="1" i="1" dirty="0">
                <a:solidFill>
                  <a:srgbClr val="002060"/>
                </a:solidFill>
              </a:rPr>
              <a:t> 0</a:t>
            </a:r>
            <a:r>
              <a:rPr lang="ru-RU" sz="2800" b="1" i="1" dirty="0" smtClean="0">
                <a:solidFill>
                  <a:srgbClr val="002060"/>
                </a:solidFill>
              </a:rPr>
              <a:t> ч. </a:t>
            </a: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800" b="1" i="1" dirty="0" smtClean="0">
                <a:solidFill>
                  <a:srgbClr val="002060"/>
                </a:solidFill>
              </a:rPr>
              <a:t>. – 3 ч. </a:t>
            </a:r>
          </a:p>
          <a:p>
            <a:r>
              <a:rPr lang="ru-RU" sz="2800" b="1" i="1" dirty="0" err="1" smtClean="0">
                <a:solidFill>
                  <a:srgbClr val="002060"/>
                </a:solidFill>
              </a:rPr>
              <a:t>Низк</a:t>
            </a:r>
            <a:r>
              <a:rPr lang="ru-RU" sz="2800" b="1" i="1" dirty="0" smtClean="0">
                <a:solidFill>
                  <a:srgbClr val="002060"/>
                </a:solidFill>
              </a:rPr>
              <a:t>.  – </a:t>
            </a:r>
            <a:r>
              <a:rPr lang="ru-RU" sz="2800" b="1" i="1" dirty="0">
                <a:solidFill>
                  <a:srgbClr val="002060"/>
                </a:solidFill>
              </a:rPr>
              <a:t>5</a:t>
            </a:r>
            <a:r>
              <a:rPr lang="ru-RU" sz="2800" b="1" i="1" dirty="0" smtClean="0">
                <a:solidFill>
                  <a:srgbClr val="002060"/>
                </a:solidFill>
              </a:rPr>
              <a:t> ч. </a:t>
            </a:r>
            <a:r>
              <a:rPr lang="ru-RU" sz="2800" b="1" i="1" dirty="0">
                <a:solidFill>
                  <a:srgbClr val="002060"/>
                </a:solidFill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</a:rPr>
              <a:t>                 </a:t>
            </a:r>
            <a:r>
              <a:rPr lang="ru-RU" sz="2800" b="1" i="1" dirty="0" smtClean="0">
                <a:solidFill>
                  <a:srgbClr val="C00000"/>
                </a:solidFill>
              </a:rPr>
              <a:t>грамматическое задание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Незачет. – 10 ч.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Средний – 3 человек (</a:t>
            </a:r>
            <a:r>
              <a:rPr lang="ru-RU" sz="2800" b="1" i="1" dirty="0" smtClean="0">
                <a:solidFill>
                  <a:srgbClr val="7030A0"/>
                </a:solidFill>
              </a:rPr>
              <a:t>Тимур, Х. </a:t>
            </a:r>
            <a:r>
              <a:rPr lang="ru-RU" sz="2800" b="1" i="1" dirty="0" err="1" smtClean="0">
                <a:solidFill>
                  <a:srgbClr val="7030A0"/>
                </a:solidFill>
              </a:rPr>
              <a:t>Мурад</a:t>
            </a:r>
            <a:r>
              <a:rPr lang="ru-RU" sz="2800" b="1" i="1" dirty="0" smtClean="0">
                <a:solidFill>
                  <a:srgbClr val="7030A0"/>
                </a:solidFill>
              </a:rPr>
              <a:t>, Юсуф</a:t>
            </a:r>
            <a:r>
              <a:rPr lang="ru-RU" sz="2800" b="1" i="1" dirty="0" smtClean="0">
                <a:solidFill>
                  <a:srgbClr val="002060"/>
                </a:solidFill>
              </a:rPr>
              <a:t>.)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Низкий – 5 человек (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Эйюб</a:t>
            </a:r>
            <a:r>
              <a:rPr lang="ru-RU" sz="2800" b="1" i="1" dirty="0" smtClean="0">
                <a:solidFill>
                  <a:srgbClr val="002060"/>
                </a:solidFill>
              </a:rPr>
              <a:t>, Никита, Костя, Лена, 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Сонгуль</a:t>
            </a:r>
            <a:r>
              <a:rPr lang="ru-RU" sz="2800" b="1" i="1" dirty="0" smtClean="0">
                <a:solidFill>
                  <a:srgbClr val="002060"/>
                </a:solidFill>
              </a:rPr>
              <a:t>.)</a:t>
            </a: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Незачёт -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6" name="Picture 5" descr="PI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46449" y="3789040"/>
            <a:ext cx="2092325" cy="2786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FF00"/>
                </a:solidFill>
              </a:rPr>
              <a:t>Чтение</a:t>
            </a:r>
            <a:endParaRPr lang="ru-RU" sz="66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29408"/>
            <a:ext cx="8784976" cy="5328592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Высок . – 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9 чел. 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норма техники чтения</a:t>
            </a:r>
          </a:p>
          <a:p>
            <a:r>
              <a:rPr lang="ru-RU" sz="2400" b="1" i="1" dirty="0" err="1" smtClean="0">
                <a:solidFill>
                  <a:srgbClr val="002060"/>
                </a:solidFill>
              </a:rPr>
              <a:t>Средн</a:t>
            </a:r>
            <a:r>
              <a:rPr lang="ru-RU" sz="2400" b="1" i="1" dirty="0" smtClean="0">
                <a:solidFill>
                  <a:srgbClr val="002060"/>
                </a:solidFill>
              </a:rPr>
              <a:t>. – 4 ч.         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на конец учебного года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Низ. –  2 ч. </a:t>
            </a: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                               </a:t>
            </a:r>
            <a:r>
              <a:rPr lang="ru-RU" sz="2800" b="1" i="1" dirty="0" smtClean="0">
                <a:solidFill>
                  <a:srgbClr val="FF0000"/>
                </a:solidFill>
              </a:rPr>
              <a:t>30- 40 слов в минуту.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Незачёт – 3 ч.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i="1" dirty="0" smtClean="0">
                <a:solidFill>
                  <a:srgbClr val="002060"/>
                </a:solidFill>
              </a:rPr>
              <a:t>Пересказ –  </a:t>
            </a:r>
            <a:r>
              <a:rPr lang="ru-RU" sz="2200" b="1" i="1" dirty="0">
                <a:solidFill>
                  <a:srgbClr val="FF0000"/>
                </a:solidFill>
              </a:rPr>
              <a:t>9</a:t>
            </a:r>
            <a:r>
              <a:rPr lang="ru-RU" sz="2200" b="1" i="1" dirty="0" smtClean="0">
                <a:solidFill>
                  <a:srgbClr val="002060"/>
                </a:solidFill>
              </a:rPr>
              <a:t> человек </a:t>
            </a:r>
            <a:r>
              <a:rPr lang="ru-RU" sz="2000" b="1" i="1" dirty="0" smtClean="0">
                <a:solidFill>
                  <a:srgbClr val="7030A0"/>
                </a:solidFill>
              </a:rPr>
              <a:t>(</a:t>
            </a:r>
            <a:r>
              <a:rPr lang="ru-RU" sz="2000" b="1" dirty="0">
                <a:solidFill>
                  <a:srgbClr val="7030A0"/>
                </a:solidFill>
              </a:rPr>
              <a:t>Хусаинов </a:t>
            </a:r>
            <a:r>
              <a:rPr lang="ru-RU" sz="2000" b="1" dirty="0" smtClean="0">
                <a:solidFill>
                  <a:srgbClr val="7030A0"/>
                </a:solidFill>
              </a:rPr>
              <a:t>М ,</a:t>
            </a:r>
            <a:r>
              <a:rPr lang="ru-RU" sz="2000" b="1" dirty="0" err="1" smtClean="0">
                <a:solidFill>
                  <a:srgbClr val="7030A0"/>
                </a:solidFill>
              </a:rPr>
              <a:t>Амрасланов</a:t>
            </a:r>
            <a:r>
              <a:rPr lang="ru-RU" sz="2000" b="1" dirty="0" smtClean="0">
                <a:solidFill>
                  <a:srgbClr val="7030A0"/>
                </a:solidFill>
              </a:rPr>
              <a:t> Т., </a:t>
            </a:r>
            <a:r>
              <a:rPr lang="ru-RU" sz="2000" b="1" dirty="0" err="1">
                <a:solidFill>
                  <a:srgbClr val="7030A0"/>
                </a:solidFill>
              </a:rPr>
              <a:t>Амрасланов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Э ,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Бахтин Н, </a:t>
            </a:r>
            <a:r>
              <a:rPr lang="ru-RU" sz="2000" b="1" dirty="0">
                <a:solidFill>
                  <a:srgbClr val="7030A0"/>
                </a:solidFill>
              </a:rPr>
              <a:t>Зубов </a:t>
            </a:r>
            <a:r>
              <a:rPr lang="ru-RU" sz="2000" b="1" dirty="0" smtClean="0">
                <a:solidFill>
                  <a:srgbClr val="7030A0"/>
                </a:solidFill>
              </a:rPr>
              <a:t>К., </a:t>
            </a:r>
            <a:r>
              <a:rPr lang="ru-RU" sz="2000" b="1" dirty="0">
                <a:solidFill>
                  <a:srgbClr val="7030A0"/>
                </a:solidFill>
              </a:rPr>
              <a:t>Зубова </a:t>
            </a:r>
            <a:r>
              <a:rPr lang="ru-RU" sz="2000" b="1" dirty="0" smtClean="0">
                <a:solidFill>
                  <a:srgbClr val="7030A0"/>
                </a:solidFill>
              </a:rPr>
              <a:t>Е , </a:t>
            </a:r>
            <a:r>
              <a:rPr lang="ru-RU" sz="2000" b="1" dirty="0">
                <a:solidFill>
                  <a:srgbClr val="7030A0"/>
                </a:solidFill>
              </a:rPr>
              <a:t>Усманов </a:t>
            </a:r>
            <a:r>
              <a:rPr lang="ru-RU" sz="2000" b="1" dirty="0" smtClean="0">
                <a:solidFill>
                  <a:srgbClr val="7030A0"/>
                </a:solidFill>
              </a:rPr>
              <a:t>М, </a:t>
            </a:r>
            <a:r>
              <a:rPr lang="ru-RU" sz="2000" b="1" dirty="0">
                <a:solidFill>
                  <a:srgbClr val="7030A0"/>
                </a:solidFill>
              </a:rPr>
              <a:t>Усманова </a:t>
            </a:r>
            <a:r>
              <a:rPr lang="ru-RU" sz="2000" b="1" dirty="0" smtClean="0">
                <a:solidFill>
                  <a:srgbClr val="7030A0"/>
                </a:solidFill>
              </a:rPr>
              <a:t>Ф , </a:t>
            </a:r>
            <a:r>
              <a:rPr lang="ru-RU" sz="2000" b="1" dirty="0" err="1">
                <a:solidFill>
                  <a:srgbClr val="7030A0"/>
                </a:solidFill>
              </a:rPr>
              <a:t>Шамилов</a:t>
            </a:r>
            <a:r>
              <a:rPr lang="ru-RU" sz="2000" b="1" dirty="0">
                <a:solidFill>
                  <a:srgbClr val="7030A0"/>
                </a:solidFill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</a:rPr>
              <a:t>Ю</a:t>
            </a:r>
            <a:r>
              <a:rPr lang="ru-RU" sz="2000" dirty="0" smtClean="0"/>
              <a:t>.</a:t>
            </a:r>
            <a:r>
              <a:rPr lang="ru-RU" sz="2000" b="1" i="1" dirty="0" smtClean="0">
                <a:solidFill>
                  <a:srgbClr val="7030A0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2060"/>
                </a:solidFill>
              </a:rPr>
              <a:t>Незачёт -  3 человек (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Алишан</a:t>
            </a:r>
            <a:r>
              <a:rPr lang="ru-RU" sz="2000" b="1" i="1" dirty="0" smtClean="0">
                <a:solidFill>
                  <a:srgbClr val="7030A0"/>
                </a:solidFill>
              </a:rPr>
              <a:t>, Ахмад, Омар</a:t>
            </a:r>
            <a:r>
              <a:rPr lang="ru-RU" sz="2000" b="1" i="1" dirty="0" smtClean="0">
                <a:solidFill>
                  <a:srgbClr val="002060"/>
                </a:solidFill>
              </a:rPr>
              <a:t>.)</a:t>
            </a: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2060"/>
                </a:solidFill>
              </a:rPr>
              <a:t>Низкий – 2 человек (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Махаммад</a:t>
            </a:r>
            <a:r>
              <a:rPr lang="ru-RU" sz="2000" b="1" i="1" dirty="0" smtClean="0">
                <a:solidFill>
                  <a:srgbClr val="002060"/>
                </a:solidFill>
              </a:rPr>
              <a:t>,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Сонгуль</a:t>
            </a:r>
            <a:r>
              <a:rPr lang="ru-RU" sz="2000" b="1" i="1" dirty="0" smtClean="0">
                <a:solidFill>
                  <a:srgbClr val="002060"/>
                </a:solidFill>
              </a:rPr>
              <a:t>.)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4098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843348"/>
            <a:ext cx="1478657" cy="1774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8" y="4509120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0"/>
            <a:ext cx="1656184" cy="148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1988840"/>
            <a:ext cx="903649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Повышенный  уровень (</a:t>
            </a:r>
            <a:r>
              <a:rPr lang="ru-RU" sz="2000" b="1" i="1" dirty="0" smtClean="0">
                <a:solidFill>
                  <a:srgbClr val="7030A0"/>
                </a:solidFill>
              </a:rPr>
              <a:t>Рамазан, Тимур, Елена, Х. </a:t>
            </a:r>
            <a:r>
              <a:rPr lang="ru-RU" sz="2000" b="1" i="1" dirty="0" err="1" smtClean="0">
                <a:solidFill>
                  <a:srgbClr val="7030A0"/>
                </a:solidFill>
              </a:rPr>
              <a:t>Мурад</a:t>
            </a:r>
            <a:r>
              <a:rPr lang="ru-RU" sz="2000" b="1" i="1" dirty="0" smtClean="0">
                <a:solidFill>
                  <a:srgbClr val="7030A0"/>
                </a:solidFill>
              </a:rPr>
              <a:t>, Юсуф</a:t>
            </a:r>
            <a:r>
              <a:rPr lang="ru-RU" sz="2400" b="1" i="1" dirty="0" smtClean="0">
                <a:solidFill>
                  <a:srgbClr val="002060"/>
                </a:solidFill>
              </a:rPr>
              <a:t>.)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Средний уровень</a:t>
            </a:r>
            <a:r>
              <a:rPr lang="ru-RU" sz="2400" b="1" dirty="0" smtClean="0">
                <a:solidFill>
                  <a:srgbClr val="002060"/>
                </a:solidFill>
              </a:rPr>
              <a:t> (</a:t>
            </a:r>
            <a:r>
              <a:rPr lang="ru-RU" sz="2000" b="1" dirty="0" err="1" smtClean="0">
                <a:solidFill>
                  <a:srgbClr val="7030A0"/>
                </a:solidFill>
              </a:rPr>
              <a:t>Алишан</a:t>
            </a:r>
            <a:r>
              <a:rPr lang="ru-RU" sz="2000" b="1" dirty="0" smtClean="0">
                <a:solidFill>
                  <a:srgbClr val="7030A0"/>
                </a:solidFill>
              </a:rPr>
              <a:t>, Ахмад, </a:t>
            </a:r>
            <a:r>
              <a:rPr lang="ru-RU" sz="2000" b="1" dirty="0" err="1" smtClean="0">
                <a:solidFill>
                  <a:srgbClr val="7030A0"/>
                </a:solidFill>
              </a:rPr>
              <a:t>Эйюб</a:t>
            </a:r>
            <a:r>
              <a:rPr lang="ru-RU" sz="2000" b="1" dirty="0" smtClean="0">
                <a:solidFill>
                  <a:srgbClr val="7030A0"/>
                </a:solidFill>
              </a:rPr>
              <a:t>, </a:t>
            </a:r>
            <a:r>
              <a:rPr lang="ru-RU" sz="2000" b="1" dirty="0" err="1" smtClean="0">
                <a:solidFill>
                  <a:srgbClr val="7030A0"/>
                </a:solidFill>
              </a:rPr>
              <a:t>Хамза</a:t>
            </a:r>
            <a:r>
              <a:rPr lang="ru-RU" sz="2000" b="1" dirty="0" smtClean="0">
                <a:solidFill>
                  <a:srgbClr val="7030A0"/>
                </a:solidFill>
              </a:rPr>
              <a:t>, Никита, Костя, Даниил, У. </a:t>
            </a:r>
            <a:r>
              <a:rPr lang="ru-RU" sz="2000" b="1" dirty="0" err="1" smtClean="0">
                <a:solidFill>
                  <a:srgbClr val="7030A0"/>
                </a:solidFill>
              </a:rPr>
              <a:t>Мурад</a:t>
            </a:r>
            <a:r>
              <a:rPr lang="ru-RU" sz="2000" b="1" dirty="0" smtClean="0">
                <a:solidFill>
                  <a:srgbClr val="7030A0"/>
                </a:solidFill>
              </a:rPr>
              <a:t>, </a:t>
            </a:r>
            <a:r>
              <a:rPr lang="ru-RU" sz="2000" b="1" dirty="0" err="1" smtClean="0">
                <a:solidFill>
                  <a:srgbClr val="7030A0"/>
                </a:solidFill>
              </a:rPr>
              <a:t>Филис</a:t>
            </a:r>
            <a:r>
              <a:rPr lang="ru-RU" sz="2000" b="1" dirty="0" smtClean="0">
                <a:solidFill>
                  <a:srgbClr val="7030A0"/>
                </a:solidFill>
              </a:rPr>
              <a:t>, </a:t>
            </a:r>
            <a:r>
              <a:rPr lang="ru-RU" sz="2000" b="1" dirty="0" err="1" smtClean="0">
                <a:solidFill>
                  <a:srgbClr val="7030A0"/>
                </a:solidFill>
              </a:rPr>
              <a:t>Сонгуль</a:t>
            </a:r>
            <a:r>
              <a:rPr lang="ru-RU" sz="2000" b="1" dirty="0" smtClean="0">
                <a:solidFill>
                  <a:srgbClr val="7030A0"/>
                </a:solidFill>
              </a:rPr>
              <a:t>. )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Низкий уровень(</a:t>
            </a:r>
            <a:r>
              <a:rPr lang="ru-RU" sz="2000" b="1" dirty="0" err="1" smtClean="0">
                <a:solidFill>
                  <a:srgbClr val="7030A0"/>
                </a:solidFill>
              </a:rPr>
              <a:t>Махаммад</a:t>
            </a:r>
            <a:r>
              <a:rPr lang="ru-RU" sz="2000" b="1" dirty="0" smtClean="0">
                <a:solidFill>
                  <a:srgbClr val="7030A0"/>
                </a:solidFill>
              </a:rPr>
              <a:t>, Зарина</a:t>
            </a:r>
            <a:r>
              <a:rPr lang="ru-RU" sz="2400" b="1" dirty="0" smtClean="0">
                <a:solidFill>
                  <a:srgbClr val="002060"/>
                </a:solidFill>
              </a:rPr>
              <a:t>.)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0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Диагностика</a:t>
            </a:r>
          </a:p>
          <a:p>
            <a:endParaRPr lang="ru-RU" sz="6000" dirty="0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07969" y="4378712"/>
            <a:ext cx="734481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Повышенный  уровень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Мурад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Костя, Ахмад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Средний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уровень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Алишан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Рамазан, Тимур,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Эйюб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Никита, Лена,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Даниил,У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Мурад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Юсуф.)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Низкий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уровень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Хамза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Зарина, Омар, </a:t>
            </a:r>
            <a:r>
              <a:rPr lang="ru-RU" sz="2000" b="1" dirty="0" err="1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Филис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Незачёт (</a:t>
            </a:r>
            <a:r>
              <a:rPr lang="ru-RU" sz="2000" b="1" dirty="0" err="1" smtClean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Махаммад</a:t>
            </a:r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7030A0"/>
                </a:solidFill>
                <a:latin typeface="Arial" pitchFamily="34" charset="0"/>
                <a:cs typeface="Times New Roman" pitchFamily="18" charset="0"/>
              </a:rPr>
              <a:t>Сонгуль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483768" y="1412776"/>
            <a:ext cx="4041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Проверочная работа № 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36269" y="3869584"/>
            <a:ext cx="4041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Проверочная работа № 2</a:t>
            </a:r>
            <a:endParaRPr lang="ru-RU" sz="2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8" y="4509120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0"/>
            <a:ext cx="1656184" cy="148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1988840"/>
            <a:ext cx="90364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Повышенный  уровень (</a:t>
            </a:r>
            <a:r>
              <a:rPr lang="ru-RU" sz="2400" b="1" i="1" dirty="0">
                <a:solidFill>
                  <a:srgbClr val="7030A0"/>
                </a:solidFill>
              </a:rPr>
              <a:t>Рамазан, Тимур, </a:t>
            </a:r>
            <a:r>
              <a:rPr lang="ru-RU" sz="2400" b="1" i="1" dirty="0" err="1">
                <a:solidFill>
                  <a:srgbClr val="7030A0"/>
                </a:solidFill>
              </a:rPr>
              <a:t>Эйюб</a:t>
            </a:r>
            <a:r>
              <a:rPr lang="ru-RU" sz="2400" b="1" i="1" dirty="0">
                <a:solidFill>
                  <a:srgbClr val="7030A0"/>
                </a:solidFill>
              </a:rPr>
              <a:t>, </a:t>
            </a:r>
            <a:r>
              <a:rPr lang="ru-RU" sz="2400" b="1" i="1" dirty="0" err="1">
                <a:solidFill>
                  <a:srgbClr val="7030A0"/>
                </a:solidFill>
              </a:rPr>
              <a:t>Хамза</a:t>
            </a:r>
            <a:r>
              <a:rPr lang="ru-RU" sz="2400" b="1" i="1" dirty="0">
                <a:solidFill>
                  <a:srgbClr val="7030A0"/>
                </a:solidFill>
              </a:rPr>
              <a:t>, </a:t>
            </a:r>
            <a:r>
              <a:rPr lang="ru-RU" sz="2400" b="1" i="1" dirty="0" err="1">
                <a:solidFill>
                  <a:srgbClr val="7030A0"/>
                </a:solidFill>
              </a:rPr>
              <a:t>Филис</a:t>
            </a:r>
            <a:r>
              <a:rPr lang="ru-RU" sz="2400" b="1" i="1" dirty="0">
                <a:solidFill>
                  <a:srgbClr val="7030A0"/>
                </a:solidFill>
              </a:rPr>
              <a:t>,  Х. </a:t>
            </a:r>
            <a:r>
              <a:rPr lang="ru-RU" sz="2400" b="1" i="1" dirty="0" err="1">
                <a:solidFill>
                  <a:srgbClr val="7030A0"/>
                </a:solidFill>
              </a:rPr>
              <a:t>Мурад</a:t>
            </a:r>
            <a:r>
              <a:rPr lang="ru-RU" sz="2400" b="1" i="1" dirty="0">
                <a:solidFill>
                  <a:srgbClr val="7030A0"/>
                </a:solidFill>
              </a:rPr>
              <a:t>, Костя</a:t>
            </a:r>
            <a:r>
              <a:rPr lang="ru-RU" sz="2800" b="1" i="1" dirty="0">
                <a:solidFill>
                  <a:srgbClr val="002060"/>
                </a:solidFill>
              </a:rPr>
              <a:t>.)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i="1" dirty="0">
                <a:solidFill>
                  <a:srgbClr val="002060"/>
                </a:solidFill>
              </a:rPr>
              <a:t>Средний уровень</a:t>
            </a:r>
            <a:r>
              <a:rPr lang="ru-RU" sz="2800" b="1" dirty="0">
                <a:solidFill>
                  <a:srgbClr val="002060"/>
                </a:solidFill>
              </a:rPr>
              <a:t> (</a:t>
            </a:r>
            <a:r>
              <a:rPr lang="ru-RU" sz="2400" b="1" dirty="0">
                <a:solidFill>
                  <a:srgbClr val="7030A0"/>
                </a:solidFill>
              </a:rPr>
              <a:t>Ахмад, Зарина, Лена, </a:t>
            </a:r>
            <a:r>
              <a:rPr lang="ru-RU" sz="2400" b="1" dirty="0" err="1" smtClean="0">
                <a:solidFill>
                  <a:srgbClr val="7030A0"/>
                </a:solidFill>
              </a:rPr>
              <a:t>Махаммад</a:t>
            </a:r>
            <a:r>
              <a:rPr lang="ru-RU" sz="2400" b="1" dirty="0">
                <a:solidFill>
                  <a:srgbClr val="7030A0"/>
                </a:solidFill>
              </a:rPr>
              <a:t>, Никита, У. </a:t>
            </a:r>
            <a:r>
              <a:rPr lang="ru-RU" sz="2400" b="1" dirty="0" err="1" smtClean="0">
                <a:solidFill>
                  <a:srgbClr val="7030A0"/>
                </a:solidFill>
              </a:rPr>
              <a:t>Мурад</a:t>
            </a:r>
            <a:r>
              <a:rPr lang="ru-RU" sz="2400" b="1" dirty="0" smtClean="0">
                <a:solidFill>
                  <a:srgbClr val="7030A0"/>
                </a:solidFill>
              </a:rPr>
              <a:t>, Костя.)</a:t>
            </a:r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Низкий уровень(</a:t>
            </a:r>
            <a:r>
              <a:rPr lang="ru-RU" sz="2400" b="1" dirty="0" err="1">
                <a:solidFill>
                  <a:srgbClr val="7030A0"/>
                </a:solidFill>
              </a:rPr>
              <a:t>Алишан</a:t>
            </a:r>
            <a:r>
              <a:rPr lang="ru-RU" sz="2400" b="1" dirty="0">
                <a:solidFill>
                  <a:srgbClr val="7030A0"/>
                </a:solidFill>
              </a:rPr>
              <a:t>, Юсуф</a:t>
            </a:r>
            <a:r>
              <a:rPr lang="ru-RU" sz="2800" b="1" dirty="0">
                <a:solidFill>
                  <a:srgbClr val="002060"/>
                </a:solidFill>
              </a:rPr>
              <a:t>.)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Незачёт </a:t>
            </a:r>
            <a:r>
              <a:rPr lang="ru-RU" sz="2400" b="1" dirty="0">
                <a:solidFill>
                  <a:srgbClr val="7030A0"/>
                </a:solidFill>
              </a:rPr>
              <a:t>(</a:t>
            </a:r>
            <a:r>
              <a:rPr lang="ru-RU" sz="2400" b="1" dirty="0" err="1">
                <a:solidFill>
                  <a:srgbClr val="7030A0"/>
                </a:solidFill>
              </a:rPr>
              <a:t>Сонгуль</a:t>
            </a:r>
            <a:r>
              <a:rPr lang="ru-RU" sz="2400" b="1" dirty="0">
                <a:solidFill>
                  <a:srgbClr val="7030A0"/>
                </a:solidFill>
              </a:rPr>
              <a:t>, </a:t>
            </a:r>
            <a:r>
              <a:rPr lang="ru-RU" sz="2400" b="1" dirty="0" smtClean="0">
                <a:solidFill>
                  <a:srgbClr val="7030A0"/>
                </a:solidFill>
              </a:rPr>
              <a:t>Даниил</a:t>
            </a:r>
            <a:r>
              <a:rPr lang="ru-RU" sz="2400" b="1" dirty="0">
                <a:solidFill>
                  <a:srgbClr val="7030A0"/>
                </a:solidFill>
              </a:rPr>
              <a:t>, Омар.)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0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Диагностика</a:t>
            </a:r>
          </a:p>
          <a:p>
            <a:endParaRPr lang="ru-RU" sz="6000" dirty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483768" y="1412776"/>
            <a:ext cx="3119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Счёт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 десятка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№ 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73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784761-A75F-4ACE-A033-1C29C21F99D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8" y="4509120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0"/>
            <a:ext cx="1656184" cy="1482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07504" y="1988840"/>
            <a:ext cx="90364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Повышенный  уровень (</a:t>
            </a:r>
            <a:r>
              <a:rPr lang="ru-RU" sz="2400" b="1" i="1" dirty="0">
                <a:solidFill>
                  <a:srgbClr val="7030A0"/>
                </a:solidFill>
              </a:rPr>
              <a:t>Рамазан, Тимур, </a:t>
            </a:r>
            <a:r>
              <a:rPr lang="ru-RU" sz="2400" b="1" i="1" dirty="0" err="1">
                <a:solidFill>
                  <a:srgbClr val="7030A0"/>
                </a:solidFill>
              </a:rPr>
              <a:t>Эйюб</a:t>
            </a:r>
            <a:r>
              <a:rPr lang="ru-RU" sz="2400" b="1" i="1" dirty="0">
                <a:solidFill>
                  <a:srgbClr val="7030A0"/>
                </a:solidFill>
              </a:rPr>
              <a:t>, </a:t>
            </a:r>
            <a:r>
              <a:rPr lang="ru-RU" sz="2400" b="1" i="1" dirty="0" err="1">
                <a:solidFill>
                  <a:srgbClr val="7030A0"/>
                </a:solidFill>
              </a:rPr>
              <a:t>Хамза</a:t>
            </a:r>
            <a:r>
              <a:rPr lang="ru-RU" sz="2400" b="1" i="1" dirty="0" smtClean="0">
                <a:solidFill>
                  <a:srgbClr val="7030A0"/>
                </a:solidFill>
              </a:rPr>
              <a:t>,  </a:t>
            </a:r>
            <a:r>
              <a:rPr lang="ru-RU" sz="2400" b="1" i="1" dirty="0">
                <a:solidFill>
                  <a:srgbClr val="7030A0"/>
                </a:solidFill>
              </a:rPr>
              <a:t>Х. </a:t>
            </a:r>
            <a:r>
              <a:rPr lang="ru-RU" sz="2400" b="1" i="1" dirty="0" err="1">
                <a:solidFill>
                  <a:srgbClr val="7030A0"/>
                </a:solidFill>
              </a:rPr>
              <a:t>Мурад</a:t>
            </a:r>
            <a:r>
              <a:rPr lang="ru-RU" sz="2400" b="1" i="1" dirty="0">
                <a:solidFill>
                  <a:srgbClr val="7030A0"/>
                </a:solidFill>
              </a:rPr>
              <a:t>, </a:t>
            </a:r>
            <a:r>
              <a:rPr lang="ru-RU" sz="2800" b="1" i="1" dirty="0" smtClean="0">
                <a:solidFill>
                  <a:srgbClr val="002060"/>
                </a:solidFill>
              </a:rPr>
              <a:t>.)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800" b="1" i="1" dirty="0">
                <a:solidFill>
                  <a:srgbClr val="002060"/>
                </a:solidFill>
              </a:rPr>
              <a:t>Средний уровень</a:t>
            </a:r>
            <a:r>
              <a:rPr lang="ru-RU" sz="2800" b="1" dirty="0">
                <a:solidFill>
                  <a:srgbClr val="002060"/>
                </a:solidFill>
              </a:rPr>
              <a:t> (</a:t>
            </a:r>
            <a:r>
              <a:rPr lang="ru-RU" sz="2400" b="1" dirty="0">
                <a:solidFill>
                  <a:srgbClr val="7030A0"/>
                </a:solidFill>
              </a:rPr>
              <a:t>Ахмад</a:t>
            </a:r>
            <a:r>
              <a:rPr lang="ru-RU" sz="2400" b="1" dirty="0" smtClean="0">
                <a:solidFill>
                  <a:srgbClr val="7030A0"/>
                </a:solidFill>
              </a:rPr>
              <a:t>, Костя, Лена, </a:t>
            </a:r>
            <a:r>
              <a:rPr lang="ru-RU" sz="2400" b="1" dirty="0">
                <a:solidFill>
                  <a:srgbClr val="7030A0"/>
                </a:solidFill>
              </a:rPr>
              <a:t>Никита, У. </a:t>
            </a:r>
            <a:r>
              <a:rPr lang="ru-RU" sz="2400" b="1" dirty="0" err="1">
                <a:solidFill>
                  <a:srgbClr val="7030A0"/>
                </a:solidFill>
              </a:rPr>
              <a:t>Мурад</a:t>
            </a:r>
            <a:r>
              <a:rPr lang="ru-RU" sz="2400" b="1" dirty="0">
                <a:solidFill>
                  <a:srgbClr val="7030A0"/>
                </a:solidFill>
              </a:rPr>
              <a:t>. )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Низкий уровень(</a:t>
            </a:r>
            <a:r>
              <a:rPr lang="ru-RU" sz="2400" b="1" dirty="0" err="1">
                <a:solidFill>
                  <a:srgbClr val="7030A0"/>
                </a:solidFill>
              </a:rPr>
              <a:t>Алишан</a:t>
            </a:r>
            <a:r>
              <a:rPr lang="ru-RU" sz="2400" b="1" dirty="0" smtClean="0">
                <a:solidFill>
                  <a:srgbClr val="7030A0"/>
                </a:solidFill>
              </a:rPr>
              <a:t>, </a:t>
            </a:r>
            <a:r>
              <a:rPr lang="ru-RU" sz="2400" b="1" dirty="0" err="1" smtClean="0">
                <a:solidFill>
                  <a:srgbClr val="7030A0"/>
                </a:solidFill>
              </a:rPr>
              <a:t>Махаммад</a:t>
            </a:r>
            <a:r>
              <a:rPr lang="ru-RU" sz="2400" b="1" dirty="0" smtClean="0">
                <a:solidFill>
                  <a:srgbClr val="7030A0"/>
                </a:solidFill>
              </a:rPr>
              <a:t>,  Зарина, </a:t>
            </a:r>
            <a:r>
              <a:rPr lang="ru-RU" sz="2400" b="1" dirty="0">
                <a:solidFill>
                  <a:srgbClr val="7030A0"/>
                </a:solidFill>
              </a:rPr>
              <a:t>Юсуф</a:t>
            </a:r>
            <a:r>
              <a:rPr lang="ru-RU" sz="2800" b="1" dirty="0">
                <a:solidFill>
                  <a:srgbClr val="002060"/>
                </a:solidFill>
              </a:rPr>
              <a:t>.)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Незачёт </a:t>
            </a:r>
            <a:r>
              <a:rPr lang="ru-RU" sz="2400" b="1" dirty="0">
                <a:solidFill>
                  <a:srgbClr val="7030A0"/>
                </a:solidFill>
              </a:rPr>
              <a:t>(</a:t>
            </a:r>
            <a:r>
              <a:rPr lang="ru-RU" sz="2400" b="1" dirty="0" err="1">
                <a:solidFill>
                  <a:srgbClr val="7030A0"/>
                </a:solidFill>
              </a:rPr>
              <a:t>Сонгуль</a:t>
            </a:r>
            <a:r>
              <a:rPr lang="ru-RU" sz="2400" b="1" dirty="0">
                <a:solidFill>
                  <a:srgbClr val="7030A0"/>
                </a:solidFill>
              </a:rPr>
              <a:t>, </a:t>
            </a:r>
            <a:r>
              <a:rPr lang="ru-RU" sz="2400" b="1" dirty="0" smtClean="0">
                <a:solidFill>
                  <a:srgbClr val="7030A0"/>
                </a:solidFill>
              </a:rPr>
              <a:t>Даниил</a:t>
            </a:r>
            <a:r>
              <a:rPr lang="ru-RU" sz="2400" b="1" dirty="0">
                <a:solidFill>
                  <a:srgbClr val="7030A0"/>
                </a:solidFill>
              </a:rPr>
              <a:t>, Омар.)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0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Диагностика</a:t>
            </a:r>
          </a:p>
          <a:p>
            <a:endParaRPr lang="ru-RU" sz="6000" dirty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483768" y="1412776"/>
            <a:ext cx="3119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Счёт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2 десятка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№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33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072330" cy="1143000"/>
          </a:xfrm>
        </p:spPr>
        <p:txBody>
          <a:bodyPr/>
          <a:lstStyle/>
          <a:p>
            <a:pPr algn="l"/>
            <a:r>
              <a:rPr lang="ru-RU" sz="6000" b="1" i="1" dirty="0" smtClean="0">
                <a:solidFill>
                  <a:srgbClr val="FFFF00"/>
                </a:solidFill>
              </a:rPr>
              <a:t>Наши победители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361040" cy="528641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Олимпиада по математике </a:t>
            </a:r>
          </a:p>
          <a:p>
            <a:pPr algn="ctr">
              <a:buNone/>
            </a:pPr>
            <a:r>
              <a:rPr lang="ru-RU" b="1" dirty="0">
                <a:solidFill>
                  <a:srgbClr val="FF0000"/>
                </a:solidFill>
              </a:rPr>
              <a:t>Хусаинов </a:t>
            </a:r>
            <a:r>
              <a:rPr lang="ru-RU" b="1" dirty="0" err="1">
                <a:solidFill>
                  <a:srgbClr val="FF0000"/>
                </a:solidFill>
              </a:rPr>
              <a:t>Мурад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- 18 б. (</a:t>
            </a:r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ru-RU" b="1" dirty="0" smtClean="0">
                <a:solidFill>
                  <a:srgbClr val="FF0000"/>
                </a:solidFill>
              </a:rPr>
              <a:t>-м.)</a:t>
            </a:r>
          </a:p>
          <a:p>
            <a:pPr algn="ctr">
              <a:buNone/>
            </a:pPr>
            <a:r>
              <a:rPr lang="ru-RU" b="1" dirty="0" err="1">
                <a:solidFill>
                  <a:srgbClr val="FF0000"/>
                </a:solidFill>
              </a:rPr>
              <a:t>Амрасланов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Эйюб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– 17 б. (</a:t>
            </a:r>
            <a:r>
              <a:rPr lang="en-US" b="1" dirty="0" smtClean="0">
                <a:solidFill>
                  <a:srgbClr val="FF0000"/>
                </a:solidFill>
              </a:rPr>
              <a:t>II-</a:t>
            </a:r>
            <a:r>
              <a:rPr lang="ru-RU" b="1" dirty="0" smtClean="0">
                <a:solidFill>
                  <a:srgbClr val="FF0000"/>
                </a:solidFill>
              </a:rPr>
              <a:t>м.) </a:t>
            </a:r>
          </a:p>
          <a:p>
            <a:pPr algn="ctr">
              <a:buNone/>
            </a:pPr>
            <a:r>
              <a:rPr lang="ru-RU" b="1" dirty="0" err="1">
                <a:solidFill>
                  <a:srgbClr val="FF0000"/>
                </a:solidFill>
              </a:rPr>
              <a:t>Шамилов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Юсуф – 16 б. (</a:t>
            </a:r>
            <a:r>
              <a:rPr lang="en-US" b="1" dirty="0" smtClean="0">
                <a:solidFill>
                  <a:srgbClr val="FF0000"/>
                </a:solidFill>
              </a:rPr>
              <a:t>III-</a:t>
            </a:r>
            <a:r>
              <a:rPr lang="ru-RU" b="1" dirty="0" smtClean="0">
                <a:solidFill>
                  <a:srgbClr val="FF0000"/>
                </a:solidFill>
              </a:rPr>
              <a:t>м.) </a:t>
            </a:r>
          </a:p>
          <a:p>
            <a:pPr algn="ctr">
              <a:buNone/>
            </a:pPr>
            <a:r>
              <a:rPr lang="ru-RU" b="1" dirty="0"/>
              <a:t>Усманов </a:t>
            </a:r>
            <a:r>
              <a:rPr lang="ru-RU" b="1" dirty="0" err="1"/>
              <a:t>Мурад</a:t>
            </a:r>
            <a:r>
              <a:rPr lang="ru-RU" b="1" dirty="0"/>
              <a:t> </a:t>
            </a:r>
            <a:r>
              <a:rPr lang="ru-RU" b="1" dirty="0" smtClean="0"/>
              <a:t>– 15 б.</a:t>
            </a:r>
          </a:p>
          <a:p>
            <a:pPr marL="0" indent="0" algn="ctr">
              <a:buNone/>
            </a:pPr>
            <a:r>
              <a:rPr lang="ru-RU" b="1" dirty="0" smtClean="0"/>
              <a:t> Селин  </a:t>
            </a:r>
            <a:r>
              <a:rPr lang="ru-RU" b="1" dirty="0"/>
              <a:t>Даниил </a:t>
            </a:r>
            <a:r>
              <a:rPr lang="ru-RU" b="1" dirty="0" smtClean="0"/>
              <a:t>– 15 б.</a:t>
            </a:r>
          </a:p>
          <a:p>
            <a:pPr marL="0" indent="0" algn="ctr">
              <a:buNone/>
            </a:pPr>
            <a:r>
              <a:rPr lang="ru-RU" b="1" dirty="0" err="1"/>
              <a:t>Амрасланов</a:t>
            </a:r>
            <a:r>
              <a:rPr lang="ru-RU" b="1" dirty="0"/>
              <a:t> Рамазан </a:t>
            </a:r>
            <a:r>
              <a:rPr lang="ru-RU" b="1" dirty="0" smtClean="0"/>
              <a:t>– 14 б.</a:t>
            </a:r>
          </a:p>
          <a:p>
            <a:pPr marL="0" indent="0" algn="ctr">
              <a:buNone/>
            </a:pPr>
            <a:r>
              <a:rPr lang="ru-RU" b="1" dirty="0"/>
              <a:t>Зубова </a:t>
            </a:r>
            <a:r>
              <a:rPr lang="ru-RU" b="1" dirty="0" smtClean="0"/>
              <a:t>Елена – 13 б.</a:t>
            </a:r>
          </a:p>
          <a:p>
            <a:pPr marL="0" indent="0" algn="ctr">
              <a:buNone/>
            </a:pPr>
            <a:r>
              <a:rPr lang="ru-RU" b="1" dirty="0"/>
              <a:t>Усманова </a:t>
            </a:r>
            <a:r>
              <a:rPr lang="ru-RU" b="1" dirty="0" err="1"/>
              <a:t>Филис</a:t>
            </a:r>
            <a:r>
              <a:rPr lang="ru-RU" b="1" dirty="0"/>
              <a:t> </a:t>
            </a:r>
            <a:r>
              <a:rPr lang="ru-RU" b="1" dirty="0" smtClean="0"/>
              <a:t>– 11б.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7DF03-BAC2-4AB5-ABDE-183470D83B4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1" name="Picture 18" descr="NA008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235732">
            <a:off x="7268345" y="242065"/>
            <a:ext cx="1859194" cy="160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ч.школа 16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16. русский язык</Template>
  <TotalTime>1103</TotalTime>
  <Words>1065</Words>
  <Application>Microsoft Office PowerPoint</Application>
  <PresentationFormat>Экран (4:3)</PresentationFormat>
  <Paragraphs>232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нач.школа 16. русский язык</vt:lpstr>
      <vt:lpstr>Итоговое  родительское  собрание в 1 классе  2015-2016 учебный год</vt:lpstr>
      <vt:lpstr>Презентация PowerPoint</vt:lpstr>
      <vt:lpstr>Математика</vt:lpstr>
      <vt:lpstr>Русский язык</vt:lpstr>
      <vt:lpstr>Чтение</vt:lpstr>
      <vt:lpstr>Презентация PowerPoint</vt:lpstr>
      <vt:lpstr>Презентация PowerPoint</vt:lpstr>
      <vt:lpstr>Презентация PowerPoint</vt:lpstr>
      <vt:lpstr>Наши победители</vt:lpstr>
      <vt:lpstr>Презентация PowerPoint</vt:lpstr>
      <vt:lpstr>Презентация PowerPoint</vt:lpstr>
      <vt:lpstr>Презентация PowerPoint</vt:lpstr>
      <vt:lpstr>Чтение - не наказание</vt:lpstr>
      <vt:lpstr>Презентация PowerPoint</vt:lpstr>
      <vt:lpstr>Пишем без грязи – развиваем мелкую моторику</vt:lpstr>
      <vt:lpstr>Альтернатива русскому языку</vt:lpstr>
      <vt:lpstr>Нескучная математика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БОЛЬШОЕ СПАСИБО!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Оля</cp:lastModifiedBy>
  <cp:revision>153</cp:revision>
  <dcterms:created xsi:type="dcterms:W3CDTF">2011-05-24T10:29:43Z</dcterms:created>
  <dcterms:modified xsi:type="dcterms:W3CDTF">2016-04-21T13:59:15Z</dcterms:modified>
</cp:coreProperties>
</file>