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3.png" ContentType="image/png"/>
  <Override PartName="/ppt/media/image1.jpeg" ContentType="image/jpeg"/>
  <Override PartName="/ppt/media/image2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20.png" ContentType="image/png"/>
  <Override PartName="/ppt/media/image21.png" ContentType="image/pn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b="0" lang="ru-RU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2.1.18</a:t>
            </a:r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223340C9-28F9-4EE7-BCE7-D46FB5AD5D2E}" type="slidenum">
              <a:rPr b="0" lang="ru-RU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&lt;номер&gt;</a:t>
            </a:fld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Для правки текста заголовка щёлкните мышью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Второй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Третий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eorgi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2" descr=""/>
          <p:cNvPicPr/>
          <p:nvPr/>
        </p:nvPicPr>
        <p:blipFill>
          <a:blip r:embed="rId1"/>
          <a:stretch/>
        </p:blipFill>
        <p:spPr>
          <a:xfrm>
            <a:off x="1143000" y="1857240"/>
            <a:ext cx="1999800" cy="2631600"/>
          </a:xfrm>
          <a:prstGeom prst="rect">
            <a:avLst/>
          </a:prstGeom>
          <a:ln w="9360">
            <a:noFill/>
          </a:ln>
        </p:spPr>
      </p:pic>
      <p:pic>
        <p:nvPicPr>
          <p:cNvPr id="40" name="Picture 2" descr=""/>
          <p:cNvPicPr/>
          <p:nvPr/>
        </p:nvPicPr>
        <p:blipFill>
          <a:blip r:embed="rId2"/>
          <a:stretch/>
        </p:blipFill>
        <p:spPr>
          <a:xfrm>
            <a:off x="5286240" y="1928880"/>
            <a:ext cx="2515320" cy="2847600"/>
          </a:xfrm>
          <a:prstGeom prst="rect">
            <a:avLst/>
          </a:prstGeom>
          <a:ln w="9360">
            <a:noFill/>
          </a:ln>
        </p:spPr>
      </p:pic>
      <p:sp>
        <p:nvSpPr>
          <p:cNvPr id="41" name="CustomShape 1"/>
          <p:cNvSpPr/>
          <p:nvPr/>
        </p:nvSpPr>
        <p:spPr>
          <a:xfrm>
            <a:off x="857160" y="4643280"/>
            <a:ext cx="3642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Медведь, разрывающий атомное ядро.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CustomShape 2"/>
          <p:cNvSpPr/>
          <p:nvPr/>
        </p:nvSpPr>
        <p:spPr>
          <a:xfrm>
            <a:off x="857160" y="1357200"/>
            <a:ext cx="257148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Герб г.Железногорска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CustomShape 3"/>
          <p:cNvSpPr/>
          <p:nvPr/>
        </p:nvSpPr>
        <p:spPr>
          <a:xfrm>
            <a:off x="4786200" y="1285920"/>
            <a:ext cx="407160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Архитектурно-художественная композиция у здания ГХК.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CustomShape 4"/>
          <p:cNvSpPr/>
          <p:nvPr/>
        </p:nvSpPr>
        <p:spPr>
          <a:xfrm>
            <a:off x="4500720" y="4933080"/>
            <a:ext cx="3571560" cy="9151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 algn="just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  <a:ea typeface="Calibri"/>
              </a:rPr>
              <a:t>Рабочий ГХК (горно-химического комбината) несущий в руках атом.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nodeType="after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2786040" y="642960"/>
            <a:ext cx="3285720" cy="1004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ru-RU" sz="6000" spc="-1" strike="noStrike">
                <a:solidFill>
                  <a:srgbClr val="0033cc"/>
                </a:solidFill>
                <a:uFill>
                  <a:solidFill>
                    <a:srgbClr val="ffffff"/>
                  </a:solidFill>
                </a:uFill>
                <a:latin typeface="Comic Sans MS"/>
              </a:rPr>
              <a:t>Вывод: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2" name="CustomShape 2"/>
          <p:cNvSpPr/>
          <p:nvPr/>
        </p:nvSpPr>
        <p:spPr>
          <a:xfrm>
            <a:off x="500040" y="1785960"/>
            <a:ext cx="8357760" cy="4752360"/>
          </a:xfrm>
          <a:prstGeom prst="rect">
            <a:avLst/>
          </a:prstGeom>
          <a:noFill/>
          <a:ln w="381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033cc"/>
                </a:solidFill>
                <a:uFill>
                  <a:solidFill>
                    <a:srgbClr val="ffffff"/>
                  </a:solidFill>
                </a:uFill>
                <a:latin typeface="Comic Sans MS"/>
              </a:rPr>
              <a:t>Порядковый номер элемента = </a:t>
            </a:r>
            <a:r>
              <a:rPr b="1" lang="ru-RU" sz="3600" spc="-1" strike="noStrike">
                <a:solidFill>
                  <a:srgbClr val="d60093"/>
                </a:solidFill>
                <a:uFill>
                  <a:solidFill>
                    <a:srgbClr val="ffffff"/>
                  </a:solidFill>
                </a:uFill>
                <a:latin typeface="Comic Sans MS"/>
              </a:rPr>
              <a:t>Заряду ядра атома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3300" spc="-1" strike="noStrike">
                <a:solidFill>
                  <a:srgbClr val="0033cc"/>
                </a:solidFill>
                <a:uFill>
                  <a:solidFill>
                    <a:srgbClr val="ffffff"/>
                  </a:solidFill>
                </a:uFill>
                <a:latin typeface="Comic Sans MS"/>
              </a:rPr>
              <a:t>Порядковый номер элемента =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3300" spc="-1" strike="noStrike">
                <a:solidFill>
                  <a:srgbClr val="009900"/>
                </a:solidFill>
                <a:uFill>
                  <a:solidFill>
                    <a:srgbClr val="ffffff"/>
                  </a:solidFill>
                </a:uFill>
                <a:latin typeface="Comic Sans MS"/>
              </a:rPr>
              <a:t>Числу протонов в ядре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033cc"/>
                </a:solidFill>
                <a:uFill>
                  <a:solidFill>
                    <a:srgbClr val="ffffff"/>
                  </a:solidFill>
                </a:uFill>
                <a:latin typeface="Comic Sans MS"/>
              </a:rPr>
              <a:t>    </a:t>
            </a:r>
            <a:r>
              <a:rPr b="0" lang="ru-RU" sz="3600" spc="-1" strike="noStrike">
                <a:solidFill>
                  <a:srgbClr val="0033cc"/>
                </a:solidFill>
                <a:uFill>
                  <a:solidFill>
                    <a:srgbClr val="ffffff"/>
                  </a:solidFill>
                </a:uFill>
                <a:latin typeface="Comic Sans MS"/>
              </a:rPr>
              <a:t>Порядковый номер элемента =</a:t>
            </a:r>
            <a:r>
              <a:rPr b="0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mic Sans MS"/>
              </a:rPr>
              <a:t> </a:t>
            </a:r>
            <a:r>
              <a:rPr b="1" lang="ru-RU" sz="3600" spc="-1" strike="noStrike">
                <a:solidFill>
                  <a:srgbClr val="953735"/>
                </a:solidFill>
                <a:uFill>
                  <a:solidFill>
                    <a:srgbClr val="ffffff"/>
                  </a:solidFill>
                </a:uFill>
                <a:latin typeface="Comic Sans MS"/>
              </a:rPr>
              <a:t>Числу электронов в атоме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92" dur="indefinite" restart="never" nodeType="tmRoot">
          <p:childTnLst>
            <p:seq>
              <p:cTn id="193" dur="indefinite" nodeType="mainSeq">
                <p:childTnLst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8" dur="5000"/>
                                        <p:tgtEl>
                                          <p:spTgt spid="122">
                                            <p:txEl>
                                              <p:pRg st="0" end="4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0" nodeType="after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47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2" dur="2000"/>
                                        <p:tgtEl>
                                          <p:spTgt spid="122">
                                            <p:txEl>
                                              <p:pRg st="47" end="7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7000"/>
                            </p:stCondLst>
                            <p:childTnLst>
                              <p:par>
                                <p:cTn id="204" nodeType="after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76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6" dur="2000"/>
                                        <p:tgtEl>
                                          <p:spTgt spid="122">
                                            <p:txEl>
                                              <p:pRg st="76" end="9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9000"/>
                            </p:stCondLst>
                            <p:childTnLst>
                              <p:par>
                                <p:cTn id="208" nodeType="after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99" end="1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0" dur="5000"/>
                                        <p:tgtEl>
                                          <p:spTgt spid="122">
                                            <p:txEl>
                                              <p:pRg st="99" end="15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571320" y="1009440"/>
            <a:ext cx="8143560" cy="1996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Calibri"/>
              </a:rPr>
              <a:t>АТОМ нейтральный,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Calibri"/>
              </a:rPr>
              <a:t> </a:t>
            </a:r>
            <a:r>
              <a:rPr b="0" lang="ru-RU" sz="44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Calibri"/>
              </a:rPr>
              <a:t>Т.К.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36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Calibri"/>
              </a:rPr>
              <a:t>число протонов  </a:t>
            </a:r>
            <a:r>
              <a:rPr b="1" lang="ru-RU" sz="3600" spc="-1" strike="noStrike">
                <a:solidFill>
                  <a:srgbClr val="558ed5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Calibri"/>
              </a:rPr>
              <a:t>   </a:t>
            </a:r>
            <a:r>
              <a:rPr b="1" lang="ru-RU" sz="3600" spc="-1" strike="noStrike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Calibri"/>
              </a:rPr>
              <a:t> </a:t>
            </a:r>
            <a:r>
              <a:rPr b="1" lang="ru-RU" sz="37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Calibri"/>
              </a:rPr>
              <a:t>числу электронов.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4" name="Picture 2" descr=""/>
          <p:cNvPicPr/>
          <p:nvPr/>
        </p:nvPicPr>
        <p:blipFill>
          <a:blip r:embed="rId1"/>
          <a:stretch/>
        </p:blipFill>
        <p:spPr>
          <a:xfrm>
            <a:off x="6429240" y="4857840"/>
            <a:ext cx="1285560" cy="1276920"/>
          </a:xfrm>
          <a:prstGeom prst="rect">
            <a:avLst/>
          </a:prstGeom>
          <a:ln w="9360">
            <a:noFill/>
          </a:ln>
        </p:spPr>
      </p:pic>
      <p:sp>
        <p:nvSpPr>
          <p:cNvPr id="125" name="CustomShape 2"/>
          <p:cNvSpPr/>
          <p:nvPr/>
        </p:nvSpPr>
        <p:spPr>
          <a:xfrm>
            <a:off x="5193720" y="3893760"/>
            <a:ext cx="3272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=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Line 3"/>
          <p:cNvSpPr/>
          <p:nvPr/>
        </p:nvSpPr>
        <p:spPr>
          <a:xfrm>
            <a:off x="3929040" y="4000320"/>
            <a:ext cx="642960" cy="0"/>
          </a:xfrm>
          <a:prstGeom prst="line">
            <a:avLst/>
          </a:prstGeom>
          <a:ln w="47520">
            <a:solidFill>
              <a:schemeClr val="accent6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7" name="Line 4"/>
          <p:cNvSpPr/>
          <p:nvPr/>
        </p:nvSpPr>
        <p:spPr>
          <a:xfrm>
            <a:off x="3929040" y="4143240"/>
            <a:ext cx="642960" cy="0"/>
          </a:xfrm>
          <a:prstGeom prst="line">
            <a:avLst/>
          </a:prstGeom>
          <a:ln w="47520">
            <a:solidFill>
              <a:schemeClr val="accent6">
                <a:lumMod val="5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8" name="Line 5"/>
          <p:cNvSpPr/>
          <p:nvPr/>
        </p:nvSpPr>
        <p:spPr>
          <a:xfrm>
            <a:off x="4071600" y="2786040"/>
            <a:ext cx="428760" cy="0"/>
          </a:xfrm>
          <a:prstGeom prst="line">
            <a:avLst/>
          </a:prstGeom>
          <a:ln w="41400">
            <a:solidFill>
              <a:schemeClr val="accent2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9" name="Line 6"/>
          <p:cNvSpPr/>
          <p:nvPr/>
        </p:nvSpPr>
        <p:spPr>
          <a:xfrm>
            <a:off x="4071600" y="2714400"/>
            <a:ext cx="428760" cy="0"/>
          </a:xfrm>
          <a:prstGeom prst="line">
            <a:avLst/>
          </a:prstGeom>
          <a:ln w="41400">
            <a:solidFill>
              <a:schemeClr val="accent2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0" name="CustomShape 7"/>
          <p:cNvSpPr/>
          <p:nvPr/>
        </p:nvSpPr>
        <p:spPr>
          <a:xfrm>
            <a:off x="1643040" y="3500280"/>
            <a:ext cx="1142640" cy="91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5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р</a:t>
            </a:r>
            <a:r>
              <a:rPr b="1" lang="ru-RU" sz="5400" spc="-1" strike="noStrike" baseline="3000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+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1" name="CustomShape 8"/>
          <p:cNvSpPr/>
          <p:nvPr/>
        </p:nvSpPr>
        <p:spPr>
          <a:xfrm>
            <a:off x="2571840" y="3500280"/>
            <a:ext cx="1142640" cy="91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5400" spc="-1" strike="noStrike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р</a:t>
            </a:r>
            <a:r>
              <a:rPr b="1" lang="ru-RU" sz="5400" spc="-1" strike="noStrike" baseline="3000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+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2" name="CustomShape 9"/>
          <p:cNvSpPr/>
          <p:nvPr/>
        </p:nvSpPr>
        <p:spPr>
          <a:xfrm>
            <a:off x="4929120" y="3500280"/>
            <a:ext cx="1142640" cy="91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54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е</a:t>
            </a:r>
            <a:r>
              <a:rPr b="1" lang="ru-RU" sz="5400" spc="-1" strike="noStrike" baseline="30000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-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3" name="CustomShape 10"/>
          <p:cNvSpPr/>
          <p:nvPr/>
        </p:nvSpPr>
        <p:spPr>
          <a:xfrm>
            <a:off x="5786280" y="3500280"/>
            <a:ext cx="1142640" cy="91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54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е</a:t>
            </a:r>
            <a:r>
              <a:rPr b="1" lang="ru-RU" sz="5400" spc="-1" strike="noStrike" baseline="30000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-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11" dur="indefinite" restart="never" nodeType="tmRoot">
          <p:childTnLst>
            <p:seq>
              <p:cTn id="212" dur="indefinite" nodeType="mainSeq"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7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8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21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24" nodeType="after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6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9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2000"/>
                            </p:stCondLst>
                            <p:childTnLst>
                              <p:par>
                                <p:cTn id="231" nodeType="after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7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8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1928880" y="714240"/>
            <a:ext cx="5786280" cy="760680"/>
          </a:xfrm>
          <a:prstGeom prst="rect">
            <a:avLst/>
          </a:prstGeom>
          <a:ln>
            <a:noFill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f2b8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«Раскодировка»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5" name="Picture 3" descr=""/>
          <p:cNvPicPr/>
          <p:nvPr/>
        </p:nvPicPr>
        <p:blipFill>
          <a:blip r:embed="rId1"/>
          <a:stretch/>
        </p:blipFill>
        <p:spPr>
          <a:xfrm>
            <a:off x="3571920" y="2857320"/>
            <a:ext cx="2356920" cy="2341440"/>
          </a:xfrm>
          <a:prstGeom prst="rect">
            <a:avLst/>
          </a:prstGeom>
          <a:ln w="9360">
            <a:noFill/>
          </a:ln>
        </p:spPr>
      </p:pic>
      <p:sp>
        <p:nvSpPr>
          <p:cNvPr id="136" name="CustomShape 2"/>
          <p:cNvSpPr/>
          <p:nvPr/>
        </p:nvSpPr>
        <p:spPr>
          <a:xfrm>
            <a:off x="571320" y="1803960"/>
            <a:ext cx="8572320" cy="609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 algn="just">
              <a:lnSpc>
                <a:spcPct val="100000"/>
              </a:lnSpc>
            </a:pPr>
            <a:r>
              <a:rPr b="1" lang="ru-RU" sz="3400" spc="-1" strike="noStrike">
                <a:solidFill>
                  <a:srgbClr val="77933c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Calibri"/>
              </a:rPr>
              <a:t>Ответ задания – это код для выхода</a:t>
            </a:r>
            <a:r>
              <a:rPr b="0" lang="ru-RU" sz="3400" spc="-1" strike="noStrike">
                <a:solidFill>
                  <a:srgbClr val="17375e"/>
                </a:solidFill>
                <a:uFill>
                  <a:solidFill>
                    <a:srgbClr val="ffffff"/>
                  </a:solidFill>
                </a:uFill>
                <a:latin typeface="Comic Sans MS"/>
                <a:ea typeface="Calibri"/>
              </a:rPr>
              <a:t>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3"/>
          <p:cNvSpPr/>
          <p:nvPr/>
        </p:nvSpPr>
        <p:spPr>
          <a:xfrm>
            <a:off x="343440" y="2677320"/>
            <a:ext cx="8849160" cy="20721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anchor="ctr"/>
          <a:p>
            <a:pPr algn="just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Calibri"/>
              </a:rPr>
              <a:t>Заряд ядра атома натрия +11, а заряд ядра атома калия +19.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Calibri"/>
              </a:rPr>
              <a:t>   </a:t>
            </a: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Calibri"/>
              </a:rPr>
              <a:t>Определите насколько больше электронов в атоме калия.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Calibri"/>
              </a:rPr>
              <a:t>  </a:t>
            </a: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Calibri"/>
              </a:rPr>
              <a:t>Порядковый номер элемента равен 22.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Calibri"/>
              </a:rPr>
              <a:t>     </a:t>
            </a: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Calibri"/>
              </a:rPr>
              <a:t>Найдите  число нейтронов в ядре этого атома.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39" dur="indefinite" restart="never" nodeType="tmRoot">
          <p:childTnLst>
            <p:seq>
              <p:cTn id="240" dur="indefinite" nodeType="mainSeq">
                <p:childTnLst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nodeType="clickEffect" fill="hold" presetClass="exit" presetID="55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244" dur="10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5" dur="10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246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nodeType="withEffect" fill="hold" presetClass="exit" presetID="8" presetSubtype="16">
                                  <p:stCondLst>
                                    <p:cond delay="0"/>
                                  </p:stCondLst>
                                  <p:childTnLst>
                                    <p:animEffect filter="diamond(in)" transition="out">
                                      <p:cBhvr additive="repl">
                                        <p:cTn id="249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2000"/>
                            </p:stCondLst>
                            <p:childTnLst>
                              <p:par>
                                <p:cTn id="252" nodeType="after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4" dur="2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Picture 2" descr=""/>
          <p:cNvPicPr/>
          <p:nvPr/>
        </p:nvPicPr>
        <p:blipFill>
          <a:blip r:embed="rId1"/>
          <a:stretch/>
        </p:blipFill>
        <p:spPr>
          <a:xfrm>
            <a:off x="928800" y="1071720"/>
            <a:ext cx="999720" cy="1086840"/>
          </a:xfrm>
          <a:prstGeom prst="rect">
            <a:avLst/>
          </a:prstGeom>
          <a:ln w="9360">
            <a:noFill/>
          </a:ln>
        </p:spPr>
      </p:pic>
      <p:pic>
        <p:nvPicPr>
          <p:cNvPr id="139" name="Picture 3" descr=""/>
          <p:cNvPicPr/>
          <p:nvPr/>
        </p:nvPicPr>
        <p:blipFill>
          <a:blip r:embed="rId2"/>
          <a:stretch/>
        </p:blipFill>
        <p:spPr>
          <a:xfrm>
            <a:off x="571320" y="2571840"/>
            <a:ext cx="1499760" cy="1295280"/>
          </a:xfrm>
          <a:prstGeom prst="rect">
            <a:avLst/>
          </a:prstGeom>
          <a:ln w="9360">
            <a:noFill/>
          </a:ln>
        </p:spPr>
      </p:pic>
      <p:pic>
        <p:nvPicPr>
          <p:cNvPr id="140" name="Picture 4" descr=""/>
          <p:cNvPicPr/>
          <p:nvPr/>
        </p:nvPicPr>
        <p:blipFill>
          <a:blip r:embed="rId3"/>
          <a:stretch/>
        </p:blipFill>
        <p:spPr>
          <a:xfrm>
            <a:off x="714240" y="4572000"/>
            <a:ext cx="1428480" cy="1037880"/>
          </a:xfrm>
          <a:prstGeom prst="rect">
            <a:avLst/>
          </a:prstGeom>
          <a:ln w="9360">
            <a:noFill/>
          </a:ln>
        </p:spPr>
      </p:pic>
      <p:sp>
        <p:nvSpPr>
          <p:cNvPr id="141" name="CustomShape 1"/>
          <p:cNvSpPr/>
          <p:nvPr/>
        </p:nvSpPr>
        <p:spPr>
          <a:xfrm>
            <a:off x="2243880" y="1428840"/>
            <a:ext cx="5965920" cy="547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30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Сегодня на уроке я узнал</a:t>
            </a:r>
            <a:r>
              <a:rPr b="1" lang="ru-RU" sz="30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…………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2" name="CustomShape 2"/>
          <p:cNvSpPr/>
          <p:nvPr/>
        </p:nvSpPr>
        <p:spPr>
          <a:xfrm>
            <a:off x="1857240" y="2786040"/>
            <a:ext cx="7000560" cy="547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30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Самым сложным для меня было…….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3" name="CustomShape 3"/>
          <p:cNvSpPr/>
          <p:nvPr/>
        </p:nvSpPr>
        <p:spPr>
          <a:xfrm>
            <a:off x="1857240" y="4714920"/>
            <a:ext cx="714348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Самым интересным на уроке было ………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2683440" y="1428840"/>
            <a:ext cx="4031280" cy="109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/>
          <a:p>
            <a:pPr algn="ctr">
              <a:lnSpc>
                <a:spcPct val="100000"/>
              </a:lnSpc>
            </a:pPr>
            <a:r>
              <a:rPr b="1" lang="ru-RU" sz="2400" spc="-1" strike="noStrike" cap="all">
                <a:solidFill>
                  <a:srgbClr val="9e006c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Тема урока: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50000"/>
              </a:lnSpc>
            </a:pPr>
            <a:r>
              <a:rPr b="1" lang="ru-RU" sz="2800" spc="-1" strike="noStrike" cap="all">
                <a:solidFill>
                  <a:srgbClr val="9e006c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«Состав атома»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CustomShape 2"/>
          <p:cNvSpPr/>
          <p:nvPr/>
        </p:nvSpPr>
        <p:spPr>
          <a:xfrm>
            <a:off x="2170080" y="3857760"/>
            <a:ext cx="6112440" cy="82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/>
          <a:p>
            <a:pPr algn="ctr">
              <a:lnSpc>
                <a:spcPct val="100000"/>
              </a:lnSpc>
            </a:pPr>
            <a:r>
              <a:rPr b="1" lang="ru-RU" sz="2400" spc="-1" strike="noStrike" cap="all">
                <a:solidFill>
                  <a:srgbClr val="9e006c"/>
                </a:solidFill>
                <a:uFill>
                  <a:solidFill>
                    <a:srgbClr val="ffffff"/>
                  </a:solidFill>
                </a:uFill>
                <a:latin typeface="Georgia"/>
                <a:ea typeface="Calibri"/>
              </a:rPr>
              <a:t>«Жить – это значит узнавать»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b="1" lang="ru-RU" sz="2400" spc="-1" strike="noStrike" cap="all">
                <a:solidFill>
                  <a:srgbClr val="9e006c"/>
                </a:solidFill>
                <a:uFill>
                  <a:solidFill>
                    <a:srgbClr val="ffffff"/>
                  </a:solidFill>
                </a:uFill>
                <a:latin typeface="Georgia"/>
                <a:ea typeface="Calibri"/>
              </a:rPr>
              <a:t>    </a:t>
            </a:r>
            <a:r>
              <a:rPr b="1" lang="ru-RU" sz="2400" spc="-1" strike="noStrike" cap="all">
                <a:solidFill>
                  <a:srgbClr val="9e006c"/>
                </a:solidFill>
                <a:uFill>
                  <a:solidFill>
                    <a:srgbClr val="ffffff"/>
                  </a:solidFill>
                </a:uFill>
                <a:latin typeface="Georgia"/>
                <a:ea typeface="Calibri"/>
              </a:rPr>
              <a:t>Д.И.Менделеев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7" name="Picture 3" descr=""/>
          <p:cNvPicPr/>
          <p:nvPr/>
        </p:nvPicPr>
        <p:blipFill>
          <a:blip r:embed="rId1"/>
          <a:stretch/>
        </p:blipFill>
        <p:spPr>
          <a:xfrm>
            <a:off x="928800" y="1285920"/>
            <a:ext cx="1428480" cy="141876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12" dur="indefinite" restart="never" nodeType="tmRoot">
          <p:childTnLst>
            <p:seq>
              <p:cTn id="13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785880" y="1143000"/>
            <a:ext cx="7214760" cy="2101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d60093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Научно-лабораторный комплекс 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d60093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«Атомный»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9" name="Picture 3" descr=""/>
          <p:cNvPicPr/>
          <p:nvPr/>
        </p:nvPicPr>
        <p:blipFill>
          <a:blip r:embed="rId1"/>
          <a:stretch/>
        </p:blipFill>
        <p:spPr>
          <a:xfrm>
            <a:off x="2928960" y="3429000"/>
            <a:ext cx="2928600" cy="2616120"/>
          </a:xfrm>
          <a:prstGeom prst="rect">
            <a:avLst/>
          </a:prstGeom>
          <a:ln w="9360">
            <a:noFill/>
          </a:ln>
        </p:spPr>
      </p:pic>
      <p:pic>
        <p:nvPicPr>
          <p:cNvPr id="50" name="Picture 3" descr=""/>
          <p:cNvPicPr/>
          <p:nvPr/>
        </p:nvPicPr>
        <p:blipFill>
          <a:blip r:embed="rId2"/>
          <a:stretch/>
        </p:blipFill>
        <p:spPr>
          <a:xfrm>
            <a:off x="3929040" y="4071960"/>
            <a:ext cx="1006560" cy="99972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14" dur="indefinite" restart="never" nodeType="tmRoot">
          <p:childTnLst>
            <p:seq>
              <p:cTn id="15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2" descr=""/>
          <p:cNvPicPr/>
          <p:nvPr/>
        </p:nvPicPr>
        <p:blipFill>
          <a:blip r:embed="rId1"/>
          <a:stretch/>
        </p:blipFill>
        <p:spPr>
          <a:xfrm>
            <a:off x="6143760" y="2357280"/>
            <a:ext cx="2071440" cy="2824560"/>
          </a:xfrm>
          <a:prstGeom prst="rect">
            <a:avLst/>
          </a:prstGeom>
          <a:ln w="9360">
            <a:noFill/>
          </a:ln>
          <a:scene3d>
            <a:camera prst="orthographicFront"/>
            <a:lightRig dir="t" rig="threePt"/>
          </a:scene3d>
          <a:sp3d/>
        </p:spPr>
      </p:pic>
      <p:pic>
        <p:nvPicPr>
          <p:cNvPr id="52" name="Picture 1" descr=""/>
          <p:cNvPicPr/>
          <p:nvPr/>
        </p:nvPicPr>
        <p:blipFill>
          <a:blip r:embed="rId2"/>
          <a:stretch/>
        </p:blipFill>
        <p:spPr>
          <a:xfrm>
            <a:off x="785880" y="2286000"/>
            <a:ext cx="2120400" cy="2714400"/>
          </a:xfrm>
          <a:prstGeom prst="rect">
            <a:avLst/>
          </a:prstGeom>
          <a:ln w="9360">
            <a:noFill/>
          </a:ln>
          <a:scene3d>
            <a:camera prst="orthographicFront"/>
            <a:lightRig dir="t" rig="threePt"/>
          </a:scene3d>
          <a:sp3d/>
        </p:spPr>
      </p:pic>
      <p:pic>
        <p:nvPicPr>
          <p:cNvPr id="53" name="Picture 2" descr=""/>
          <p:cNvPicPr/>
          <p:nvPr/>
        </p:nvPicPr>
        <p:blipFill>
          <a:blip r:embed="rId3"/>
          <a:stretch/>
        </p:blipFill>
        <p:spPr>
          <a:xfrm>
            <a:off x="3429000" y="3214800"/>
            <a:ext cx="2245680" cy="2571480"/>
          </a:xfrm>
          <a:prstGeom prst="rect">
            <a:avLst/>
          </a:prstGeom>
          <a:ln w="9360">
            <a:noFill/>
          </a:ln>
          <a:scene3d>
            <a:camera prst="orthographicFront"/>
            <a:lightRig dir="t" rig="threePt"/>
          </a:scene3d>
          <a:sp3d>
            <a:bevelT prst="coolSlant" w="165100"/>
          </a:sp3d>
        </p:spPr>
      </p:pic>
      <p:sp>
        <p:nvSpPr>
          <p:cNvPr id="54" name="CustomShape 1"/>
          <p:cNvSpPr/>
          <p:nvPr/>
        </p:nvSpPr>
        <p:spPr>
          <a:xfrm>
            <a:off x="928800" y="5000760"/>
            <a:ext cx="185688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ru-RU" sz="2800" spc="-1" strike="noStrike">
                <a:solidFill>
                  <a:srgbClr val="d60093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Демокрит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CustomShape 2"/>
          <p:cNvSpPr/>
          <p:nvPr/>
        </p:nvSpPr>
        <p:spPr>
          <a:xfrm>
            <a:off x="3429000" y="2643120"/>
            <a:ext cx="235692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ru-RU" sz="2800" spc="-1" strike="noStrike">
                <a:solidFill>
                  <a:srgbClr val="d60093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Дж.Томсон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CustomShape 3"/>
          <p:cNvSpPr/>
          <p:nvPr/>
        </p:nvSpPr>
        <p:spPr>
          <a:xfrm>
            <a:off x="6000840" y="5214960"/>
            <a:ext cx="242856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800" spc="-1" strike="noStrike">
                <a:solidFill>
                  <a:srgbClr val="d60093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Э.Резерфорд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CustomShape 4"/>
          <p:cNvSpPr/>
          <p:nvPr/>
        </p:nvSpPr>
        <p:spPr>
          <a:xfrm>
            <a:off x="1428840" y="785880"/>
            <a:ext cx="6286320" cy="118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i="1" lang="ru-RU" sz="3600" spc="-1" strike="noStrike">
                <a:solidFill>
                  <a:srgbClr val="d60093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История открытия атома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6" dur="indefinite" restart="never" nodeType="tmRoot">
          <p:childTnLst>
            <p:seq>
              <p:cTn id="17" dur="indefinite" nodeType="mainSeq"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nodeType="after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nodeType="after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nodeType="with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CustomShape 1"/>
          <p:cNvSpPr/>
          <p:nvPr/>
        </p:nvSpPr>
        <p:spPr>
          <a:xfrm>
            <a:off x="1571760" y="1500120"/>
            <a:ext cx="6357600" cy="4508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720">
              <a:lnSpc>
                <a:spcPct val="150000"/>
              </a:lnSpc>
              <a:buClr>
                <a:srgbClr val="7030a0"/>
              </a:buClr>
              <a:buFont typeface="Trebuchet MS"/>
              <a:buAutoNum type="arabicPeriod"/>
            </a:pPr>
            <a:r>
              <a:rPr b="0" lang="ru-RU" sz="28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Какую форму имеет атом?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50000"/>
              </a:lnSpc>
              <a:buClr>
                <a:srgbClr val="7030a0"/>
              </a:buClr>
              <a:buFont typeface="Trebuchet MS"/>
              <a:buAutoNum type="arabicPeriod"/>
            </a:pPr>
            <a:r>
              <a:rPr b="0" lang="ru-RU" sz="28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Что находится в центре атома?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50000"/>
              </a:lnSpc>
              <a:buClr>
                <a:srgbClr val="7030a0"/>
              </a:buClr>
              <a:buFont typeface="Trebuchet MS"/>
              <a:buAutoNum type="arabicPeriod"/>
            </a:pPr>
            <a:r>
              <a:rPr b="0" lang="ru-RU" sz="28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Какие частицы находятся в ядре?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50000"/>
              </a:lnSpc>
              <a:buClr>
                <a:srgbClr val="7030a0"/>
              </a:buClr>
              <a:buFont typeface="Trebuchet MS"/>
              <a:buAutoNum type="arabicPeriod"/>
            </a:pPr>
            <a:r>
              <a:rPr b="0" lang="ru-RU" sz="28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 </a:t>
            </a:r>
            <a:r>
              <a:rPr b="0" lang="ru-RU" sz="28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Какой  заряд имеет ядро?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50000"/>
              </a:lnSpc>
              <a:buClr>
                <a:srgbClr val="7030a0"/>
              </a:buClr>
              <a:buFont typeface="Trebuchet MS"/>
              <a:buAutoNum type="arabicPeriod"/>
            </a:pPr>
            <a:r>
              <a:rPr b="0" lang="ru-RU" sz="28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 </a:t>
            </a:r>
            <a:r>
              <a:rPr b="0" lang="ru-RU" sz="28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Какие частицы двигаются вокруг  ядра?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5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CustomShape 2"/>
          <p:cNvSpPr/>
          <p:nvPr/>
        </p:nvSpPr>
        <p:spPr>
          <a:xfrm>
            <a:off x="1857240" y="928800"/>
            <a:ext cx="478584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«Вопросы и ответы»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60" name="Picture 1" descr=""/>
          <p:cNvPicPr/>
          <p:nvPr/>
        </p:nvPicPr>
        <p:blipFill>
          <a:blip r:embed="rId1"/>
          <a:stretch/>
        </p:blipFill>
        <p:spPr>
          <a:xfrm>
            <a:off x="6715080" y="785880"/>
            <a:ext cx="1428480" cy="125712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40" dur="indefinite" restart="never" nodeType="tmRoot">
          <p:childTnLst>
            <p:seq>
              <p:cTn id="41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CustomShape 1"/>
          <p:cNvSpPr/>
          <p:nvPr/>
        </p:nvSpPr>
        <p:spPr>
          <a:xfrm>
            <a:off x="1357200" y="2071800"/>
            <a:ext cx="713880" cy="713880"/>
          </a:xfrm>
          <a:prstGeom prst="ellipse">
            <a:avLst/>
          </a:prstGeom>
          <a:ln>
            <a:noFill/>
          </a:ln>
          <a:effectLst>
            <a:outerShdw blurRad="40000" dir="5400000" dist="23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/>
        </p:style>
      </p:sp>
      <p:sp>
        <p:nvSpPr>
          <p:cNvPr id="62" name="CustomShape 2"/>
          <p:cNvSpPr/>
          <p:nvPr/>
        </p:nvSpPr>
        <p:spPr>
          <a:xfrm>
            <a:off x="1357200" y="2214720"/>
            <a:ext cx="785520" cy="42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200" spc="-1" strike="noStrike">
                <a:solidFill>
                  <a:srgbClr val="f2f2f2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+20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CustomShape 3"/>
          <p:cNvSpPr/>
          <p:nvPr/>
        </p:nvSpPr>
        <p:spPr>
          <a:xfrm>
            <a:off x="1714320" y="4857840"/>
            <a:ext cx="713880" cy="713880"/>
          </a:xfrm>
          <a:prstGeom prst="ellipse">
            <a:avLst/>
          </a:prstGeom>
          <a:ln>
            <a:noFill/>
          </a:ln>
          <a:effectLst>
            <a:outerShdw blurRad="40000" dir="5400000" dist="23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/>
        </p:style>
      </p:sp>
      <p:sp>
        <p:nvSpPr>
          <p:cNvPr id="64" name="CustomShape 4"/>
          <p:cNvSpPr/>
          <p:nvPr/>
        </p:nvSpPr>
        <p:spPr>
          <a:xfrm>
            <a:off x="4786200" y="2286000"/>
            <a:ext cx="713880" cy="713880"/>
          </a:xfrm>
          <a:prstGeom prst="ellipse">
            <a:avLst/>
          </a:prstGeom>
          <a:ln>
            <a:noFill/>
          </a:ln>
          <a:effectLst>
            <a:outerShdw blurRad="40000" dir="5400000" dist="23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/>
        </p:style>
      </p:sp>
      <p:sp>
        <p:nvSpPr>
          <p:cNvPr id="65" name="CustomShape 5"/>
          <p:cNvSpPr/>
          <p:nvPr/>
        </p:nvSpPr>
        <p:spPr>
          <a:xfrm>
            <a:off x="6715080" y="3357720"/>
            <a:ext cx="713880" cy="713880"/>
          </a:xfrm>
          <a:prstGeom prst="ellipse">
            <a:avLst/>
          </a:prstGeom>
          <a:ln>
            <a:noFill/>
          </a:ln>
          <a:effectLst>
            <a:outerShdw blurRad="40000" dir="5400000" dist="23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/>
        </p:style>
      </p:sp>
      <p:sp>
        <p:nvSpPr>
          <p:cNvPr id="66" name="CustomShape 6"/>
          <p:cNvSpPr/>
          <p:nvPr/>
        </p:nvSpPr>
        <p:spPr>
          <a:xfrm>
            <a:off x="928800" y="3286080"/>
            <a:ext cx="713880" cy="713880"/>
          </a:xfrm>
          <a:prstGeom prst="ellipse">
            <a:avLst/>
          </a:prstGeom>
          <a:ln>
            <a:noFill/>
          </a:ln>
          <a:effectLst>
            <a:outerShdw blurRad="40000" dir="5400000" dist="23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/>
        </p:style>
      </p:sp>
      <p:sp>
        <p:nvSpPr>
          <p:cNvPr id="67" name="CustomShape 7"/>
          <p:cNvSpPr/>
          <p:nvPr/>
        </p:nvSpPr>
        <p:spPr>
          <a:xfrm>
            <a:off x="5286240" y="3714840"/>
            <a:ext cx="713880" cy="713880"/>
          </a:xfrm>
          <a:prstGeom prst="ellipse">
            <a:avLst/>
          </a:prstGeom>
          <a:ln>
            <a:noFill/>
          </a:ln>
          <a:effectLst>
            <a:outerShdw blurRad="40000" dir="5400000" dist="23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/>
        </p:style>
      </p:sp>
      <p:sp>
        <p:nvSpPr>
          <p:cNvPr id="68" name="CustomShape 8"/>
          <p:cNvSpPr/>
          <p:nvPr/>
        </p:nvSpPr>
        <p:spPr>
          <a:xfrm>
            <a:off x="3071880" y="2428920"/>
            <a:ext cx="713880" cy="713880"/>
          </a:xfrm>
          <a:prstGeom prst="ellipse">
            <a:avLst/>
          </a:prstGeom>
          <a:ln>
            <a:noFill/>
          </a:ln>
          <a:effectLst>
            <a:outerShdw blurRad="40000" dir="5400000" dist="23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/>
        </p:style>
      </p:sp>
      <p:sp>
        <p:nvSpPr>
          <p:cNvPr id="69" name="CustomShape 9"/>
          <p:cNvSpPr/>
          <p:nvPr/>
        </p:nvSpPr>
        <p:spPr>
          <a:xfrm>
            <a:off x="4286160" y="4857840"/>
            <a:ext cx="713880" cy="713880"/>
          </a:xfrm>
          <a:prstGeom prst="ellipse">
            <a:avLst/>
          </a:prstGeom>
          <a:ln>
            <a:noFill/>
          </a:ln>
          <a:effectLst>
            <a:outerShdw blurRad="40000" dir="5400000" dist="23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/>
        </p:style>
      </p:sp>
      <p:sp>
        <p:nvSpPr>
          <p:cNvPr id="70" name="CustomShape 10"/>
          <p:cNvSpPr/>
          <p:nvPr/>
        </p:nvSpPr>
        <p:spPr>
          <a:xfrm>
            <a:off x="2857320" y="3786120"/>
            <a:ext cx="713880" cy="713880"/>
          </a:xfrm>
          <a:prstGeom prst="ellipse">
            <a:avLst/>
          </a:prstGeom>
          <a:ln>
            <a:noFill/>
          </a:ln>
          <a:effectLst>
            <a:outerShdw blurRad="40000" dir="5400000" dist="23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/>
        </p:style>
      </p:sp>
      <p:sp>
        <p:nvSpPr>
          <p:cNvPr id="71" name="CustomShape 11"/>
          <p:cNvSpPr/>
          <p:nvPr/>
        </p:nvSpPr>
        <p:spPr>
          <a:xfrm>
            <a:off x="7215120" y="2000160"/>
            <a:ext cx="713880" cy="713880"/>
          </a:xfrm>
          <a:prstGeom prst="ellipse">
            <a:avLst/>
          </a:prstGeom>
          <a:ln>
            <a:noFill/>
          </a:ln>
          <a:effectLst>
            <a:outerShdw blurRad="40000" dir="5400000" dist="23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/>
        </p:style>
      </p:sp>
      <p:sp>
        <p:nvSpPr>
          <p:cNvPr id="72" name="CustomShape 12"/>
          <p:cNvSpPr/>
          <p:nvPr/>
        </p:nvSpPr>
        <p:spPr>
          <a:xfrm>
            <a:off x="7000920" y="5143680"/>
            <a:ext cx="713880" cy="713880"/>
          </a:xfrm>
          <a:prstGeom prst="ellipse">
            <a:avLst/>
          </a:prstGeom>
          <a:ln>
            <a:noFill/>
          </a:ln>
          <a:effectLst>
            <a:outerShdw blurRad="40000" dir="5400000" dist="23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/>
        </p:style>
      </p:sp>
      <p:sp>
        <p:nvSpPr>
          <p:cNvPr id="73" name="CustomShape 13"/>
          <p:cNvSpPr/>
          <p:nvPr/>
        </p:nvSpPr>
        <p:spPr>
          <a:xfrm>
            <a:off x="4786200" y="2428920"/>
            <a:ext cx="71388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f2f2f2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+19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CustomShape 14"/>
          <p:cNvSpPr/>
          <p:nvPr/>
        </p:nvSpPr>
        <p:spPr>
          <a:xfrm>
            <a:off x="3071880" y="2571840"/>
            <a:ext cx="71388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f2f2f2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+13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CustomShape 15"/>
          <p:cNvSpPr/>
          <p:nvPr/>
        </p:nvSpPr>
        <p:spPr>
          <a:xfrm>
            <a:off x="1000080" y="3429000"/>
            <a:ext cx="642600" cy="42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200" spc="-1" strike="noStrike">
                <a:solidFill>
                  <a:srgbClr val="f2f2f2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+8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CustomShape 16"/>
          <p:cNvSpPr/>
          <p:nvPr/>
        </p:nvSpPr>
        <p:spPr>
          <a:xfrm>
            <a:off x="1643040" y="5000760"/>
            <a:ext cx="928440" cy="42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200" spc="-1" strike="noStrike">
                <a:solidFill>
                  <a:srgbClr val="f2f2f2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+14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CustomShape 17"/>
          <p:cNvSpPr/>
          <p:nvPr/>
        </p:nvSpPr>
        <p:spPr>
          <a:xfrm>
            <a:off x="4286160" y="5000760"/>
            <a:ext cx="713880" cy="42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200" spc="-1" strike="noStrike">
                <a:solidFill>
                  <a:srgbClr val="f2f2f2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+6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CustomShape 18"/>
          <p:cNvSpPr/>
          <p:nvPr/>
        </p:nvSpPr>
        <p:spPr>
          <a:xfrm>
            <a:off x="5286240" y="3857760"/>
            <a:ext cx="713880" cy="42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200" spc="-1" strike="noStrike">
                <a:solidFill>
                  <a:srgbClr val="f2f2f2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+15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CustomShape 19"/>
          <p:cNvSpPr/>
          <p:nvPr/>
        </p:nvSpPr>
        <p:spPr>
          <a:xfrm>
            <a:off x="7215120" y="2143080"/>
            <a:ext cx="785520" cy="42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200" spc="-1" strike="noStrike">
                <a:solidFill>
                  <a:srgbClr val="f2f2f2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+26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CustomShape 20"/>
          <p:cNvSpPr/>
          <p:nvPr/>
        </p:nvSpPr>
        <p:spPr>
          <a:xfrm>
            <a:off x="6643800" y="3500280"/>
            <a:ext cx="856800" cy="42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200" spc="-1" strike="noStrike">
                <a:solidFill>
                  <a:srgbClr val="f2f2f2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+</a:t>
            </a:r>
            <a:r>
              <a:rPr b="1" lang="ru-RU" sz="2100" spc="-1" strike="noStrike">
                <a:solidFill>
                  <a:srgbClr val="f2f2f2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47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CustomShape 21"/>
          <p:cNvSpPr/>
          <p:nvPr/>
        </p:nvSpPr>
        <p:spPr>
          <a:xfrm>
            <a:off x="7000920" y="5286240"/>
            <a:ext cx="713880" cy="42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200" spc="-1" strike="noStrike">
                <a:solidFill>
                  <a:srgbClr val="f2f2f2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+10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" name="CustomShape 22"/>
          <p:cNvSpPr/>
          <p:nvPr/>
        </p:nvSpPr>
        <p:spPr>
          <a:xfrm>
            <a:off x="2143080" y="772560"/>
            <a:ext cx="5500440" cy="762480"/>
          </a:xfrm>
          <a:prstGeom prst="rect">
            <a:avLst/>
          </a:prstGeom>
          <a:ln>
            <a:noFill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  <p:txBody>
          <a:bodyPr anchor="ctr"/>
          <a:p>
            <a:pPr algn="ctr">
              <a:lnSpc>
                <a:spcPct val="100000"/>
              </a:lnSpc>
            </a:pPr>
            <a:r>
              <a:rPr b="1" i="1" lang="ru-RU" sz="4400" spc="-1" strike="noStrike">
                <a:solidFill>
                  <a:srgbClr val="d60093"/>
                </a:solidFill>
                <a:uFill>
                  <a:solidFill>
                    <a:srgbClr val="ffffff"/>
                  </a:solidFill>
                </a:uFill>
                <a:latin typeface="Georgia"/>
                <a:ea typeface="Calibri"/>
              </a:rPr>
              <a:t>«Атомные ядра»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CustomShape 23"/>
          <p:cNvSpPr/>
          <p:nvPr/>
        </p:nvSpPr>
        <p:spPr>
          <a:xfrm>
            <a:off x="2928960" y="3929040"/>
            <a:ext cx="642600" cy="42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200" spc="-1" strike="noStrike">
                <a:solidFill>
                  <a:srgbClr val="f2f2f2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+1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4" name="Picture 2" descr=""/>
          <p:cNvPicPr/>
          <p:nvPr/>
        </p:nvPicPr>
        <p:blipFill>
          <a:blip r:embed="rId1"/>
          <a:stretch/>
        </p:blipFill>
        <p:spPr>
          <a:xfrm>
            <a:off x="642960" y="714240"/>
            <a:ext cx="1285560" cy="127692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42" dur="indefinite" restart="never" nodeType="tmRoot">
          <p:childTnLst>
            <p:seq>
              <p:cTn id="43" dur="indefinite" nodeType="mainSeq"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nodeType="after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48" dur="1000"/>
                                        <p:tgtEl>
                                          <p:spTgt spid="62">
                                            <p:txEl>
                                              <p:p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5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5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63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6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7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7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8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88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9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9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2643120" y="915480"/>
            <a:ext cx="3928680" cy="762480"/>
          </a:xfrm>
          <a:prstGeom prst="rect">
            <a:avLst/>
          </a:prstGeom>
          <a:ln>
            <a:noFill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/>
        </p:style>
        <p:txBody>
          <a:bodyPr anchor="ctr"/>
          <a:p>
            <a:pPr algn="ctr">
              <a:lnSpc>
                <a:spcPct val="100000"/>
              </a:lnSpc>
            </a:pPr>
            <a:r>
              <a:rPr b="1" i="1" lang="ru-RU" sz="4400" spc="-1" strike="noStrike">
                <a:solidFill>
                  <a:srgbClr val="0033cc"/>
                </a:solidFill>
                <a:uFill>
                  <a:solidFill>
                    <a:srgbClr val="ffffff"/>
                  </a:solidFill>
                </a:uFill>
                <a:latin typeface="Georgia"/>
                <a:ea typeface="Calibri"/>
              </a:rPr>
              <a:t>«Протоны»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1357200" y="2000160"/>
            <a:ext cx="785520" cy="785520"/>
          </a:xfrm>
          <a:prstGeom prst="ellipse">
            <a:avLst/>
          </a:prstGeom>
          <a:solidFill>
            <a:srgbClr val="d60093"/>
          </a:solidFill>
          <a:ln>
            <a:noFill/>
          </a:ln>
          <a:effectLst>
            <a:innerShdw blurRad="63500" dir="8100000" dist="50800">
              <a:srgbClr val="00000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7" name="CustomShape 3"/>
          <p:cNvSpPr/>
          <p:nvPr/>
        </p:nvSpPr>
        <p:spPr>
          <a:xfrm>
            <a:off x="5072040" y="4357800"/>
            <a:ext cx="713880" cy="713880"/>
          </a:xfrm>
          <a:prstGeom prst="ellipse">
            <a:avLst/>
          </a:prstGeom>
          <a:solidFill>
            <a:srgbClr val="d60093"/>
          </a:solidFill>
          <a:ln>
            <a:noFill/>
          </a:ln>
          <a:effectLst>
            <a:innerShdw blurRad="63500" dir="8100000" dist="50800">
              <a:srgbClr val="00000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8" name="CustomShape 4"/>
          <p:cNvSpPr/>
          <p:nvPr/>
        </p:nvSpPr>
        <p:spPr>
          <a:xfrm>
            <a:off x="2500200" y="4929120"/>
            <a:ext cx="713880" cy="713880"/>
          </a:xfrm>
          <a:prstGeom prst="ellipse">
            <a:avLst/>
          </a:prstGeom>
          <a:solidFill>
            <a:srgbClr val="d60093"/>
          </a:solidFill>
          <a:ln>
            <a:noFill/>
          </a:ln>
          <a:effectLst>
            <a:innerShdw blurRad="63500" dir="8100000" dist="50800">
              <a:srgbClr val="00000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9" name="CustomShape 5"/>
          <p:cNvSpPr/>
          <p:nvPr/>
        </p:nvSpPr>
        <p:spPr>
          <a:xfrm>
            <a:off x="3500280" y="2000160"/>
            <a:ext cx="785520" cy="785520"/>
          </a:xfrm>
          <a:prstGeom prst="ellipse">
            <a:avLst/>
          </a:prstGeom>
          <a:solidFill>
            <a:srgbClr val="d60093"/>
          </a:solidFill>
          <a:ln>
            <a:noFill/>
          </a:ln>
          <a:effectLst>
            <a:innerShdw blurRad="63500" dir="13500000" dist="50800">
              <a:srgbClr val="00000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0" name="CustomShape 6"/>
          <p:cNvSpPr/>
          <p:nvPr/>
        </p:nvSpPr>
        <p:spPr>
          <a:xfrm>
            <a:off x="1071360" y="3857760"/>
            <a:ext cx="785520" cy="785520"/>
          </a:xfrm>
          <a:prstGeom prst="ellipse">
            <a:avLst/>
          </a:prstGeom>
          <a:solidFill>
            <a:srgbClr val="d60093"/>
          </a:solidFill>
          <a:ln>
            <a:noFill/>
          </a:ln>
          <a:effectLst>
            <a:innerShdw blurRad="63500" dir="8100000" dist="50800">
              <a:srgbClr val="00000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1" name="CustomShape 7"/>
          <p:cNvSpPr/>
          <p:nvPr/>
        </p:nvSpPr>
        <p:spPr>
          <a:xfrm>
            <a:off x="3214800" y="3357720"/>
            <a:ext cx="785520" cy="785520"/>
          </a:xfrm>
          <a:prstGeom prst="ellipse">
            <a:avLst/>
          </a:prstGeom>
          <a:solidFill>
            <a:srgbClr val="d60093"/>
          </a:solidFill>
          <a:ln>
            <a:noFill/>
          </a:ln>
          <a:effectLst>
            <a:innerShdw blurRad="63500" dir="8100000" dist="50800">
              <a:srgbClr val="00000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2" name="CustomShape 8"/>
          <p:cNvSpPr/>
          <p:nvPr/>
        </p:nvSpPr>
        <p:spPr>
          <a:xfrm>
            <a:off x="5429160" y="2571840"/>
            <a:ext cx="713880" cy="713880"/>
          </a:xfrm>
          <a:prstGeom prst="ellipse">
            <a:avLst/>
          </a:prstGeom>
          <a:solidFill>
            <a:srgbClr val="d60093"/>
          </a:solidFill>
          <a:ln>
            <a:noFill/>
          </a:ln>
          <a:effectLst>
            <a:innerShdw blurRad="63500" dir="8100000" dist="50800">
              <a:srgbClr val="00000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3" name="CustomShape 9"/>
          <p:cNvSpPr/>
          <p:nvPr/>
        </p:nvSpPr>
        <p:spPr>
          <a:xfrm>
            <a:off x="7286760" y="2714760"/>
            <a:ext cx="713880" cy="713880"/>
          </a:xfrm>
          <a:prstGeom prst="ellipse">
            <a:avLst/>
          </a:prstGeom>
          <a:solidFill>
            <a:srgbClr val="d60093"/>
          </a:solidFill>
          <a:ln>
            <a:noFill/>
          </a:ln>
          <a:effectLst>
            <a:innerShdw blurRad="63500" dir="13500000" dist="50800">
              <a:srgbClr val="00000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4" name="CustomShape 10"/>
          <p:cNvSpPr/>
          <p:nvPr/>
        </p:nvSpPr>
        <p:spPr>
          <a:xfrm>
            <a:off x="7143840" y="4572000"/>
            <a:ext cx="856800" cy="785520"/>
          </a:xfrm>
          <a:prstGeom prst="ellipse">
            <a:avLst/>
          </a:prstGeom>
          <a:solidFill>
            <a:srgbClr val="d60093"/>
          </a:solidFill>
          <a:ln>
            <a:noFill/>
          </a:ln>
          <a:effectLst>
            <a:innerShdw blurRad="63500" dir="13500000" dist="50800">
              <a:srgbClr val="00000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" name="CustomShape 11"/>
          <p:cNvSpPr/>
          <p:nvPr/>
        </p:nvSpPr>
        <p:spPr>
          <a:xfrm>
            <a:off x="1357200" y="2143080"/>
            <a:ext cx="999720" cy="486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600" spc="-1" strike="noStrike">
                <a:solidFill>
                  <a:srgbClr val="f2f2f2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12</a:t>
            </a:r>
            <a:r>
              <a:rPr b="1" lang="ru-RU" sz="2400" spc="-1" strike="noStrike">
                <a:solidFill>
                  <a:srgbClr val="f2f2f2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р</a:t>
            </a:r>
            <a:r>
              <a:rPr b="1" lang="ru-RU" sz="2400" spc="-1" strike="noStrike" baseline="30000">
                <a:solidFill>
                  <a:srgbClr val="f2f2f2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+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6" name="CustomShape 12"/>
          <p:cNvSpPr/>
          <p:nvPr/>
        </p:nvSpPr>
        <p:spPr>
          <a:xfrm>
            <a:off x="3286080" y="3500280"/>
            <a:ext cx="856800" cy="486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600" spc="-1" strike="noStrike">
                <a:solidFill>
                  <a:srgbClr val="f2f2f2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5р</a:t>
            </a:r>
            <a:r>
              <a:rPr b="1" lang="ru-RU" sz="2600" spc="-1" strike="noStrike" baseline="30000">
                <a:solidFill>
                  <a:srgbClr val="f2f2f2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+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7" name="CustomShape 13"/>
          <p:cNvSpPr/>
          <p:nvPr/>
        </p:nvSpPr>
        <p:spPr>
          <a:xfrm>
            <a:off x="6929280" y="928800"/>
            <a:ext cx="1356840" cy="91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i="1" lang="ru-RU" sz="5400" spc="-1" strike="noStrike">
                <a:solidFill>
                  <a:srgbClr val="0033cc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р</a:t>
            </a:r>
            <a:r>
              <a:rPr b="1" i="1" lang="ru-RU" sz="5400" spc="-1" strike="noStrike" baseline="30000">
                <a:solidFill>
                  <a:srgbClr val="0033cc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+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8" name="Picture 2" descr=""/>
          <p:cNvPicPr/>
          <p:nvPr/>
        </p:nvPicPr>
        <p:blipFill>
          <a:blip r:embed="rId1"/>
          <a:stretch/>
        </p:blipFill>
        <p:spPr>
          <a:xfrm>
            <a:off x="642960" y="642960"/>
            <a:ext cx="1285560" cy="1276920"/>
          </a:xfrm>
          <a:prstGeom prst="rect">
            <a:avLst/>
          </a:prstGeom>
          <a:ln w="9360">
            <a:noFill/>
          </a:ln>
        </p:spPr>
      </p:pic>
      <p:sp>
        <p:nvSpPr>
          <p:cNvPr id="99" name="CustomShape 14"/>
          <p:cNvSpPr/>
          <p:nvPr/>
        </p:nvSpPr>
        <p:spPr>
          <a:xfrm>
            <a:off x="1143000" y="4000680"/>
            <a:ext cx="78552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Ag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0" name="CustomShape 15"/>
          <p:cNvSpPr/>
          <p:nvPr/>
        </p:nvSpPr>
        <p:spPr>
          <a:xfrm>
            <a:off x="2643120" y="5000760"/>
            <a:ext cx="57132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F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CustomShape 16"/>
          <p:cNvSpPr/>
          <p:nvPr/>
        </p:nvSpPr>
        <p:spPr>
          <a:xfrm>
            <a:off x="5143680" y="4357800"/>
            <a:ext cx="71388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Li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CustomShape 17"/>
          <p:cNvSpPr/>
          <p:nvPr/>
        </p:nvSpPr>
        <p:spPr>
          <a:xfrm>
            <a:off x="3500280" y="2143080"/>
            <a:ext cx="92844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26p</a:t>
            </a:r>
            <a:r>
              <a:rPr b="1" lang="ru-RU" sz="2800" spc="-1" strike="noStrike" baseline="30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+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3" name="CustomShape 18"/>
          <p:cNvSpPr/>
          <p:nvPr/>
        </p:nvSpPr>
        <p:spPr>
          <a:xfrm>
            <a:off x="7215120" y="2714760"/>
            <a:ext cx="78552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Na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4" name="CustomShape 19"/>
          <p:cNvSpPr/>
          <p:nvPr/>
        </p:nvSpPr>
        <p:spPr>
          <a:xfrm>
            <a:off x="5572080" y="2571840"/>
            <a:ext cx="64260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36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C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" name="CustomShape 20"/>
          <p:cNvSpPr/>
          <p:nvPr/>
        </p:nvSpPr>
        <p:spPr>
          <a:xfrm>
            <a:off x="7072200" y="4643280"/>
            <a:ext cx="121392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10p</a:t>
            </a:r>
            <a:r>
              <a:rPr b="1" lang="ru-RU" sz="2800" spc="-1" strike="noStrike" baseline="30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+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9" dur="indefinite" restart="never" nodeType="tmRoot">
          <p:childTnLst>
            <p:seq>
              <p:cTn id="100" dur="indefinite" nodeType="mainSeq">
                <p:childTnLst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2786040" y="986760"/>
            <a:ext cx="3785760" cy="762480"/>
          </a:xfrm>
          <a:prstGeom prst="rect">
            <a:avLst/>
          </a:prstGeom>
          <a:ln>
            <a:noFill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anchor="ctr"/>
          <a:p>
            <a:pPr algn="ctr">
              <a:lnSpc>
                <a:spcPct val="100000"/>
              </a:lnSpc>
            </a:pPr>
            <a:r>
              <a:rPr b="1" i="1" lang="ru-RU" sz="4400" spc="-1" strike="noStrike">
                <a:solidFill>
                  <a:srgbClr val="009900"/>
                </a:solidFill>
                <a:uFill>
                  <a:solidFill>
                    <a:srgbClr val="ffffff"/>
                  </a:solidFill>
                </a:uFill>
                <a:latin typeface="Georgia"/>
                <a:ea typeface="Calibri"/>
              </a:rPr>
              <a:t>«Нейтрон»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" name="CustomShape 2"/>
          <p:cNvSpPr/>
          <p:nvPr/>
        </p:nvSpPr>
        <p:spPr>
          <a:xfrm>
            <a:off x="7000920" y="857160"/>
            <a:ext cx="1167480" cy="91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5400" spc="-1" strike="noStrike">
                <a:solidFill>
                  <a:srgbClr val="0099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n</a:t>
            </a:r>
            <a:r>
              <a:rPr b="1" lang="ru-RU" sz="5400" spc="-1" strike="noStrike" baseline="30000">
                <a:solidFill>
                  <a:srgbClr val="0099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0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108" name="Table 3"/>
          <p:cNvGraphicFramePr/>
          <p:nvPr/>
        </p:nvGraphicFramePr>
        <p:xfrm>
          <a:off x="2357280" y="3214800"/>
          <a:ext cx="4857480" cy="1999800"/>
        </p:xfrm>
        <a:graphic>
          <a:graphicData uri="http://schemas.openxmlformats.org/drawingml/2006/table">
            <a:tbl>
              <a:tblPr/>
              <a:tblGrid>
                <a:gridCol w="2428560"/>
                <a:gridCol w="2428920"/>
              </a:tblGrid>
              <a:tr h="638280"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Georgia"/>
                        </a:rPr>
                        <a:t>Атом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Georgia"/>
                        </a:rPr>
                        <a:t>Число  n</a:t>
                      </a:r>
                      <a:r>
                        <a:rPr b="1" lang="ru-RU" sz="2400" spc="-1" strike="noStrike" baseline="30000">
                          <a:solidFill>
                            <a:srgbClr val="ffffff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Georgia"/>
                        </a:rPr>
                        <a:t>0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680760"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Georgia"/>
                        </a:rPr>
                        <a:t>Cl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3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?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680760"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Georgia"/>
                        </a:rPr>
                        <a:t>Mg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3200" spc="-1" strike="noStrike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Times New Roman"/>
                        </a:rPr>
                        <a:t>?</a:t>
                      </a:r>
                      <a:endParaRPr b="0" lang="ru-RU" sz="1800" spc="-1" strike="noStrike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6d9f1"/>
                    </a:solidFill>
                  </a:tcPr>
                </a:tc>
              </a:tr>
            </a:tbl>
          </a:graphicData>
        </a:graphic>
      </p:graphicFrame>
      <p:sp>
        <p:nvSpPr>
          <p:cNvPr id="109" name="CustomShape 4"/>
          <p:cNvSpPr/>
          <p:nvPr/>
        </p:nvSpPr>
        <p:spPr>
          <a:xfrm>
            <a:off x="2755080" y="1928880"/>
            <a:ext cx="3751920" cy="91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ru-RU" sz="5400" spc="-1" strike="noStrike">
                <a:solidFill>
                  <a:srgbClr val="0099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Ar – N= </a:t>
            </a:r>
            <a:r>
              <a:rPr b="1" lang="ru-RU" sz="5400" spc="-1" strike="noStrike">
                <a:solidFill>
                  <a:srgbClr val="0099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n</a:t>
            </a:r>
            <a:r>
              <a:rPr b="1" lang="ru-RU" sz="5400" spc="-1" strike="noStrike" baseline="30000">
                <a:solidFill>
                  <a:srgbClr val="00990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0</a:t>
            </a:r>
            <a:r>
              <a:rPr b="1" lang="ru-RU" sz="5400" spc="-1" strike="noStrike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0" name="Picture 3" descr=""/>
          <p:cNvPicPr/>
          <p:nvPr/>
        </p:nvPicPr>
        <p:blipFill>
          <a:blip r:embed="rId1"/>
          <a:stretch/>
        </p:blipFill>
        <p:spPr>
          <a:xfrm>
            <a:off x="785880" y="1071720"/>
            <a:ext cx="1428480" cy="141876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2286000" y="932040"/>
            <a:ext cx="4357440" cy="762480"/>
          </a:xfrm>
          <a:prstGeom prst="rect">
            <a:avLst/>
          </a:prstGeom>
          <a:ln>
            <a:noFill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/>
        </p:style>
        <p:txBody>
          <a:bodyPr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33cc"/>
                </a:solidFill>
                <a:uFill>
                  <a:solidFill>
                    <a:srgbClr val="ffffff"/>
                  </a:solidFill>
                </a:uFill>
                <a:latin typeface="Georgia"/>
                <a:ea typeface="Calibri"/>
              </a:rPr>
              <a:t>«Электроны»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2" name="CustomShape 2"/>
          <p:cNvSpPr/>
          <p:nvPr/>
        </p:nvSpPr>
        <p:spPr>
          <a:xfrm>
            <a:off x="1571760" y="2357280"/>
            <a:ext cx="121392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8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8е</a:t>
            </a:r>
            <a:r>
              <a:rPr b="1" lang="ru-RU" sz="4800" spc="-1" strike="noStrike" baseline="30000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-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CustomShape 3"/>
          <p:cNvSpPr/>
          <p:nvPr/>
        </p:nvSpPr>
        <p:spPr>
          <a:xfrm>
            <a:off x="4301640" y="3244320"/>
            <a:ext cx="117936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48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25е</a:t>
            </a:r>
            <a:r>
              <a:rPr b="0" lang="ru-RU" sz="4800" spc="-1" strike="noStrike" baseline="30000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-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" name="CustomShape 4"/>
          <p:cNvSpPr/>
          <p:nvPr/>
        </p:nvSpPr>
        <p:spPr>
          <a:xfrm>
            <a:off x="6015240" y="2571840"/>
            <a:ext cx="117936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48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15е</a:t>
            </a:r>
            <a:r>
              <a:rPr b="1" lang="ru-RU" sz="4800" spc="-1" strike="noStrike" baseline="30000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-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" name="CustomShape 5"/>
          <p:cNvSpPr/>
          <p:nvPr/>
        </p:nvSpPr>
        <p:spPr>
          <a:xfrm>
            <a:off x="3872160" y="4572000"/>
            <a:ext cx="117936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48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40е</a:t>
            </a:r>
            <a:r>
              <a:rPr b="1" lang="ru-RU" sz="4800" spc="-1" strike="noStrike" baseline="30000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-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" name="CustomShape 6"/>
          <p:cNvSpPr/>
          <p:nvPr/>
        </p:nvSpPr>
        <p:spPr>
          <a:xfrm>
            <a:off x="3362760" y="2000160"/>
            <a:ext cx="995040" cy="82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48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Ag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7" name="CustomShape 7"/>
          <p:cNvSpPr/>
          <p:nvPr/>
        </p:nvSpPr>
        <p:spPr>
          <a:xfrm>
            <a:off x="1785960" y="4357800"/>
            <a:ext cx="1142640" cy="760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4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Mg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" name="CustomShape 8"/>
          <p:cNvSpPr/>
          <p:nvPr/>
        </p:nvSpPr>
        <p:spPr>
          <a:xfrm>
            <a:off x="6286680" y="4714920"/>
            <a:ext cx="928440" cy="760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4400" spc="-1" strike="noStrike">
                <a:solidFill>
                  <a:srgbClr val="7030a0"/>
                </a:solidFill>
                <a:uFill>
                  <a:solidFill>
                    <a:srgbClr val="ffffff"/>
                  </a:solidFill>
                </a:uFill>
                <a:latin typeface="Georgia"/>
              </a:rPr>
              <a:t>N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9" name="Picture 2" descr=""/>
          <p:cNvPicPr/>
          <p:nvPr/>
        </p:nvPicPr>
        <p:blipFill>
          <a:blip r:embed="rId1"/>
          <a:stretch/>
        </p:blipFill>
        <p:spPr>
          <a:xfrm>
            <a:off x="642960" y="714240"/>
            <a:ext cx="1285560" cy="1276920"/>
          </a:xfrm>
          <a:prstGeom prst="rect">
            <a:avLst/>
          </a:prstGeom>
          <a:ln w="9360">
            <a:noFill/>
          </a:ln>
        </p:spPr>
      </p:pic>
      <p:sp>
        <p:nvSpPr>
          <p:cNvPr id="120" name="CustomShape 9"/>
          <p:cNvSpPr/>
          <p:nvPr/>
        </p:nvSpPr>
        <p:spPr>
          <a:xfrm>
            <a:off x="7016400" y="928800"/>
            <a:ext cx="723600" cy="91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1" lang="ru-RU" sz="5400" spc="-1" strike="noStrike">
                <a:solidFill>
                  <a:srgbClr val="0033cc"/>
                </a:solidFill>
                <a:uFill>
                  <a:solidFill>
                    <a:srgbClr val="ffffff"/>
                  </a:solidFill>
                </a:uFill>
                <a:latin typeface="Georgia"/>
                <a:ea typeface="Calibri"/>
              </a:rPr>
              <a:t>e</a:t>
            </a:r>
            <a:r>
              <a:rPr b="1" lang="ru-RU" sz="5400" spc="-1" strike="noStrike" baseline="30000">
                <a:solidFill>
                  <a:srgbClr val="0033cc"/>
                </a:solidFill>
                <a:uFill>
                  <a:solidFill>
                    <a:srgbClr val="ffffff"/>
                  </a:solidFill>
                </a:uFill>
                <a:latin typeface="Georgia"/>
                <a:ea typeface="Calibri"/>
              </a:rPr>
              <a:t>-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5" dur="indefinite" restart="never" nodeType="tmRoot">
          <p:childTnLst>
            <p:seq>
              <p:cTn id="156" dur="indefinite" nodeType="mainSeq">
                <p:childTnLst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1" dur="2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6" dur="1000"/>
                                        <p:tgtEl>
                                          <p:spTgt spid="116">
                                            <p:txEl>
                                              <p:p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1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6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1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6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nodeType="click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1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Строение и состав атома</Template>
  <TotalTime>491</TotalTime>
  <Application>LibreOffice/5.1.0.3$Windows_X86_64 LibreOffice_project/5e3e00a007d9b3b6efb6797a8b8e57b51ab1f737</Application>
  <Words>279</Words>
  <Paragraphs>88</Paragraphs>
  <Company>home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2011-09-04T11:00:52Z</dcterms:created>
  <dc:creator>forum</dc:creator>
  <dc:description/>
  <dc:language>ru-RU</dc:language>
  <cp:lastModifiedBy/>
  <dcterms:modified xsi:type="dcterms:W3CDTF">2018-01-02T12:56:13Z</dcterms:modified>
  <cp:revision>104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home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Экран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13</vt:i4>
  </property>
  <property fmtid="{D5CDD505-2E9C-101B-9397-08002B2CF9AE}" pid="13" name="_TemplateID">
    <vt:lpwstr>TC103899649990</vt:lpwstr>
  </property>
  <property fmtid="{D5CDD505-2E9C-101B-9397-08002B2CF9AE}" pid="14" name="category">
    <vt:lpwstr>Шаблон оформления</vt:lpwstr>
  </property>
</Properties>
</file>