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4" r:id="rId3"/>
    <p:sldId id="263" r:id="rId4"/>
    <p:sldId id="286" r:id="rId5"/>
    <p:sldId id="269" r:id="rId6"/>
    <p:sldId id="276" r:id="rId7"/>
    <p:sldId id="280" r:id="rId8"/>
    <p:sldId id="288" r:id="rId9"/>
    <p:sldId id="289" r:id="rId10"/>
    <p:sldId id="290" r:id="rId11"/>
    <p:sldId id="291" r:id="rId12"/>
    <p:sldId id="287" r:id="rId13"/>
    <p:sldId id="298" r:id="rId14"/>
    <p:sldId id="292" r:id="rId15"/>
    <p:sldId id="282" r:id="rId16"/>
    <p:sldId id="279" r:id="rId17"/>
    <p:sldId id="297" r:id="rId18"/>
    <p:sldId id="266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11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er\Pictures\3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19256" cy="1224136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dirty="0" smtClean="0"/>
              <a:t> 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endParaRPr lang="ru-RU" sz="2000" dirty="0" smtClean="0"/>
          </a:p>
          <a:p>
            <a:r>
              <a:rPr lang="ru-RU" sz="2400" dirty="0" smtClean="0"/>
              <a:t>Наш округ – седой богатырь</a:t>
            </a:r>
          </a:p>
          <a:p>
            <a:r>
              <a:rPr lang="ru-RU" sz="2400" dirty="0" smtClean="0"/>
              <a:t>Свой дух возродил величаво.</a:t>
            </a:r>
          </a:p>
          <a:p>
            <a:r>
              <a:rPr lang="ru-RU" sz="2400" dirty="0" smtClean="0"/>
              <a:t>Опора России – Урал и Сибирь, </a:t>
            </a:r>
          </a:p>
          <a:p>
            <a:r>
              <a:rPr lang="ru-RU" sz="2400" dirty="0" smtClean="0"/>
              <a:t>Гордимся </a:t>
            </a:r>
            <a:r>
              <a:rPr lang="ru-RU" sz="2400" dirty="0" err="1" smtClean="0"/>
              <a:t>Югрою</a:t>
            </a:r>
            <a:r>
              <a:rPr lang="ru-RU" sz="2400" dirty="0" smtClean="0"/>
              <a:t> по праву!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Из гимна ХМАО- Югры.</a:t>
            </a:r>
          </a:p>
          <a:p>
            <a:endParaRPr lang="ru-RU" dirty="0"/>
          </a:p>
        </p:txBody>
      </p:sp>
      <p:pic>
        <p:nvPicPr>
          <p:cNvPr id="18434" name="Picture 2" descr="C:\Users\user\Pictures\,,,,,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27254" y="1556792"/>
            <a:ext cx="5308431" cy="410445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5536" y="332656"/>
            <a:ext cx="8568952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Югра – наш дом родной!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er\Pictures\3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40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half" idx="2"/>
          </p:nvPr>
        </p:nvSpPr>
        <p:spPr>
          <a:xfrm>
            <a:off x="611560" y="5373216"/>
            <a:ext cx="7776864" cy="1080120"/>
          </a:xfrm>
        </p:spPr>
        <p:txBody>
          <a:bodyPr>
            <a:noAutofit/>
          </a:bodyPr>
          <a:lstStyle/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Орнамент «Двойной след белки»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60648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</p:txBody>
      </p:sp>
      <p:pic>
        <p:nvPicPr>
          <p:cNvPr id="40962" name="Picture 2" descr="C:\Users\user\Pictures\img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3930" y="-243408"/>
            <a:ext cx="7776864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er\Pictures\3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40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half" idx="2"/>
          </p:nvPr>
        </p:nvSpPr>
        <p:spPr>
          <a:xfrm>
            <a:off x="611560" y="5373216"/>
            <a:ext cx="7776864" cy="1080120"/>
          </a:xfrm>
        </p:spPr>
        <p:txBody>
          <a:bodyPr>
            <a:noAutofit/>
          </a:bodyPr>
          <a:lstStyle/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Орнамент «Глухарь»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60648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</p:txBody>
      </p:sp>
      <p:pic>
        <p:nvPicPr>
          <p:cNvPr id="41986" name="Picture 2" descr="C:\Users\user\Pictures\img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5255" y="-184230"/>
            <a:ext cx="7217906" cy="5413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er\Pictures\3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40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half" idx="2"/>
          </p:nvPr>
        </p:nvSpPr>
        <p:spPr>
          <a:xfrm>
            <a:off x="251520" y="4869160"/>
            <a:ext cx="8568952" cy="1584176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Орнаменты - это геометрические фигуры, они состоят из треугольников, прямоугольников и квадратов, они являются условными символами солнца, земли, неба, зверей. Символы-обереги переходили от матери к дочери.</a:t>
            </a:r>
          </a:p>
          <a:p>
            <a:pPr algn="just"/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60648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</p:txBody>
      </p:sp>
      <p:pic>
        <p:nvPicPr>
          <p:cNvPr id="37890" name="Picture 2" descr="http://im0-tub-ru.yandex.net/i?id=2c357d7000f5e66f90be7bc820312db8-16-144&amp;n=21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Орнаменты состоят из нечетного количества звеньев.</a:t>
            </a:r>
            <a:endParaRPr lang="ru-RU" sz="2800" dirty="0"/>
          </a:p>
        </p:txBody>
      </p:sp>
      <p:pic>
        <p:nvPicPr>
          <p:cNvPr id="2050" name="Picture 2" descr="C:\Users\Группа4\Documents\IMG_20150112_20243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0251" y="1404515"/>
            <a:ext cx="4085415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398263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er\Pictures\3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40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half" idx="2"/>
          </p:nvPr>
        </p:nvSpPr>
        <p:spPr>
          <a:xfrm>
            <a:off x="0" y="4005064"/>
            <a:ext cx="9144000" cy="2592288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В орнаментах записана история народа, они рассказывают о человеке, с какого он селения, чем он занимается, его достаток, выполняют функцию оберегов. Некоторые орнаменты выполнялись  по случаю какого либо события, например: вышивание медвежьего следа на рукавице. Такую рукавицу дарили охотнику добывшего медведя. Мастерицы очень гордятся умением изготовлять красивые вещи. Вот почему предметы неповторимы.</a:t>
            </a:r>
          </a:p>
          <a:p>
            <a:pPr algn="just"/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60648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</p:txBody>
      </p:sp>
      <p:pic>
        <p:nvPicPr>
          <p:cNvPr id="43012" name="Picture 4" descr="http://im3-tub-ru.yandex.net/i?id=774f8bf457f667fead1bf2404c248eaa-55-144&amp;n=21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2" y="-243408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Pictures\3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79512" y="2652896"/>
            <a:ext cx="712879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Хантыйские орнаменты красивы –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 них все приметы родины моей.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Ты больше не найдешь по всей России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Таких цветов и сказочных зверей.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Узоры на одежде и посуде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Красны, как солнце, и белы, как снег, -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На них сызмальства глядя, наши люди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С прекрасным не расстанутся навек.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Они явились в жизнь совсем не просто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Из-под иглы, и кисти, и резца: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Ведь мастера по дереву и кости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В них вкладывали души и сердца.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3074" name="Picture 2" descr="C:\Users\user\Pictures\img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5" y="0"/>
            <a:ext cx="4320141" cy="3240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Pictures\img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G:\Фото музей\IMG_84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67944" y="2996952"/>
            <a:ext cx="4973762" cy="368321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260649"/>
            <a:ext cx="4464496" cy="52565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435100"/>
            <a:ext cx="3672408" cy="4691063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400" dirty="0" smtClean="0"/>
              <a:t>Орнамент </a:t>
            </a:r>
            <a:r>
              <a:rPr lang="ru-RU" sz="2400" dirty="0"/>
              <a:t>– </a:t>
            </a:r>
            <a:r>
              <a:rPr lang="ru-RU" sz="2400" dirty="0" smtClean="0"/>
              <a:t>служит украшением как одежды ханты, так и посуды.</a:t>
            </a:r>
            <a:endParaRPr lang="ru-RU" sz="2400" dirty="0"/>
          </a:p>
        </p:txBody>
      </p:sp>
      <p:pic>
        <p:nvPicPr>
          <p:cNvPr id="6" name="Picture 3" descr="G:\Фото музей\IMG_844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16632"/>
            <a:ext cx="4536504" cy="34023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537081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er\Pictures\3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40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79512" y="4221088"/>
            <a:ext cx="8640960" cy="2448272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u="sng" dirty="0" smtClean="0"/>
              <a:t>Вывод.</a:t>
            </a:r>
            <a:endParaRPr lang="ru-RU" sz="9600" b="1" dirty="0" smtClean="0"/>
          </a:p>
          <a:p>
            <a:r>
              <a:rPr lang="ru-RU" sz="9600" dirty="0" smtClean="0"/>
              <a:t>Мы узнали, что природа была источником создания орнамента. Орнамент оживляет вещи. Он рассказывает о богатстве и разнообразии национального колорита народа ханты и манси. Орнаменты красивы,  в них все предметы Родины моей – Югры!</a:t>
            </a:r>
          </a:p>
          <a:p>
            <a:endParaRPr lang="ru-RU" sz="9600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332657"/>
            <a:ext cx="8568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99783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692696"/>
            <a:ext cx="83529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«Хантыйские узоры красивы и просты.</a:t>
            </a:r>
            <a:br>
              <a:rPr lang="ru-RU" sz="2800" dirty="0" smtClean="0"/>
            </a:br>
            <a:r>
              <a:rPr lang="ru-RU" sz="2800" dirty="0" smtClean="0"/>
              <a:t>Вглядись, дружок, и скоро</a:t>
            </a:r>
            <a:br>
              <a:rPr lang="ru-RU" sz="2800" dirty="0" smtClean="0"/>
            </a:br>
            <a:r>
              <a:rPr lang="ru-RU" sz="2800" dirty="0" smtClean="0"/>
              <a:t>Поймёшь их сердцем ты.</a:t>
            </a:r>
            <a:br>
              <a:rPr lang="ru-RU" sz="2800" dirty="0" smtClean="0"/>
            </a:br>
            <a:r>
              <a:rPr lang="ru-RU" sz="2800" dirty="0" smtClean="0"/>
              <a:t>Узоров тех сплетенья</a:t>
            </a:r>
            <a:br>
              <a:rPr lang="ru-RU" sz="2800" dirty="0" smtClean="0"/>
            </a:br>
            <a:r>
              <a:rPr lang="ru-RU" sz="2800" dirty="0" smtClean="0"/>
              <a:t>Похожи то на рыб, </a:t>
            </a:r>
            <a:br>
              <a:rPr lang="ru-RU" sz="2800" dirty="0" smtClean="0"/>
            </a:br>
            <a:r>
              <a:rPr lang="ru-RU" sz="2800" dirty="0" smtClean="0"/>
              <a:t>То на рога оленьи,</a:t>
            </a:r>
            <a:br>
              <a:rPr lang="ru-RU" sz="2800" dirty="0" smtClean="0"/>
            </a:br>
            <a:r>
              <a:rPr lang="ru-RU" sz="2800" dirty="0" smtClean="0"/>
              <a:t>То на речной изгиб».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er\Pictures\3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2723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40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764705"/>
            <a:ext cx="85689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27483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105835"/>
            <a:ext cx="83529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Пусть </a:t>
            </a:r>
            <a:r>
              <a:rPr lang="ru-RU" sz="3200" dirty="0" err="1" smtClean="0"/>
              <a:t>хантов</a:t>
            </a:r>
            <a:r>
              <a:rPr lang="ru-RU" sz="3200" dirty="0" smtClean="0"/>
              <a:t> культура рядом живет,</a:t>
            </a:r>
          </a:p>
          <a:p>
            <a:r>
              <a:rPr lang="ru-RU" sz="3200" dirty="0" smtClean="0"/>
              <a:t>Да здравствует Ханты – мудрый народ!</a:t>
            </a:r>
            <a:endParaRPr lang="ru-RU" sz="3200" dirty="0"/>
          </a:p>
        </p:txBody>
      </p:sp>
      <p:pic>
        <p:nvPicPr>
          <p:cNvPr id="10" name="Picture 2" descr="G:\Фото музей\IMG_84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03394" y="174810"/>
            <a:ext cx="5521246" cy="4200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er\Pictures\3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40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0"/>
            <a:ext cx="66784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Если вы живете на Югорской земле, то вы же знаете, что ее нельзя не любить. Югорский край терпелив, щедр и могуч. Давным-давно первые русские люди породнились с местными жителями Югры - ханты и манси и многому научились у них. </a:t>
            </a:r>
            <a:endParaRPr lang="ru-RU" sz="2400" dirty="0"/>
          </a:p>
        </p:txBody>
      </p:sp>
      <p:pic>
        <p:nvPicPr>
          <p:cNvPr id="2050" name="Picture 2" descr="http://im1-tub-ru.yandex.net/i?id=ebc742ee18d807bb14f27d08b139e7ac-27-144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27784" y="2492896"/>
            <a:ext cx="6264696" cy="4157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C:\Users\user\Pictures\3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Текст 12"/>
          <p:cNvSpPr>
            <a:spLocks noGrp="1"/>
          </p:cNvSpPr>
          <p:nvPr>
            <p:ph type="subTitle" idx="4294967295"/>
          </p:nvPr>
        </p:nvSpPr>
        <p:spPr>
          <a:xfrm>
            <a:off x="0" y="1772816"/>
            <a:ext cx="8892480" cy="475252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333333"/>
                </a:solidFill>
                <a:latin typeface="+mj-lt"/>
                <a:ea typeface="Times New Roman" pitchFamily="18" charset="0"/>
                <a:cs typeface="Arial" pitchFamily="34" charset="0"/>
              </a:rPr>
              <a:t>Цель:</a:t>
            </a:r>
            <a:r>
              <a:rPr lang="ru-RU" dirty="0" smtClean="0">
                <a:solidFill>
                  <a:srgbClr val="333333"/>
                </a:solidFill>
                <a:latin typeface="+mj-lt"/>
                <a:ea typeface="Times New Roman" pitchFamily="18" charset="0"/>
                <a:cs typeface="Arial" pitchFamily="34" charset="0"/>
              </a:rPr>
              <a:t>  Мы, ребята группы №4,  хотим раскрыть тайну, которую хранит орнамент народов ханты и манси.</a:t>
            </a:r>
          </a:p>
          <a:p>
            <a:pPr>
              <a:buNone/>
            </a:pPr>
            <a:r>
              <a:rPr lang="ru-RU" b="1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Гипотеза:</a:t>
            </a:r>
            <a:r>
              <a:rPr lang="ru-RU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Когда мы узнаем тайну об орнаменте народа ханты и манси, то будем умело применять знания в изготовлении изделий, а также поделимся своими знаниями  с другими ребятами.</a:t>
            </a:r>
            <a:endParaRPr lang="ru-RU" dirty="0" smtClean="0">
              <a:latin typeface="+mj-lt"/>
              <a:cs typeface="Arial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333333"/>
                </a:solidFill>
                <a:latin typeface="+mj-lt"/>
                <a:ea typeface="Times New Roman" pitchFamily="18" charset="0"/>
                <a:cs typeface="Arial" pitchFamily="34" charset="0"/>
              </a:rPr>
              <a:t>Задачи:</a:t>
            </a:r>
            <a:r>
              <a:rPr lang="ru-RU" dirty="0" smtClean="0">
                <a:latin typeface="+mj-lt"/>
                <a:cs typeface="Arial" pitchFamily="34" charset="0"/>
              </a:rPr>
              <a:t/>
            </a:r>
            <a:br>
              <a:rPr lang="ru-RU" dirty="0" smtClean="0">
                <a:latin typeface="+mj-lt"/>
                <a:cs typeface="Arial" pitchFamily="34" charset="0"/>
              </a:rPr>
            </a:br>
            <a:r>
              <a:rPr lang="ru-RU" dirty="0" smtClean="0">
                <a:solidFill>
                  <a:srgbClr val="333333"/>
                </a:solidFill>
                <a:latin typeface="+mj-lt"/>
                <a:ea typeface="Times New Roman" pitchFamily="18" charset="0"/>
                <a:cs typeface="Arial" pitchFamily="34" charset="0"/>
              </a:rPr>
              <a:t>Изучить представление о художественном разнообразии и красоте орнаментов обско-угорских народов</a:t>
            </a:r>
            <a:r>
              <a:rPr lang="ru-RU" dirty="0" smtClean="0">
                <a:latin typeface="+mj-lt"/>
                <a:cs typeface="Arial" pitchFamily="34" charset="0"/>
              </a:rPr>
              <a:t/>
            </a:r>
            <a:br>
              <a:rPr lang="ru-RU" dirty="0" smtClean="0">
                <a:latin typeface="+mj-lt"/>
                <a:cs typeface="Arial" pitchFamily="34" charset="0"/>
              </a:rPr>
            </a:br>
            <a:r>
              <a:rPr lang="ru-RU" dirty="0" smtClean="0">
                <a:solidFill>
                  <a:srgbClr val="333333"/>
                </a:solidFill>
                <a:latin typeface="+mj-lt"/>
                <a:ea typeface="Times New Roman" pitchFamily="18" charset="0"/>
                <a:cs typeface="Arial" pitchFamily="34" charset="0"/>
              </a:rPr>
              <a:t>Формировать умение составлять узор на изделиях, используя орнамент обско-угорских народов</a:t>
            </a:r>
            <a:r>
              <a:rPr lang="ru-RU" dirty="0" smtClean="0">
                <a:latin typeface="+mj-lt"/>
                <a:cs typeface="Arial" pitchFamily="34" charset="0"/>
              </a:rPr>
              <a:t/>
            </a:r>
            <a:br>
              <a:rPr lang="ru-RU" dirty="0" smtClean="0">
                <a:latin typeface="+mj-lt"/>
                <a:cs typeface="Arial" pitchFamily="34" charset="0"/>
              </a:rPr>
            </a:br>
            <a:r>
              <a:rPr lang="ru-RU" dirty="0" smtClean="0">
                <a:solidFill>
                  <a:srgbClr val="333333"/>
                </a:solidFill>
                <a:latin typeface="+mj-lt"/>
                <a:ea typeface="Times New Roman" pitchFamily="18" charset="0"/>
                <a:cs typeface="Arial" pitchFamily="34" charset="0"/>
              </a:rPr>
              <a:t>Развивать мышление творческую способность</a:t>
            </a:r>
            <a:r>
              <a:rPr lang="ru-RU" dirty="0" smtClean="0">
                <a:latin typeface="+mj-lt"/>
                <a:cs typeface="Arial" pitchFamily="34" charset="0"/>
              </a:rPr>
              <a:t/>
            </a:r>
            <a:br>
              <a:rPr lang="ru-RU" dirty="0" smtClean="0">
                <a:latin typeface="+mj-lt"/>
                <a:cs typeface="Arial" pitchFamily="34" charset="0"/>
              </a:rPr>
            </a:br>
            <a:r>
              <a:rPr lang="ru-RU" dirty="0" smtClean="0">
                <a:solidFill>
                  <a:srgbClr val="333333"/>
                </a:solidFill>
                <a:latin typeface="+mj-lt"/>
                <a:ea typeface="Times New Roman" pitchFamily="18" charset="0"/>
                <a:cs typeface="Arial" pitchFamily="34" charset="0"/>
              </a:rPr>
              <a:t>Воспитывать интерес к искусству </a:t>
            </a:r>
            <a:r>
              <a:rPr lang="ru-RU" dirty="0" err="1" smtClean="0">
                <a:solidFill>
                  <a:srgbClr val="333333"/>
                </a:solidFill>
                <a:latin typeface="+mj-lt"/>
                <a:ea typeface="Times New Roman" pitchFamily="18" charset="0"/>
                <a:cs typeface="Arial" pitchFamily="34" charset="0"/>
              </a:rPr>
              <a:t>обско</a:t>
            </a:r>
            <a:r>
              <a:rPr lang="ru-RU" dirty="0" smtClean="0">
                <a:solidFill>
                  <a:srgbClr val="333333"/>
                </a:solidFill>
                <a:latin typeface="+mj-lt"/>
                <a:ea typeface="Times New Roman" pitchFamily="18" charset="0"/>
                <a:cs typeface="Arial" pitchFamily="34" charset="0"/>
              </a:rPr>
              <a:t> – угорских народов</a:t>
            </a:r>
            <a:r>
              <a:rPr lang="ru-RU" dirty="0" smtClean="0">
                <a:latin typeface="+mj-lt"/>
                <a:cs typeface="Arial" pitchFamily="34" charset="0"/>
              </a:rPr>
              <a:t/>
            </a:r>
            <a:br>
              <a:rPr lang="ru-RU" dirty="0" smtClean="0">
                <a:latin typeface="+mj-lt"/>
                <a:cs typeface="Arial" pitchFamily="34" charset="0"/>
              </a:rPr>
            </a:br>
            <a:r>
              <a:rPr lang="ru-RU" dirty="0" smtClean="0">
                <a:solidFill>
                  <a:srgbClr val="333333"/>
                </a:solidFill>
                <a:latin typeface="+mj-lt"/>
                <a:ea typeface="Times New Roman" pitchFamily="18" charset="0"/>
                <a:cs typeface="Arial" pitchFamily="34" charset="0"/>
              </a:rPr>
              <a:t>.</a:t>
            </a:r>
            <a:r>
              <a:rPr lang="ru-RU" dirty="0" smtClean="0">
                <a:latin typeface="+mj-lt"/>
                <a:cs typeface="Arial" pitchFamily="34" charset="0"/>
              </a:rPr>
              <a:t/>
            </a:r>
            <a:br>
              <a:rPr lang="ru-RU" dirty="0" smtClean="0">
                <a:latin typeface="+mj-lt"/>
                <a:cs typeface="Arial" pitchFamily="34" charset="0"/>
              </a:rPr>
            </a:br>
            <a:endParaRPr lang="ru-RU" dirty="0">
              <a:latin typeface="+mj-lt"/>
            </a:endParaRPr>
          </a:p>
        </p:txBody>
      </p:sp>
      <p:sp>
        <p:nvSpPr>
          <p:cNvPr id="18" name="Заголовок 17"/>
          <p:cNvSpPr>
            <a:spLocks noGrp="1"/>
          </p:cNvSpPr>
          <p:nvPr>
            <p:ph type="ctrTitle" idx="4294967295"/>
          </p:nvPr>
        </p:nvSpPr>
        <p:spPr>
          <a:xfrm>
            <a:off x="755576" y="476673"/>
            <a:ext cx="8064896" cy="1224135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  <a:tabLst>
                <a:tab pos="457200" algn="l"/>
              </a:tabLst>
            </a:pPr>
            <a:r>
              <a:rPr lang="ru-RU" sz="22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22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2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22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2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22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2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22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2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22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9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9600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39552" y="404664"/>
            <a:ext cx="8280920" cy="10772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Творческо-исследовательский проект</a:t>
            </a:r>
          </a:p>
          <a:p>
            <a:pPr algn="ctr"/>
            <a:r>
              <a:rPr lang="ru-RU" sz="3200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«Тайна орнаментов обско-угорских народов»</a:t>
            </a:r>
          </a:p>
        </p:txBody>
      </p:sp>
      <p:pic>
        <p:nvPicPr>
          <p:cNvPr id="2" name="Picture 2" descr="C:\Users\user\Pictures\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800000" flipV="1">
            <a:off x="2915816" y="5445224"/>
            <a:ext cx="5929313" cy="11521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C:\Users\user\Pictures\3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" name="Текст 12"/>
          <p:cNvSpPr>
            <a:spLocks noGrp="1"/>
          </p:cNvSpPr>
          <p:nvPr>
            <p:ph type="subTitle" idx="4294967295"/>
          </p:nvPr>
        </p:nvSpPr>
        <p:spPr>
          <a:xfrm>
            <a:off x="0" y="0"/>
            <a:ext cx="8892480" cy="652534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b="1" dirty="0" smtClean="0">
              <a:solidFill>
                <a:srgbClr val="333333"/>
              </a:solidFill>
              <a:latin typeface="+mj-lt"/>
              <a:ea typeface="Times New Roman" pitchFamily="18" charset="0"/>
              <a:cs typeface="Arial" pitchFamily="34" charset="0"/>
            </a:endParaRPr>
          </a:p>
          <a:p>
            <a:pPr>
              <a:buNone/>
            </a:pPr>
            <a:endParaRPr lang="ru-RU" b="1" dirty="0" smtClean="0">
              <a:solidFill>
                <a:srgbClr val="333333"/>
              </a:solidFill>
              <a:latin typeface="+mj-lt"/>
              <a:ea typeface="Times New Roman" pitchFamily="18" charset="0"/>
              <a:cs typeface="Arial" pitchFamily="34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333333"/>
                </a:solidFill>
                <a:latin typeface="+mj-lt"/>
                <a:ea typeface="Times New Roman" pitchFamily="18" charset="0"/>
                <a:cs typeface="Arial" pitchFamily="34" charset="0"/>
              </a:rPr>
              <a:t>     Задачи:</a:t>
            </a:r>
          </a:p>
          <a:p>
            <a:pPr>
              <a:buNone/>
            </a:pPr>
            <a:endParaRPr lang="ru-RU" b="1" dirty="0" smtClean="0">
              <a:cs typeface="Arial" pitchFamily="34" charset="0"/>
            </a:endParaRPr>
          </a:p>
          <a:p>
            <a:pPr>
              <a:buNone/>
            </a:pPr>
            <a:r>
              <a:rPr lang="ru-RU" b="1" dirty="0" smtClean="0">
                <a:cs typeface="Arial" pitchFamily="34" charset="0"/>
              </a:rPr>
              <a:t>Мы хотим…           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cs typeface="Arial" pitchFamily="34" charset="0"/>
              </a:rPr>
              <a:t> и</a:t>
            </a:r>
            <a:r>
              <a:rPr lang="ru-RU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зучить представление о </a:t>
            </a:r>
          </a:p>
          <a:p>
            <a:pPr>
              <a:buNone/>
            </a:pPr>
            <a:r>
              <a:rPr lang="ru-RU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художественном разнообразии </a:t>
            </a:r>
          </a:p>
          <a:p>
            <a:pPr>
              <a:buNone/>
            </a:pPr>
            <a:r>
              <a:rPr lang="ru-RU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и красоте орнаментов </a:t>
            </a:r>
          </a:p>
          <a:p>
            <a:pPr>
              <a:buNone/>
            </a:pPr>
            <a:r>
              <a:rPr lang="ru-RU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обско-угорских народов</a:t>
            </a:r>
            <a:r>
              <a:rPr lang="ru-RU" dirty="0" smtClean="0">
                <a:cs typeface="Arial" pitchFamily="34" charset="0"/>
              </a:rPr>
              <a:t/>
            </a:r>
            <a:br>
              <a:rPr lang="ru-RU" dirty="0" smtClean="0">
                <a:cs typeface="Arial" pitchFamily="34" charset="0"/>
              </a:rPr>
            </a:br>
            <a:endParaRPr lang="ru-RU" dirty="0" smtClean="0"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научиться составлять узор на изделиях, используя орнамент народа ханты.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333333"/>
              </a:solidFill>
              <a:ea typeface="Times New Roman" pitchFamily="18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развивать свои творческие способности.</a:t>
            </a:r>
            <a:r>
              <a:rPr lang="ru-RU" dirty="0" smtClean="0">
                <a:cs typeface="Arial" pitchFamily="34" charset="0"/>
              </a:rPr>
              <a:t/>
            </a:r>
            <a:br>
              <a:rPr lang="ru-RU" dirty="0" smtClean="0">
                <a:cs typeface="Arial" pitchFamily="34" charset="0"/>
              </a:rPr>
            </a:br>
            <a:endParaRPr lang="ru-RU" dirty="0" smtClean="0"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проявлять интерес к искусству коренных народов Югры.</a:t>
            </a:r>
            <a:r>
              <a:rPr lang="ru-RU" dirty="0" smtClean="0">
                <a:latin typeface="+mj-lt"/>
                <a:cs typeface="Arial" pitchFamily="34" charset="0"/>
              </a:rPr>
              <a:t/>
            </a:r>
            <a:br>
              <a:rPr lang="ru-RU" dirty="0" smtClean="0">
                <a:latin typeface="+mj-lt"/>
                <a:cs typeface="Arial" pitchFamily="34" charset="0"/>
              </a:rPr>
            </a:br>
            <a:r>
              <a:rPr lang="ru-RU" dirty="0" smtClean="0">
                <a:latin typeface="+mj-lt"/>
                <a:cs typeface="Arial" pitchFamily="34" charset="0"/>
              </a:rPr>
              <a:t/>
            </a:r>
            <a:br>
              <a:rPr lang="ru-RU" dirty="0" smtClean="0">
                <a:latin typeface="+mj-lt"/>
                <a:cs typeface="Arial" pitchFamily="34" charset="0"/>
              </a:rPr>
            </a:br>
            <a:endParaRPr lang="ru-RU" dirty="0">
              <a:latin typeface="+mj-lt"/>
            </a:endParaRPr>
          </a:p>
        </p:txBody>
      </p:sp>
      <p:sp>
        <p:nvSpPr>
          <p:cNvPr id="18" name="Заголовок 17"/>
          <p:cNvSpPr>
            <a:spLocks noGrp="1"/>
          </p:cNvSpPr>
          <p:nvPr>
            <p:ph type="ctrTitle" idx="4294967295"/>
          </p:nvPr>
        </p:nvSpPr>
        <p:spPr>
          <a:xfrm>
            <a:off x="755576" y="476673"/>
            <a:ext cx="8064896" cy="72007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  <a:tabLst>
                <a:tab pos="457200" algn="l"/>
              </a:tabLst>
            </a:pPr>
            <a:r>
              <a:rPr lang="ru-RU" sz="22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22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2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22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2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22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2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22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2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22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9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9600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7" name="Picture 3" descr="C:\Users\user\Pictures\акань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0112" y="0"/>
            <a:ext cx="4363888" cy="3272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er\Pictures\3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40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395536" y="4365104"/>
            <a:ext cx="8424936" cy="2492896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 smtClean="0"/>
              <a:t>Чтобы иметь бесспорное право называться жителями Ханты-Мансийского автономного округа, мы должны усвоить то культурное наследство, что досталось нам от предков, глубже знать край, где мы живём.</a:t>
            </a:r>
          </a:p>
          <a:p>
            <a:r>
              <a:rPr lang="ru-RU" sz="3600" dirty="0" smtClean="0"/>
              <a:t>Итак, мы отправляемся в путешествие страну  «Тайна орнаментов народа ханты и манси»! 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60648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</p:txBody>
      </p:sp>
      <p:pic>
        <p:nvPicPr>
          <p:cNvPr id="8" name="Picture 2" descr="C:\Users\Группа4\Documents\IMG_20150112_173748 - копия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0"/>
            <a:ext cx="54864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er\Pictures\3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40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half" idx="2"/>
          </p:nvPr>
        </p:nvSpPr>
        <p:spPr>
          <a:xfrm>
            <a:off x="251520" y="4077072"/>
            <a:ext cx="8712968" cy="2520280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Что же такое орнамент? Мы узнали, что орнамент - это узор из геометрических, растительных или животных элементов. Орнамент хантыйского народа богат и многообразен. Орнамент у этого народа "говорящий", каждый содержит в себе определенную информацию, что-либо обозначает и имеет свое название.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60648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</p:txBody>
      </p:sp>
      <p:pic>
        <p:nvPicPr>
          <p:cNvPr id="8194" name="Picture 2" descr="Творчество народов ханты и манси в декоративно-прикладном ис…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59632" y="-243408"/>
            <a:ext cx="6952755" cy="3933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er\Pictures\3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59432"/>
            <a:ext cx="9144000" cy="71014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40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half" idx="2"/>
          </p:nvPr>
        </p:nvSpPr>
        <p:spPr>
          <a:xfrm>
            <a:off x="611560" y="4869160"/>
            <a:ext cx="7776864" cy="1584176"/>
          </a:xfrm>
        </p:spPr>
        <p:txBody>
          <a:bodyPr>
            <a:noAutofit/>
          </a:bodyPr>
          <a:lstStyle/>
          <a:p>
            <a:pPr lvl="0" algn="just"/>
            <a:r>
              <a:rPr lang="ru-RU" sz="2400" dirty="0">
                <a:solidFill>
                  <a:prstClr val="black"/>
                </a:solidFill>
              </a:rPr>
              <a:t>Исследуя искусство создания орнамента, мы решили найти объяснение его тайнам. Искусство северных народов называют искусством, рожденным на снегу. </a:t>
            </a:r>
          </a:p>
          <a:p>
            <a:pPr algn="just"/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60648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</p:txBody>
      </p:sp>
      <p:pic>
        <p:nvPicPr>
          <p:cNvPr id="1026" name="Picture 2" descr="G:\Фото музей\IMG_843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1050" y="457200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er\Pictures\3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40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half" idx="2"/>
          </p:nvPr>
        </p:nvSpPr>
        <p:spPr>
          <a:xfrm>
            <a:off x="611560" y="4869160"/>
            <a:ext cx="7776864" cy="1584176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Орнаменты возникали в результате наблюдений за окружающим миром. Названия узорам давали по сходству предмета, либо животного. Народ изображал богатую природу и свою жизнь на севере. 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60648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</p:txBody>
      </p:sp>
      <p:pic>
        <p:nvPicPr>
          <p:cNvPr id="38914" name="Picture 2" descr="http://im1-tub-ru.yandex.net/i?id=3ac13934ec4f20d89e803adcc3ae7a6f-26-144&amp;n=21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-143054"/>
            <a:ext cx="6696744" cy="50225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user\Pictures\3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40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half" idx="2"/>
          </p:nvPr>
        </p:nvSpPr>
        <p:spPr>
          <a:xfrm>
            <a:off x="611560" y="5373216"/>
            <a:ext cx="7776864" cy="1080120"/>
          </a:xfrm>
        </p:spPr>
        <p:txBody>
          <a:bodyPr>
            <a:noAutofit/>
          </a:bodyPr>
          <a:lstStyle/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Орнамент «Заячьи ушки»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60648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</p:txBody>
      </p:sp>
      <p:pic>
        <p:nvPicPr>
          <p:cNvPr id="39938" name="Picture 2" descr="C:\Users\user\Pictures\img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-66128"/>
            <a:ext cx="7344816" cy="5508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</TotalTime>
  <Words>580</Words>
  <Application>Microsoft Office PowerPoint</Application>
  <PresentationFormat>Экран (4:3)</PresentationFormat>
  <Paragraphs>94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         </vt:lpstr>
      <vt:lpstr>   </vt:lpstr>
      <vt:lpstr>      </vt:lpstr>
      <vt:lpstr>      </vt:lpstr>
      <vt:lpstr>   </vt:lpstr>
      <vt:lpstr>   </vt:lpstr>
      <vt:lpstr>   </vt:lpstr>
      <vt:lpstr>   </vt:lpstr>
      <vt:lpstr>   </vt:lpstr>
      <vt:lpstr>   </vt:lpstr>
      <vt:lpstr>   </vt:lpstr>
      <vt:lpstr>   </vt:lpstr>
      <vt:lpstr>Орнаменты состоят из нечетного количества звеньев.</vt:lpstr>
      <vt:lpstr>   </vt:lpstr>
      <vt:lpstr>Слайд 15</vt:lpstr>
      <vt:lpstr>Слайд 16</vt:lpstr>
      <vt:lpstr>Слайд 17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Лена</cp:lastModifiedBy>
  <cp:revision>77</cp:revision>
  <dcterms:created xsi:type="dcterms:W3CDTF">2014-12-14T15:56:03Z</dcterms:created>
  <dcterms:modified xsi:type="dcterms:W3CDTF">2018-01-02T06:25:55Z</dcterms:modified>
</cp:coreProperties>
</file>