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914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/>
              <a:t>Погибло</a:t>
            </a:r>
          </a:p>
        </c:rich>
      </c:tx>
      <c:layout>
        <c:manualLayout>
          <c:xMode val="edge"/>
          <c:yMode val="edge"/>
          <c:x val="0.63055555555555565"/>
          <c:y val="0"/>
        </c:manualLayout>
      </c:layout>
      <c:spPr>
        <a:noFill/>
        <a:ln w="25253">
          <a:noFill/>
        </a:ln>
      </c:spPr>
    </c:title>
    <c:plotArea>
      <c:layout>
        <c:manualLayout>
          <c:layoutTarget val="inner"/>
          <c:xMode val="edge"/>
          <c:yMode val="edge"/>
          <c:x val="8.333333333333344E-2"/>
          <c:y val="3.0487804878048815E-2"/>
          <c:w val="0.44166666666666715"/>
          <c:h val="0.96951219512194997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627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993366"/>
              </a:solidFill>
              <a:ln w="12627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8000"/>
              </a:solidFill>
              <a:ln w="12627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0.18096906289491596"/>
                  <c:y val="-0.12560310369307037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/>
                      <a:t>61%</a:t>
                    </a:r>
                  </a:p>
                  <a:p>
                    <a:r>
                      <a:rPr lang="ru-RU" sz="1800" dirty="0"/>
                      <a:t> (11 детей)</a:t>
                    </a:r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222222222222229"/>
                  <c:y val="-9.799726599620906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22% </a:t>
                    </a:r>
                  </a:p>
                  <a:p>
                    <a:r>
                      <a:rPr lang="ru-RU" sz="1600" dirty="0"/>
                      <a:t>(4 ребёнка)</a:t>
                    </a:r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111423234257895"/>
                  <c:y val="0.1097560975609756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17% </a:t>
                    </a:r>
                  </a:p>
                  <a:p>
                    <a:r>
                      <a:rPr lang="ru-RU" sz="1600" dirty="0"/>
                      <a:t>(3 ребёнка)</a:t>
                    </a:r>
                  </a:p>
                </c:rich>
              </c:tx>
              <c:dLblPos val="bestFit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 w="25253">
                <a:noFill/>
              </a:ln>
            </c:spPr>
            <c:txPr>
              <a:bodyPr/>
              <a:lstStyle/>
              <a:p>
                <a:pPr>
                  <a:defRPr sz="1466" b="1" i="0" u="none" strike="noStrike" baseline="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dLblPos val="ctr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пассажиры</c:v>
                </c:pt>
                <c:pt idx="1">
                  <c:v>пешеходы</c:v>
                </c:pt>
                <c:pt idx="2">
                  <c:v>водители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11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 w="25253">
          <a:noFill/>
        </a:ln>
      </c:spPr>
    </c:plotArea>
    <c:legend>
      <c:legendPos val="r"/>
      <c:layout>
        <c:manualLayout>
          <c:xMode val="edge"/>
          <c:yMode val="edge"/>
          <c:x val="0.5833333333333337"/>
          <c:y val="0.34146341463414676"/>
          <c:w val="0.41111111111111109"/>
          <c:h val="0.61585365853658669"/>
        </c:manualLayout>
      </c:layout>
      <c:spPr>
        <a:noFill/>
        <a:ln w="3157">
          <a:solidFill>
            <a:srgbClr val="000000"/>
          </a:solidFill>
          <a:prstDash val="solid"/>
        </a:ln>
      </c:spPr>
      <c:txPr>
        <a:bodyPr/>
        <a:lstStyle/>
        <a:p>
          <a:pPr>
            <a:defRPr sz="1372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</c:chart>
  <c:spPr>
    <a:gradFill rotWithShape="0">
      <a:gsLst>
        <a:gs pos="0">
          <a:srgbClr val="CCFFFF">
            <a:gamma/>
            <a:tint val="3922"/>
            <a:invGamma/>
          </a:srgbClr>
        </a:gs>
        <a:gs pos="100000">
          <a:srgbClr val="CCFFFF"/>
        </a:gs>
      </a:gsLst>
      <a:lin ang="0" scaled="1"/>
    </a:gradFill>
    <a:ln w="38100" cap="flat" cmpd="sng" algn="ctr">
      <a:solidFill>
        <a:srgbClr val="FF00FF"/>
      </a:solidFill>
      <a:prstDash val="solid"/>
      <a:miter lim="800000"/>
      <a:headEnd type="none" w="med" len="med"/>
      <a:tailEnd type="none" w="med" len="med"/>
    </a:ln>
  </c:spPr>
  <c:txPr>
    <a:bodyPr/>
    <a:lstStyle/>
    <a:p>
      <a:pPr>
        <a:defRPr sz="795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2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7.874015748031496E-3"/>
          <c:y val="2.2222222222222251E-2"/>
          <c:w val="0.99212598425196763"/>
          <c:h val="0.8111111111111111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FF00"/>
            </a:solidFill>
            <a:ln w="12680">
              <a:solidFill>
                <a:srgbClr val="000000"/>
              </a:solidFill>
              <a:prstDash val="solid"/>
            </a:ln>
          </c:spPr>
          <c:dPt>
            <c:idx val="4"/>
            <c:spPr>
              <a:solidFill>
                <a:srgbClr val="800000"/>
              </a:solidFill>
              <a:ln w="12680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0000"/>
              </a:solidFill>
              <a:ln w="1268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5.7915216503869694E-2"/>
                  <c:y val="-4.019399004278698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964514323470244E-2"/>
                  <c:y val="-4.045043297329892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9262300256294904E-2"/>
                  <c:y val="-2.343695022471235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3032695472125366E-2"/>
                  <c:y val="2.785937037396291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656796441332124E-2"/>
                  <c:y val="2.747442068939725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9104188673369501E-2"/>
                  <c:y val="-2.868382330099425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9776615309510564E-2"/>
                  <c:y val="-7.464289767197988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60">
                <a:noFill/>
              </a:ln>
            </c:spPr>
            <c:txPr>
              <a:bodyPr/>
              <a:lstStyle/>
              <a:p>
                <a:pPr>
                  <a:defRPr sz="7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Sheet1!$B$1:$H$1</c:f>
              <c:strCache>
                <c:ptCount val="7"/>
                <c:pt idx="0">
                  <c:v>0-7 ч</c:v>
                </c:pt>
                <c:pt idx="1">
                  <c:v>7-9 ч</c:v>
                </c:pt>
                <c:pt idx="2">
                  <c:v>9-12 ч</c:v>
                </c:pt>
                <c:pt idx="3">
                  <c:v>12-15 ч</c:v>
                </c:pt>
                <c:pt idx="4">
                  <c:v>15-18 ч</c:v>
                </c:pt>
                <c:pt idx="5">
                  <c:v>18-21 ч</c:v>
                </c:pt>
                <c:pt idx="6">
                  <c:v>21-24 ч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7</c:v>
                </c:pt>
                <c:pt idx="1">
                  <c:v>25</c:v>
                </c:pt>
                <c:pt idx="2">
                  <c:v>44</c:v>
                </c:pt>
                <c:pt idx="3">
                  <c:v>83</c:v>
                </c:pt>
                <c:pt idx="4">
                  <c:v>110</c:v>
                </c:pt>
                <c:pt idx="5">
                  <c:v>109</c:v>
                </c:pt>
                <c:pt idx="6">
                  <c:v>42</c:v>
                </c:pt>
              </c:numCache>
            </c:numRef>
          </c:val>
        </c:ser>
        <c:dLbls>
          <c:showVal val="1"/>
        </c:dLbls>
        <c:gapDepth val="0"/>
        <c:shape val="box"/>
        <c:axId val="77527296"/>
        <c:axId val="56635392"/>
        <c:axId val="0"/>
      </c:bar3DChart>
      <c:catAx>
        <c:axId val="77527296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56635392"/>
        <c:crosses val="autoZero"/>
        <c:auto val="1"/>
        <c:lblAlgn val="ctr"/>
        <c:lblOffset val="100"/>
        <c:tickLblSkip val="1"/>
        <c:tickMarkSkip val="1"/>
      </c:catAx>
      <c:valAx>
        <c:axId val="56635392"/>
        <c:scaling>
          <c:orientation val="minMax"/>
        </c:scaling>
        <c:delete val="1"/>
        <c:axPos val="l"/>
        <c:numFmt formatCode="General" sourceLinked="1"/>
        <c:tickLblPos val="nextTo"/>
        <c:crossAx val="77527296"/>
        <c:crosses val="autoZero"/>
        <c:crossBetween val="between"/>
      </c:valAx>
      <c:spPr>
        <a:noFill/>
        <a:ln w="25360">
          <a:noFill/>
        </a:ln>
      </c:spPr>
    </c:plotArea>
    <c:plotVisOnly val="1"/>
    <c:dispBlanksAs val="gap"/>
  </c:chart>
  <c:spPr>
    <a:gradFill rotWithShape="0">
      <a:gsLst>
        <a:gs pos="0">
          <a:srgbClr val="CCFFFF"/>
        </a:gs>
        <a:gs pos="100000">
          <a:srgbClr val="CCFFFF">
            <a:gamma/>
            <a:tint val="0"/>
            <a:invGamma/>
          </a:srgbClr>
        </a:gs>
      </a:gsLst>
      <a:lin ang="0" scaled="1"/>
    </a:gradFill>
    <a:ln w="38100" cap="flat" cmpd="sng" algn="ctr">
      <a:solidFill>
        <a:srgbClr val="FF00FF"/>
      </a:solidFill>
      <a:prstDash val="solid"/>
      <a:miter lim="800000"/>
      <a:headEnd type="none" w="med" len="med"/>
      <a:tailEnd type="none" w="med" len="med"/>
    </a:ln>
  </c:spPr>
  <c:txPr>
    <a:bodyPr/>
    <a:lstStyle/>
    <a:p>
      <a:pPr>
        <a:defRPr sz="7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204"/>
      <c:perspective val="0"/>
    </c:view3D>
    <c:plotArea>
      <c:layout>
        <c:manualLayout>
          <c:layoutTarget val="inner"/>
          <c:xMode val="edge"/>
          <c:yMode val="edge"/>
          <c:x val="3.035143769968051E-2"/>
          <c:y val="9.8654708520179671E-2"/>
          <c:w val="0.42651757188498496"/>
          <c:h val="0.4753363228699557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explosion val="6"/>
          <c:dPt>
            <c:idx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1.5974440894568711E-3"/>
                  <c:y val="-0.13802605351230576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059692591190436E-2"/>
                  <c:y val="-9.5505115486231775E-3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7670901145843497E-2"/>
                  <c:y val="8.1194070644303201E-2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4267584957407429E-2"/>
                  <c:y val="0.20285345831305487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0381561349814144E-2"/>
                  <c:y val="0.18177725521292498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Mode val="edge"/>
                  <c:yMode val="edge"/>
                  <c:x val="9.7444089456869026E-2"/>
                  <c:y val="0.49327354260089684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Mode val="edge"/>
                  <c:yMode val="edge"/>
                  <c:x val="7.8274760383386585E-2"/>
                  <c:y val="0.34977578475336335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Mode val="edge"/>
                  <c:yMode val="edge"/>
                  <c:x val="4.9520766773162861E-2"/>
                  <c:y val="0.44394618834080762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Mode val="edge"/>
                  <c:yMode val="edge"/>
                  <c:x val="5.5910543130990413E-2"/>
                  <c:y val="0.5874439461883405"/>
                </c:manualLayout>
              </c:layout>
              <c:dLblPos val="bestFit"/>
              <c:showVal val="1"/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5399">
                <a:noFill/>
              </a:ln>
            </c:spPr>
            <c:txPr>
              <a:bodyPr/>
              <a:lstStyle/>
              <a:p>
                <a:pPr algn="l">
                  <a:defRPr sz="16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Percent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Наезд на пешехода (179 ДТП, 43%)</c:v>
                </c:pt>
                <c:pt idx="1">
                  <c:v>Столкновение (160 ДТП, 38%)</c:v>
                </c:pt>
                <c:pt idx="2">
                  <c:v>Опрокидывание (14 ДТП, 3%)</c:v>
                </c:pt>
                <c:pt idx="3">
                  <c:v>Наезд на препятствие (15 ДТП, 4%)</c:v>
                </c:pt>
                <c:pt idx="4">
                  <c:v>Прочие виды (52 ДТП, 12%)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179</c:v>
                </c:pt>
                <c:pt idx="1">
                  <c:v>160</c:v>
                </c:pt>
                <c:pt idx="2">
                  <c:v>14</c:v>
                </c:pt>
                <c:pt idx="3">
                  <c:v>15</c:v>
                </c:pt>
                <c:pt idx="4">
                  <c:v>52</c:v>
                </c:pt>
              </c:numCache>
            </c:numRef>
          </c:val>
        </c:ser>
        <c:dLbls>
          <c:showVal val="1"/>
          <c:showPercent val="1"/>
          <c:separator>
</c:separator>
        </c:dLbls>
      </c:pie3DChart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0.53514376996805058"/>
          <c:y val="0"/>
          <c:w val="0.46485623003194887"/>
          <c:h val="0.79372197309417214"/>
        </c:manualLayout>
      </c:layout>
      <c:spPr>
        <a:noFill/>
        <a:ln w="25399">
          <a:noFill/>
        </a:ln>
      </c:spPr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</c:chart>
  <c:spPr>
    <a:gradFill rotWithShape="0">
      <a:gsLst>
        <a:gs pos="0">
          <a:srgbClr val="CCFFFF"/>
        </a:gs>
        <a:gs pos="50000">
          <a:srgbClr val="CCFFFF">
            <a:gamma/>
            <a:tint val="0"/>
            <a:invGamma/>
          </a:srgbClr>
        </a:gs>
        <a:gs pos="100000">
          <a:srgbClr val="CCFFFF"/>
        </a:gs>
      </a:gsLst>
      <a:lin ang="5400000" scaled="1"/>
    </a:gradFill>
    <a:ln w="38100" cap="flat" cmpd="sng" algn="ctr">
      <a:solidFill>
        <a:srgbClr val="FF00FF"/>
      </a:solidFill>
      <a:prstDash val="solid"/>
      <a:miter lim="800000"/>
      <a:headEnd type="none" w="med" len="med"/>
      <a:tailEnd type="none" w="med" len="med"/>
    </a:ln>
  </c:spPr>
  <c:txPr>
    <a:bodyPr/>
    <a:lstStyle/>
    <a:p>
      <a:pPr>
        <a:defRPr sz="97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0.50575</cdr:x>
      <cdr:y>0.516</cdr:y>
    </cdr:from>
    <cdr:to>
      <cdr:x>0.512</cdr:x>
      <cdr:y>0.6215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58966" y="884682"/>
          <a:ext cx="37802" cy="1808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0.50275</cdr:x>
      <cdr:y>0.4945</cdr:y>
    </cdr:from>
    <cdr:to>
      <cdr:x>0.51225</cdr:x>
      <cdr:y>0.6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040821" y="847820"/>
          <a:ext cx="57459" cy="1808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18288" tIns="22860" rIns="18288" bIns="22860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800" b="1" i="0" strike="noStrike">
              <a:solidFill>
                <a:srgbClr val="000000"/>
              </a:solidFill>
              <a:latin typeface="Arial Cyr"/>
            </a:rPr>
            <a:t> 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7777775.ru/cat/pic.aspx?gd_id=11065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gazu.ru/znaki/images/zn5_16_2.gi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Девиз урока: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9" name="i-main-pic" descr="Картинка 117 из 741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000504"/>
            <a:ext cx="2598998" cy="25527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1520" y="1412776"/>
            <a:ext cx="83482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Чтобы 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путь  стал безопасным и учёба не </a:t>
            </a:r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напрасной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Знать </a:t>
            </a:r>
            <a:r>
              <a:rPr lang="ru-RU" sz="2400" b="1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</a:rPr>
              <a:t>нам надо несомненно, математику и правила дорожного движения.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76457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14290"/>
            <a:ext cx="8258204" cy="31861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РАБОТА   В   ГРУППАХ.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Сережа заметил идущий на остановку автобус в 180 м от остановки. Чтобы не опоздать, он побежал и через 12 с прибежал на остановку одновременно с автобусом.</a:t>
            </a:r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какой скоростью пришлось бежать Сереже, если известно, что автобус движется со скоростью 19 м/с? 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Какие правила дорожного движения может нарушить Сергей?</a:t>
            </a:r>
          </a:p>
          <a:p>
            <a:endParaRPr lang="ru-RU" dirty="0"/>
          </a:p>
        </p:txBody>
      </p:sp>
      <p:pic>
        <p:nvPicPr>
          <p:cNvPr id="17413" name="Picture 5" descr="C:\Documents and Settings\Администратор\Рабочий стол\останов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665206">
            <a:off x="657594" y="4227866"/>
            <a:ext cx="2829029" cy="1885283"/>
          </a:xfrm>
          <a:prstGeom prst="rect">
            <a:avLst/>
          </a:prstGeom>
          <a:noFill/>
        </p:spPr>
      </p:pic>
      <p:pic>
        <p:nvPicPr>
          <p:cNvPr id="3074" name="Picture 2" descr="http://kubanphoto.ru/photos/933/1468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623" y="4221088"/>
            <a:ext cx="2638166" cy="1708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186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Подведение итого урока.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Правила дорожного движения, которые я запомнил….?</a:t>
            </a:r>
          </a:p>
          <a:p>
            <a:endParaRPr lang="ru-RU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Домашнее задание:</a:t>
            </a:r>
            <a:endParaRPr lang="ru-RU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2" descr="F:\Таня\П Д Д\Памятки, плакаты, фотографии, листовки\фото\i[8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2442542"/>
            <a:ext cx="2275186" cy="4002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7030A0"/>
                </a:solidFill>
              </a:rPr>
              <a:t>Тема урока:</a:t>
            </a:r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« Математика в правилах дорожного движения»</a:t>
            </a:r>
            <a:endParaRPr lang="ru-RU" sz="5400" b="1" dirty="0">
              <a:solidFill>
                <a:srgbClr val="00206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47148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F:\Таня\П Д Д\Памятки, плакаты, фотографии, листовки\фото\i[8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429000"/>
            <a:ext cx="1714512" cy="3016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6639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FFFF00"/>
                </a:solidFill>
                <a:latin typeface="Comic Sans MS" pitchFamily="66" charset="0"/>
              </a:rPr>
              <a:t>Категории участников дорожного движения</a:t>
            </a:r>
            <a:endParaRPr lang="ru-RU" u="sng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050" name="AutoShape 2" descr="http://bnkomi.ru/content/news/images/20012/ANT_3757_prev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Documents and Settings\Администратор\Рабочий стол\ANT_3760_prev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2714036" cy="2214578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thumb300xr_56535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500174"/>
            <a:ext cx="2857500" cy="2143125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_nc7mwsqpF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786190"/>
            <a:ext cx="3040056" cy="2280042"/>
          </a:xfrm>
          <a:prstGeom prst="rect">
            <a:avLst/>
          </a:prstGeom>
          <a:noFill/>
        </p:spPr>
      </p:pic>
      <p:pic>
        <p:nvPicPr>
          <p:cNvPr id="15" name="Picture 6" descr="Svoimi_rukami-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1714488"/>
            <a:ext cx="1823097" cy="1899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6"/>
          <p:cNvSpPr txBox="1">
            <a:spLocks/>
          </p:cNvSpPr>
          <p:nvPr/>
        </p:nvSpPr>
        <p:spPr>
          <a:xfrm>
            <a:off x="285720" y="4000504"/>
            <a:ext cx="2428892" cy="714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+mj-ea"/>
                <a:cs typeface="+mj-cs"/>
              </a:rPr>
              <a:t>Водители</a:t>
            </a:r>
            <a:endParaRPr kumimoji="0" lang="ru-RU" sz="3200" b="1" i="0" u="sng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7" name="Заголовок 6"/>
          <p:cNvSpPr txBox="1">
            <a:spLocks/>
          </p:cNvSpPr>
          <p:nvPr/>
        </p:nvSpPr>
        <p:spPr>
          <a:xfrm>
            <a:off x="3357554" y="6143628"/>
            <a:ext cx="2428892" cy="428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Пассажиры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8" name="Заголовок 6"/>
          <p:cNvSpPr txBox="1">
            <a:spLocks/>
          </p:cNvSpPr>
          <p:nvPr/>
        </p:nvSpPr>
        <p:spPr>
          <a:xfrm>
            <a:off x="6357950" y="3929066"/>
            <a:ext cx="2428892" cy="4286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Пешеходы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428596" y="357166"/>
            <a:ext cx="850112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Задача 1. </a:t>
            </a:r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При стоящем ограничителе скорости 40 км/ч папа вёл автомобиль по просёлочной дороге со скоростью 50 км/ч. </a:t>
            </a:r>
          </a:p>
          <a:p>
            <a:pPr>
              <a:buNone/>
            </a:pPr>
            <a:r>
              <a:rPr lang="ru-RU" dirty="0" smtClean="0"/>
              <a:t>    На сколько процентов он превысил скорость? </a:t>
            </a:r>
          </a:p>
          <a:p>
            <a:pPr>
              <a:buNone/>
            </a:pPr>
            <a:r>
              <a:rPr lang="ru-RU" dirty="0" smtClean="0"/>
              <a:t>    К чему это может привести?</a:t>
            </a:r>
          </a:p>
          <a:p>
            <a:endParaRPr lang="ru-RU" dirty="0"/>
          </a:p>
        </p:txBody>
      </p:sp>
      <p:pic>
        <p:nvPicPr>
          <p:cNvPr id="19458" name="Picture 2" descr="C:\Documents and Settings\Администратор\Рабочий стол\24e9b93b-9421-49b3-b2ca-9087f81192f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1680" y="3818651"/>
            <a:ext cx="3557592" cy="2668194"/>
          </a:xfrm>
          <a:prstGeom prst="rect">
            <a:avLst/>
          </a:prstGeom>
          <a:noFill/>
        </p:spPr>
      </p:pic>
      <p:pic>
        <p:nvPicPr>
          <p:cNvPr id="1026" name="Picture 2" descr="https://matematikalegko.ru/wp-content/uploads/2012/11/3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619837"/>
            <a:ext cx="2827387" cy="10658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25963"/>
          </a:xfrm>
        </p:spPr>
        <p:txBody>
          <a:bodyPr>
            <a:normAutofit fontScale="975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2.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На расстоянии 40 м от пешехода движется автомобиль со скоростью 36км/ч. Как должен поступить пешеход, которому нужно пересечь дорогу шириной 6 м? скорость пешехода 1,5 м/с.</a:t>
            </a:r>
            <a:endParaRPr lang="ru-RU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http://www.gazu.ru/znaki/images/zn5_16_2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679266" y="3356992"/>
            <a:ext cx="2579698" cy="257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Documents and Settings\Администратор\Рабочий стол\imgpreview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5616" y="3356992"/>
            <a:ext cx="3286148" cy="2164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548680"/>
            <a:ext cx="8258204" cy="2851732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3.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Вова, которому 11 лет забрал из детского сада своего младшего брата и повез его по проезжей части на дачу к родителям со скоростью 12 км/ч. Какой путь они проехали, если время движения составило 15 мин. Нарушил ли правила  Вова?</a:t>
            </a:r>
            <a:endParaRPr lang="ru-RU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cdn01.ru/files/users/images/05/20/052007e6582eed03ae37675f5f8e514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02749"/>
            <a:ext cx="1788542" cy="19616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evaveda.com/wp-content/uploads/2015/08/panthermedia_026353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545872"/>
            <a:ext cx="3715445" cy="2475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Распределение погибших детей по основным категориям участников дорожного движения</a:t>
            </a:r>
            <a:endParaRPr lang="ru-RU" sz="2800" u="sng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1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662819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FFFF00"/>
                </a:solidFill>
              </a:rPr>
              <a:t>Распределение ДТП по времени суток </a:t>
            </a:r>
            <a:r>
              <a:rPr lang="ru-RU" sz="3200" u="sng" dirty="0" smtClean="0">
                <a:solidFill>
                  <a:srgbClr val="FFFF00"/>
                </a:solidFill>
              </a:rPr>
              <a:t/>
            </a:r>
            <a:br>
              <a:rPr lang="ru-RU" sz="3200" u="sng" dirty="0" smtClean="0">
                <a:solidFill>
                  <a:srgbClr val="FFFF00"/>
                </a:solidFill>
              </a:rPr>
            </a:br>
            <a:endParaRPr lang="ru-RU" sz="3200" u="sng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u="sng" dirty="0" smtClean="0">
                <a:solidFill>
                  <a:srgbClr val="008000"/>
                </a:solidFill>
              </a:rPr>
              <a:t>Виды происшествий с участием детей.</a:t>
            </a:r>
            <a:r>
              <a:rPr lang="ru-RU" sz="3600" u="sng" dirty="0" smtClean="0">
                <a:solidFill>
                  <a:srgbClr val="008000"/>
                </a:solidFill>
              </a:rPr>
              <a:t/>
            </a:r>
            <a:br>
              <a:rPr lang="ru-RU" sz="3600" u="sng" dirty="0" smtClean="0">
                <a:solidFill>
                  <a:srgbClr val="008000"/>
                </a:solidFill>
              </a:rPr>
            </a:br>
            <a:r>
              <a:rPr lang="ru-RU" sz="3600" b="1" i="1" dirty="0" smtClean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Объект 1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281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Девиз урока:</vt:lpstr>
      <vt:lpstr>Тема урока:</vt:lpstr>
      <vt:lpstr>Категории участников дорожного движения</vt:lpstr>
      <vt:lpstr>Слайд 4</vt:lpstr>
      <vt:lpstr>Слайд 5</vt:lpstr>
      <vt:lpstr>Слайд 6</vt:lpstr>
      <vt:lpstr>Распределение погибших детей по основным категориям участников дорожного движения</vt:lpstr>
      <vt:lpstr>Распределение ДТП по времени суток  </vt:lpstr>
      <vt:lpstr> Виды происшествий с участием детей.   </vt:lpstr>
      <vt:lpstr>Слайд 10</vt:lpstr>
      <vt:lpstr>Подведение итого урока.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XE</dc:creator>
  <cp:lastModifiedBy>Admin</cp:lastModifiedBy>
  <cp:revision>41</cp:revision>
  <dcterms:created xsi:type="dcterms:W3CDTF">2017-10-24T13:30:02Z</dcterms:created>
  <dcterms:modified xsi:type="dcterms:W3CDTF">2018-01-03T12:47:35Z</dcterms:modified>
</cp:coreProperties>
</file>