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1"/>
  </p:notesMasterIdLst>
  <p:sldIdLst>
    <p:sldId id="282" r:id="rId2"/>
    <p:sldId id="256" r:id="rId3"/>
    <p:sldId id="286" r:id="rId4"/>
    <p:sldId id="257" r:id="rId5"/>
    <p:sldId id="289" r:id="rId6"/>
    <p:sldId id="287" r:id="rId7"/>
    <p:sldId id="288" r:id="rId8"/>
    <p:sldId id="263" r:id="rId9"/>
    <p:sldId id="262" r:id="rId10"/>
    <p:sldId id="258" r:id="rId11"/>
    <p:sldId id="269" r:id="rId12"/>
    <p:sldId id="268" r:id="rId13"/>
    <p:sldId id="270" r:id="rId14"/>
    <p:sldId id="284" r:id="rId15"/>
    <p:sldId id="271" r:id="rId16"/>
    <p:sldId id="285" r:id="rId17"/>
    <p:sldId id="273" r:id="rId18"/>
    <p:sldId id="272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4C2FE"/>
    <a:srgbClr val="E987FD"/>
    <a:srgbClr val="CAFF75"/>
    <a:srgbClr val="A3FF0D"/>
    <a:srgbClr val="8E8D7E"/>
    <a:srgbClr val="06CC0F"/>
    <a:srgbClr val="4B01D1"/>
    <a:srgbClr val="FFFF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794" autoAdjust="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9F2BD-73D6-438F-A9D3-44255604F226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5F3FE-A741-4BC1-8941-3147B000FD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18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F167F-4A5C-40D3-A746-256E5C97EE8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20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F167F-4A5C-40D3-A746-256E5C97EE8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526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03.01.2018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5157192"/>
            <a:ext cx="5128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МБОУ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Луговской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Новикова Ольга Сергеевна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7864" y="225101"/>
            <a:ext cx="87392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итературного чтения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4 классе.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Картинки по запросу учебник литературного чтения 4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20" y="2810424"/>
            <a:ext cx="2533019" cy="332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41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-161925"/>
            <a:ext cx="8229600" cy="1143000"/>
          </a:xfrm>
        </p:spPr>
        <p:txBody>
          <a:bodyPr/>
          <a:lstStyle/>
          <a:p>
            <a:r>
              <a:rPr lang="ru-RU" sz="4800" b="1" dirty="0" smtClean="0">
                <a:solidFill>
                  <a:srgbClr val="FF0000"/>
                </a:solidFill>
                <a:latin typeface="Tahoma" pitchFamily="34" charset="0"/>
                <a:cs typeface="Tahoma" pitchFamily="34" charset="0"/>
              </a:rPr>
              <a:t>Характеристика героев.</a:t>
            </a:r>
            <a:endParaRPr lang="ru-RU" sz="4800" b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218636"/>
            <a:ext cx="2664296" cy="529938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4259736"/>
            <a:ext cx="4123868" cy="897456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5596" y="5625244"/>
            <a:ext cx="4003808" cy="78581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19404" y="2209464"/>
            <a:ext cx="2644884" cy="539110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570872" y="3058394"/>
            <a:ext cx="3931944" cy="641796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19405" y="4236290"/>
            <a:ext cx="4159780" cy="92090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601612" y="5544250"/>
            <a:ext cx="3995364" cy="857820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6" name="Рисунок 4" descr="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404" y="1556792"/>
            <a:ext cx="4159781" cy="41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55406"/>
            <a:ext cx="3624356" cy="3861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117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200800" cy="148478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Особенный козлик…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917" y="4941168"/>
            <a:ext cx="691276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той  местности, которая описана в сказе, дикими козликами называли  косуль  и оленей, так как и те, и другие имели  рога.</a:t>
            </a:r>
          </a:p>
          <a:p>
            <a:endParaRPr lang="ru-RU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endParaRPr lang="ru-RU" dirty="0"/>
          </a:p>
        </p:txBody>
      </p:sp>
      <p:pic>
        <p:nvPicPr>
          <p:cNvPr id="3074" name="Picture 2" descr="Картинки по запросу иллюстрации к книге серебряное копытц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84784"/>
            <a:ext cx="4176463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7405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47248" cy="89378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Подумайте:</a:t>
            </a:r>
            <a:endParaRPr lang="ru-RU" sz="4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857546" y="2139869"/>
            <a:ext cx="3066381" cy="2143140"/>
          </a:xfrm>
          <a:prstGeom prst="cloudCallout">
            <a:avLst>
              <a:gd name="adj1" fmla="val -33252"/>
              <a:gd name="adj2" fmla="val 13479"/>
            </a:avLst>
          </a:prstGeom>
          <a:solidFill>
            <a:srgbClr val="CAFF75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48760" y="2714620"/>
            <a:ext cx="26411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</a:rPr>
              <a:t>Косуля</a:t>
            </a:r>
            <a:r>
              <a:rPr lang="ru-RU" sz="4000" b="1" dirty="0" smtClean="0">
                <a:solidFill>
                  <a:srgbClr val="C00000"/>
                </a:solidFill>
              </a:rPr>
              <a:t>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Картинки по запросу ученица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216" y="2247750"/>
            <a:ext cx="2233608" cy="4244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4324274" y="2143116"/>
            <a:ext cx="2555470" cy="2005964"/>
          </a:xfrm>
          <a:prstGeom prst="cloudCallout">
            <a:avLst>
              <a:gd name="adj1" fmla="val 69051"/>
              <a:gd name="adj2" fmla="val 30246"/>
            </a:avLst>
          </a:prstGeom>
          <a:solidFill>
            <a:srgbClr val="E987FD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929190" y="2714620"/>
            <a:ext cx="20717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Олень?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85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0"/>
            <a:ext cx="8229600" cy="78579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такой Серебряное копытце?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4143380"/>
            <a:ext cx="4040188" cy="65935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Сибирская косуля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6314" y="4143380"/>
            <a:ext cx="4041775" cy="65484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Благородный олень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85720" y="4857760"/>
            <a:ext cx="4040188" cy="184309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Размер: маленький олень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Рожки: не более 2-3 отростков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Сбрасывает рога осенью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>
          <a:xfrm>
            <a:off x="4643438" y="4800592"/>
            <a:ext cx="4041775" cy="205740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Размер: средний и крупный олень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Рога: от 5 и более отростков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Всю зиму ходит в рогах, сбрасывает рога весной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" name="Picture 4" descr="Картинки по запросу благородный олень зим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041" y="879581"/>
            <a:ext cx="3683172" cy="3261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00034" y="879581"/>
            <a:ext cx="3639918" cy="329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290732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40960" cy="1124744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Почему </a:t>
            </a:r>
            <a:r>
              <a:rPr lang="ru-RU" sz="4000" b="1" dirty="0" err="1">
                <a:solidFill>
                  <a:srgbClr val="C00000"/>
                </a:solidFill>
              </a:rPr>
              <a:t>Кокованя</a:t>
            </a:r>
            <a:r>
              <a:rPr lang="ru-RU" sz="4000" b="1" dirty="0">
                <a:solidFill>
                  <a:srgbClr val="C00000"/>
                </a:solidFill>
              </a:rPr>
              <a:t> и </a:t>
            </a:r>
            <a:r>
              <a:rPr lang="ru-RU" sz="4000" b="1" dirty="0" err="1">
                <a:solidFill>
                  <a:srgbClr val="C00000"/>
                </a:solidFill>
              </a:rPr>
              <a:t>Дарёнка</a:t>
            </a:r>
            <a:r>
              <a:rPr lang="ru-RU" sz="4000" b="1" dirty="0">
                <a:solidFill>
                  <a:srgbClr val="C00000"/>
                </a:solidFill>
              </a:rPr>
              <a:t> так хотели увидеть серебряное копытце</a:t>
            </a:r>
            <a:r>
              <a:rPr lang="ru-RU" sz="4000" b="1" dirty="0" smtClean="0">
                <a:solidFill>
                  <a:srgbClr val="C00000"/>
                </a:solidFill>
              </a:rPr>
              <a:t>?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475656" y="3907444"/>
            <a:ext cx="6480720" cy="12572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бедными ,надеялись продать драгоценные камни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зажить богато?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2492896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быть, каждый из героев верил в сказки и хотел увидеть чудо.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3323893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87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16632"/>
            <a:ext cx="8143964" cy="642918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Те самые хризолиты…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836712"/>
            <a:ext cx="4040188" cy="6593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Необработанный хризолит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3970095" y="332656"/>
            <a:ext cx="5004049" cy="69386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Хризолиты, после огранки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528638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Обработанные хризолиты в ювелирных изделиях</a:t>
            </a:r>
            <a:endParaRPr lang="ru-RU" sz="2400" b="1" dirty="0"/>
          </a:p>
        </p:txBody>
      </p:sp>
      <p:pic>
        <p:nvPicPr>
          <p:cNvPr id="1026" name="Picture 2" descr="Картинки по запросу хризолит фот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03" y="1786071"/>
            <a:ext cx="3030755" cy="2273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хризолит фото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6113" r="10265" b="8102"/>
          <a:stretch/>
        </p:blipFill>
        <p:spPr bwMode="auto">
          <a:xfrm>
            <a:off x="6069482" y="1544563"/>
            <a:ext cx="2432142" cy="2100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хризолит фото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7"/>
          <a:stretch/>
        </p:blipFill>
        <p:spPr bwMode="auto">
          <a:xfrm>
            <a:off x="5172098" y="3807190"/>
            <a:ext cx="2498535" cy="204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 descr="павлин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7158" y="4667786"/>
            <a:ext cx="2230019" cy="2132025"/>
          </a:xfrm>
          <a:prstGeom prst="rect">
            <a:avLst/>
          </a:prstGeom>
        </p:spPr>
      </p:pic>
      <p:pic>
        <p:nvPicPr>
          <p:cNvPr id="15" name="Рисунок 14" descr="кольцо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2230" y="4830365"/>
            <a:ext cx="2143343" cy="212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34110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400"/>
                            </p:stCondLst>
                            <p:childTnLst>
                              <p:par>
                                <p:cTn id="4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Пословицы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916832"/>
            <a:ext cx="83632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1.Семь раз отмерь – один раз отрежь.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Кто помогает людям, у того и свои желания сбываются.</a:t>
            </a:r>
            <a:endParaRPr lang="ru-RU" sz="4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sz="4000" b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Родина – мать, умей за нее постоять.</a:t>
            </a:r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17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точ.рис\точечные рисунки\мальчик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79270"/>
            <a:ext cx="1185032" cy="2041618"/>
          </a:xfrm>
          <a:prstGeom prst="rect">
            <a:avLst/>
          </a:prstGeom>
          <a:noFill/>
        </p:spPr>
      </p:pic>
      <p:sp>
        <p:nvSpPr>
          <p:cNvPr id="12" name="Выноска-облако 11"/>
          <p:cNvSpPr/>
          <p:nvPr/>
        </p:nvSpPr>
        <p:spPr>
          <a:xfrm>
            <a:off x="2316432" y="0"/>
            <a:ext cx="4508025" cy="1748361"/>
          </a:xfrm>
          <a:prstGeom prst="cloudCallout">
            <a:avLst>
              <a:gd name="adj1" fmla="val -70256"/>
              <a:gd name="adj2" fmla="val 7286"/>
            </a:avLst>
          </a:prstGeom>
          <a:solidFill>
            <a:srgbClr val="F4C2FE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51671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1.Даренка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0704" y="3001670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Маленькая добрая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157" y="3376054"/>
            <a:ext cx="4871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ивет, помогает,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радуется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0704" y="3694701"/>
            <a:ext cx="5719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Смогла увидеть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Серебряное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копытце.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070" y="4341031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5.Девочка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88934" y="2785289"/>
            <a:ext cx="2630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Кокованя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68316" y="3196269"/>
            <a:ext cx="44164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ородатый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добродушный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68316" y="3593371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аботится, бродит, охотится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88934" y="3971700"/>
            <a:ext cx="45305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Мечтал увидеть Серебряное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копытце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688934" y="4615608"/>
            <a:ext cx="16308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5.Охотник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893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3" grpId="0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003232" cy="213285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Домашнее  задание</a:t>
            </a:r>
            <a: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b="1" dirty="0">
              <a:solidFill>
                <a:srgbClr val="FF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2619" y="1340769"/>
            <a:ext cx="7389741" cy="1512168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-Написать сочинение,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как сложилась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судьба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понравившегося героя.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6" name="Picture 8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73625"/>
            <a:ext cx="3369270" cy="284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42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620688"/>
            <a:ext cx="7715200" cy="979512"/>
          </a:xfrm>
        </p:spPr>
        <p:txBody>
          <a:bodyPr/>
          <a:lstStyle/>
          <a:p>
            <a:r>
              <a:rPr lang="ru-RU" sz="4400" b="1" dirty="0" smtClean="0"/>
              <a:t>Интернет ресурсы</a:t>
            </a:r>
            <a:endParaRPr lang="ru-RU" sz="4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844824"/>
            <a:ext cx="8003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https://www.google.ru/search?q=картинка+ручка+и+тетрадь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214156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https://www.google.ru/search?q=картинки+хризолита&amp;newwindow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583488"/>
            <a:ext cx="7704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https://www.google.ru/search?q=портрет+павла+бажова&amp;newwindow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2967335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https://www.google.ru/search?q=иллюстрации+к+книге+серебряное+копытце&amp;newwindow</a:t>
            </a:r>
          </a:p>
        </p:txBody>
      </p:sp>
    </p:spTree>
    <p:extLst>
      <p:ext uri="{BB962C8B-B14F-4D97-AF65-F5344CB8AC3E}">
        <p14:creationId xmlns:p14="http://schemas.microsoft.com/office/powerpoint/2010/main" val="37026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смсии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99824"/>
            <a:ext cx="2962078" cy="4870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1371" y="332656"/>
            <a:ext cx="3595936" cy="720080"/>
          </a:xfrm>
        </p:spPr>
        <p:txBody>
          <a:bodyPr>
            <a:normAutofit fontScale="90000"/>
          </a:bodyPr>
          <a:lstStyle/>
          <a:p>
            <a:pPr algn="r"/>
            <a:r>
              <a:rPr lang="ru-RU" sz="4800" b="1" dirty="0" smtClean="0">
                <a:solidFill>
                  <a:srgbClr val="4B01D1"/>
                </a:solidFill>
                <a:latin typeface="Batang" pitchFamily="18" charset="-127"/>
                <a:ea typeface="Batang" pitchFamily="18" charset="-127"/>
              </a:rPr>
              <a:t>Тема урока:</a:t>
            </a:r>
            <a:endParaRPr lang="ru-RU" sz="4800" b="1" dirty="0">
              <a:solidFill>
                <a:srgbClr val="4B01D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9480" y="1052736"/>
            <a:ext cx="7568944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Павел</a:t>
            </a:r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</a:t>
            </a:r>
            <a:r>
              <a:rPr lang="ru-RU" sz="3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етрович Бажов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Batang" pitchFamily="18" charset="-127"/>
              </a:rPr>
              <a:t>«Серебряное копытце</a:t>
            </a: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Batang" pitchFamily="18" charset="-127"/>
              </a:rPr>
              <a:t>»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Image14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2802951" cy="376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904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908720"/>
            <a:ext cx="7488832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«Добро существует там, где его постоянно творят» (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восточная мудрость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564904"/>
            <a:ext cx="4074790" cy="377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64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бажов"/>
          <p:cNvPicPr>
            <a:picLocks noChangeAspect="1" noChangeArrowheads="1"/>
          </p:cNvPicPr>
          <p:nvPr/>
        </p:nvPicPr>
        <p:blipFill>
          <a:blip r:embed="rId2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84784"/>
            <a:ext cx="4320480" cy="475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11971" y="476672"/>
            <a:ext cx="49760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Павел Петрович Бажов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09116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Ключ к тесту 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-108520" y="1600200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( </a:t>
            </a:r>
            <a:r>
              <a:rPr lang="ru-RU" sz="4000" b="1" i="1" dirty="0"/>
              <a:t>1-б, 2 – в,  </a:t>
            </a:r>
            <a:r>
              <a:rPr lang="ru-RU" sz="4000" b="1" i="1" dirty="0" smtClean="0"/>
              <a:t>3 </a:t>
            </a:r>
            <a:r>
              <a:rPr lang="ru-RU" sz="4000" b="1" i="1" dirty="0"/>
              <a:t>– </a:t>
            </a:r>
            <a:r>
              <a:rPr lang="ru-RU" sz="4000" b="1" i="1" dirty="0" smtClean="0"/>
              <a:t>а, 4 </a:t>
            </a:r>
            <a:r>
              <a:rPr lang="ru-RU" sz="4000" b="1" i="1" dirty="0"/>
              <a:t>– </a:t>
            </a:r>
            <a:r>
              <a:rPr lang="ru-RU" sz="4000" b="1" i="1" dirty="0" smtClean="0"/>
              <a:t>б, 5- </a:t>
            </a:r>
            <a:r>
              <a:rPr lang="ru-RU" sz="4000" b="1" i="1" dirty="0"/>
              <a:t>а,  6 – </a:t>
            </a:r>
            <a:r>
              <a:rPr lang="ru-RU" sz="4000" b="1" i="1" dirty="0" smtClean="0"/>
              <a:t>в,7 </a:t>
            </a:r>
            <a:r>
              <a:rPr lang="ru-RU" sz="4000" b="1" i="1" dirty="0"/>
              <a:t>– а</a:t>
            </a:r>
            <a:r>
              <a:rPr lang="ru-RU" sz="4000" b="1" i="1" dirty="0" smtClean="0"/>
              <a:t>)</a:t>
            </a:r>
          </a:p>
          <a:p>
            <a:endParaRPr lang="ru-RU" sz="4000" b="1" i="1" dirty="0"/>
          </a:p>
          <a:p>
            <a:r>
              <a:rPr lang="ru-RU" sz="4000" b="1" i="1" dirty="0" smtClean="0"/>
              <a:t>   </a:t>
            </a:r>
            <a:endParaRPr lang="ru-RU" sz="4000" b="1" dirty="0"/>
          </a:p>
          <a:p>
            <a:pPr algn="ctr"/>
            <a:r>
              <a:rPr lang="ru-RU" sz="2800" b="1" dirty="0"/>
              <a:t>Без ошибок   -  «</a:t>
            </a:r>
            <a:r>
              <a:rPr lang="ru-RU" sz="2800" b="1" dirty="0" smtClean="0"/>
              <a:t>5»</a:t>
            </a:r>
          </a:p>
          <a:p>
            <a:pPr algn="ctr"/>
            <a:r>
              <a:rPr lang="ru-RU" sz="2800" b="1" dirty="0" smtClean="0"/>
              <a:t>1-2 ошибки  </a:t>
            </a:r>
            <a:r>
              <a:rPr lang="ru-RU" sz="2800" b="1" dirty="0"/>
              <a:t>-   «</a:t>
            </a:r>
            <a:r>
              <a:rPr lang="ru-RU" sz="2800" b="1" dirty="0" smtClean="0"/>
              <a:t>4»</a:t>
            </a:r>
          </a:p>
          <a:p>
            <a:pPr algn="ctr"/>
            <a:r>
              <a:rPr lang="ru-RU" sz="2800" b="1" dirty="0" smtClean="0"/>
              <a:t>3-4 </a:t>
            </a:r>
            <a:r>
              <a:rPr lang="ru-RU" sz="2800" b="1" dirty="0"/>
              <a:t>ошибки  -   «3</a:t>
            </a:r>
          </a:p>
        </p:txBody>
      </p:sp>
    </p:spTree>
    <p:extLst>
      <p:ext uri="{BB962C8B-B14F-4D97-AF65-F5344CB8AC3E}">
        <p14:creationId xmlns:p14="http://schemas.microsoft.com/office/powerpoint/2010/main" val="14648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373616" cy="1600200"/>
          </a:xfrm>
        </p:spPr>
        <p:txBody>
          <a:bodyPr/>
          <a:lstStyle/>
          <a:p>
            <a:r>
              <a:rPr lang="ru-RU" b="1" i="1" dirty="0" err="1" smtClean="0">
                <a:effectLst/>
              </a:rPr>
              <a:t>Кквн</a:t>
            </a:r>
            <a:r>
              <a:rPr lang="ru-RU" b="1" i="1" dirty="0" smtClean="0">
                <a:effectLst/>
              </a:rPr>
              <a:t>, </a:t>
            </a:r>
            <a:r>
              <a:rPr lang="ru-RU" b="1" i="1" dirty="0" err="1" smtClean="0">
                <a:effectLst/>
              </a:rPr>
              <a:t>Дрнк</a:t>
            </a:r>
            <a:r>
              <a:rPr lang="ru-RU" b="1" i="1" dirty="0" smtClean="0">
                <a:effectLst/>
              </a:rPr>
              <a:t>, </a:t>
            </a:r>
            <a:r>
              <a:rPr lang="ru-RU" b="1" i="1" dirty="0" err="1" smtClean="0">
                <a:effectLst/>
              </a:rPr>
              <a:t>Мрнк</a:t>
            </a:r>
            <a:r>
              <a:rPr lang="ru-RU" b="1" i="1" dirty="0" smtClean="0">
                <a:effectLst/>
              </a:rPr>
              <a:t>, </a:t>
            </a:r>
            <a:r>
              <a:rPr lang="ru-RU" b="1" i="1" dirty="0" err="1">
                <a:effectLst/>
              </a:rPr>
              <a:t>кзл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79812" y="2857753"/>
            <a:ext cx="28803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 ???</a:t>
            </a:r>
            <a:endParaRPr lang="ru-RU" sz="8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72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412776"/>
            <a:ext cx="88569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«Тот козёл особенный. У него на правой передней ноге серебряное копытце.»</a:t>
            </a:r>
            <a:r>
              <a:rPr lang="ru-RU" sz="4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83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" y="50014"/>
            <a:ext cx="8138798" cy="106520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Подумайте:</a:t>
            </a:r>
            <a:endParaRPr lang="ru-RU" sz="5400" b="1" dirty="0">
              <a:solidFill>
                <a:srgbClr val="FF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" y="1394618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Выноска-облако 6"/>
          <p:cNvSpPr/>
          <p:nvPr/>
        </p:nvSpPr>
        <p:spPr>
          <a:xfrm>
            <a:off x="442011" y="1394618"/>
            <a:ext cx="3271257" cy="1962374"/>
          </a:xfrm>
          <a:prstGeom prst="cloudCallout">
            <a:avLst>
              <a:gd name="adj1" fmla="val -29742"/>
              <a:gd name="adj2" fmla="val 14299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452791" y="1831305"/>
            <a:ext cx="26411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Рассказ?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Картинки по запросу ученица рисун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322" y="2835066"/>
            <a:ext cx="2482005" cy="381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3356180" y="2256141"/>
            <a:ext cx="2735735" cy="2201702"/>
          </a:xfrm>
          <a:prstGeom prst="cloudCallout">
            <a:avLst>
              <a:gd name="adj1" fmla="val 69051"/>
              <a:gd name="adj2" fmla="val 30246"/>
            </a:avLst>
          </a:prstGeom>
          <a:solidFill>
            <a:srgbClr val="1AF2F2"/>
          </a:solidFill>
          <a:ln>
            <a:solidFill>
              <a:srgbClr val="F517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0">
                  <a:solidFill>
                    <a:srgbClr val="C00000"/>
                  </a:solidFill>
                </a:ln>
                <a:solidFill>
                  <a:srgbClr val="FF33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Сказка?</a:t>
            </a:r>
            <a:endParaRPr lang="ru-RU" sz="3200" b="1" dirty="0">
              <a:ln w="0">
                <a:solidFill>
                  <a:srgbClr val="C00000"/>
                </a:solidFill>
              </a:ln>
              <a:solidFill>
                <a:srgbClr val="FF33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527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26" name="Line 22"/>
          <p:cNvSpPr>
            <a:spLocks noChangeShapeType="1"/>
          </p:cNvSpPr>
          <p:nvPr/>
        </p:nvSpPr>
        <p:spPr bwMode="auto">
          <a:xfrm flipH="1">
            <a:off x="5004047" y="1294211"/>
            <a:ext cx="2528799" cy="93610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0383" y="332656"/>
            <a:ext cx="2880320" cy="1080120"/>
          </a:xfrm>
        </p:spPr>
        <p:txBody>
          <a:bodyPr/>
          <a:lstStyle/>
          <a:p>
            <a:r>
              <a:rPr lang="ru-RU" sz="5400" b="1" dirty="0" smtClean="0">
                <a:ln>
                  <a:solidFill>
                    <a:srgbClr val="4B01D1"/>
                  </a:solidFill>
                </a:ln>
                <a:solidFill>
                  <a:srgbClr val="66FFFF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Рассказ</a:t>
            </a:r>
            <a:endParaRPr lang="ru-RU" sz="5400" b="1" dirty="0">
              <a:ln>
                <a:solidFill>
                  <a:srgbClr val="4B01D1"/>
                </a:solidFill>
              </a:ln>
              <a:solidFill>
                <a:srgbClr val="66FFFF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707904" y="296652"/>
            <a:ext cx="216024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ln>
                  <a:solidFill>
                    <a:srgbClr val="06CC0F"/>
                  </a:solidFill>
                </a:ln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Сказ</a:t>
            </a:r>
            <a:endParaRPr lang="ru-RU" sz="6600" b="1" dirty="0">
              <a:ln>
                <a:solidFill>
                  <a:srgbClr val="06CC0F"/>
                </a:solidFill>
              </a:ln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003776" y="404664"/>
            <a:ext cx="288870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ln>
                  <a:solidFill>
                    <a:srgbClr val="00B0F0"/>
                  </a:solidFill>
                </a:ln>
                <a:solidFill>
                  <a:srgbClr val="FF33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Сказка</a:t>
            </a:r>
            <a:endParaRPr lang="ru-RU" sz="6000" b="1" dirty="0">
              <a:ln>
                <a:solidFill>
                  <a:srgbClr val="00B0F0"/>
                </a:solidFill>
              </a:ln>
              <a:solidFill>
                <a:srgbClr val="FF33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12135" y="2374004"/>
            <a:ext cx="2987824" cy="2783188"/>
          </a:xfrm>
          <a:prstGeom prst="verticalScroll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Повествование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описывающее </a:t>
            </a:r>
          </a:p>
          <a:p>
            <a:pPr>
              <a:buNone/>
            </a:pPr>
            <a:r>
              <a:rPr lang="ru-RU" b="1" i="1" u="sng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реальный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жизненный случай,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эпизод из жизни</a:t>
            </a:r>
          </a:p>
          <a:p>
            <a:pPr>
              <a:buNone/>
            </a:pPr>
            <a:r>
              <a:rPr lang="ru-RU" b="1" i="1" dirty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ероев.</a:t>
            </a:r>
            <a:endParaRPr lang="ru-RU" b="1" i="1" dirty="0">
              <a:solidFill>
                <a:schemeClr val="bg2">
                  <a:lumMod val="1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6003776" y="2378844"/>
            <a:ext cx="2987824" cy="2850356"/>
          </a:xfrm>
          <a:prstGeom prst="verticalScroll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i="1" u="sng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Волшебство</a:t>
            </a: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фантастический</a:t>
            </a:r>
          </a:p>
          <a:p>
            <a:pPr algn="ctr"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</a:t>
            </a:r>
            <a:r>
              <a:rPr lang="ru-RU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ымысел.</a:t>
            </a:r>
            <a:endParaRPr lang="ru-RU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3015952" y="2348880"/>
            <a:ext cx="2987824" cy="4104456"/>
          </a:xfrm>
          <a:prstGeom prst="vertic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Литературный </a:t>
            </a: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жанр,</a:t>
            </a:r>
          </a:p>
          <a:p>
            <a:pPr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описывающий</a:t>
            </a:r>
          </a:p>
          <a:p>
            <a:pPr>
              <a:buNone/>
            </a:pPr>
            <a:r>
              <a:rPr lang="ru-RU" b="1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реальную </a:t>
            </a: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жизнь героев,</a:t>
            </a:r>
          </a:p>
          <a:p>
            <a:pPr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которой происходят</a:t>
            </a:r>
          </a:p>
          <a:p>
            <a:pPr>
              <a:buNone/>
            </a:pP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необыкновенные 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фантастические</a:t>
            </a:r>
            <a:r>
              <a:rPr lang="ru-RU" b="1" i="1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</a:p>
          <a:p>
            <a:pPr>
              <a:buNone/>
            </a:pPr>
            <a:r>
              <a:rPr lang="ru-RU" b="1" i="1" u="sng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волшебные </a:t>
            </a:r>
            <a:r>
              <a:rPr lang="ru-RU" b="1" i="1" dirty="0" smtClean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события.</a:t>
            </a:r>
            <a:endParaRPr lang="ru-RU" b="1" i="1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1558957" y="1196752"/>
            <a:ext cx="2508988" cy="108012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Дуга 4"/>
          <p:cNvSpPr/>
          <p:nvPr/>
        </p:nvSpPr>
        <p:spPr>
          <a:xfrm rot="18949181">
            <a:off x="1889758" y="415516"/>
            <a:ext cx="914400" cy="914400"/>
          </a:xfrm>
          <a:prstGeom prst="arc">
            <a:avLst>
              <a:gd name="adj1" fmla="val 15373556"/>
              <a:gd name="adj2" fmla="val 904955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18949181">
            <a:off x="6777536" y="345067"/>
            <a:ext cx="914400" cy="914400"/>
          </a:xfrm>
          <a:prstGeom prst="arc">
            <a:avLst>
              <a:gd name="adj1" fmla="val 15373556"/>
              <a:gd name="adj2" fmla="val 904955"/>
            </a:avLst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 flipH="1">
            <a:off x="4509864" y="1270682"/>
            <a:ext cx="19269" cy="1078197"/>
          </a:xfrm>
          <a:prstGeom prst="line">
            <a:avLst/>
          </a:prstGeom>
          <a:noFill/>
          <a:ln w="57150">
            <a:solidFill>
              <a:srgbClr val="CC06A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26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6" grpId="0" animBg="1"/>
      <p:bldP spid="7" grpId="0"/>
      <p:bldP spid="12" grpId="0" animBg="1"/>
      <p:bldP spid="5" grpId="0" animBg="1"/>
      <p:bldP spid="16" grpId="0" animBg="1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12544286</TotalTime>
  <Words>395</Words>
  <Application>Microsoft Office PowerPoint</Application>
  <PresentationFormat>Экран (4:3)</PresentationFormat>
  <Paragraphs>91</Paragraphs>
  <Slides>19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 Unicode MS</vt:lpstr>
      <vt:lpstr>Batang</vt:lpstr>
      <vt:lpstr>Arial</vt:lpstr>
      <vt:lpstr>Calibri</vt:lpstr>
      <vt:lpstr>Century Gothic</vt:lpstr>
      <vt:lpstr>Courier New</vt:lpstr>
      <vt:lpstr>Palatino Linotype</vt:lpstr>
      <vt:lpstr>Tahoma</vt:lpstr>
      <vt:lpstr>Times New Roman</vt:lpstr>
      <vt:lpstr>Wingdings</vt:lpstr>
      <vt:lpstr>Исполнительная</vt:lpstr>
      <vt:lpstr>Презентация PowerPoint</vt:lpstr>
      <vt:lpstr>Тема урока:</vt:lpstr>
      <vt:lpstr>Презентация PowerPoint</vt:lpstr>
      <vt:lpstr>Презентация PowerPoint</vt:lpstr>
      <vt:lpstr>Ключ к тесту  </vt:lpstr>
      <vt:lpstr>Кквн, Дрнк, Мрнк, кзл </vt:lpstr>
      <vt:lpstr>Презентация PowerPoint</vt:lpstr>
      <vt:lpstr>Подумайте:</vt:lpstr>
      <vt:lpstr>Рассказ</vt:lpstr>
      <vt:lpstr>Характеристика героев.</vt:lpstr>
      <vt:lpstr>Особенный козлик…</vt:lpstr>
      <vt:lpstr>Подумайте:</vt:lpstr>
      <vt:lpstr>Кто такой Серебряное копытце?</vt:lpstr>
      <vt:lpstr>Почему Кокованя и Дарёнка так хотели увидеть серебряное копытце?                   </vt:lpstr>
      <vt:lpstr>Те самые хризолиты…</vt:lpstr>
      <vt:lpstr>Пословицы</vt:lpstr>
      <vt:lpstr>Презентация PowerPoint</vt:lpstr>
      <vt:lpstr>Домашнее  задание </vt:lpstr>
      <vt:lpstr>Интернет 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Ольга</cp:lastModifiedBy>
  <cp:revision>122</cp:revision>
  <dcterms:created xsi:type="dcterms:W3CDTF">2013-12-02T05:04:35Z</dcterms:created>
  <dcterms:modified xsi:type="dcterms:W3CDTF">2018-01-03T18:53:43Z</dcterms:modified>
</cp:coreProperties>
</file>