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sldIdLst>
    <p:sldId id="256" r:id="rId2"/>
    <p:sldId id="277" r:id="rId3"/>
    <p:sldId id="284" r:id="rId4"/>
    <p:sldId id="260" r:id="rId5"/>
    <p:sldId id="265" r:id="rId6"/>
    <p:sldId id="270" r:id="rId7"/>
    <p:sldId id="271" r:id="rId8"/>
    <p:sldId id="272" r:id="rId9"/>
    <p:sldId id="279" r:id="rId10"/>
    <p:sldId id="285" r:id="rId11"/>
    <p:sldId id="286" r:id="rId12"/>
    <p:sldId id="287" r:id="rId13"/>
    <p:sldId id="278" r:id="rId14"/>
    <p:sldId id="288" r:id="rId15"/>
    <p:sldId id="273" r:id="rId16"/>
    <p:sldId id="274" r:id="rId17"/>
    <p:sldId id="289" r:id="rId18"/>
    <p:sldId id="29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071" autoAdjust="0"/>
    <p:restoredTop sz="94590" autoAdjust="0"/>
  </p:normalViewPr>
  <p:slideViewPr>
    <p:cSldViewPr>
      <p:cViewPr varScale="1">
        <p:scale>
          <a:sx n="112" d="100"/>
          <a:sy n="112" d="100"/>
        </p:scale>
        <p:origin x="-48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894A12F-2AE8-4EEB-B393-1185F2157446}" type="doc">
      <dgm:prSet loTypeId="urn:microsoft.com/office/officeart/2005/8/layout/cycle7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DB32F28-B895-43D9-8875-1FA690E82089}">
      <dgm:prSet phldrT="[Текст]"/>
      <dgm:spPr>
        <a:solidFill>
          <a:srgbClr val="FFFF00"/>
        </a:solidFill>
      </dgm:spPr>
      <dgm:t>
        <a:bodyPr/>
        <a:lstStyle/>
        <a:p>
          <a:r>
            <a:rPr lang="ru-RU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rPr>
            <a:t>БЕЗОПАСНОСТЬ</a:t>
          </a:r>
          <a:endParaRPr lang="ru-RU" dirty="0"/>
        </a:p>
      </dgm:t>
    </dgm:pt>
    <dgm:pt modelId="{EA4DBCC2-AC25-4954-8504-BF3281AD3765}" type="parTrans" cxnId="{7CB3D466-D4DC-4AFA-A7B7-0940221F6E72}">
      <dgm:prSet/>
      <dgm:spPr/>
      <dgm:t>
        <a:bodyPr/>
        <a:lstStyle/>
        <a:p>
          <a:endParaRPr lang="ru-RU"/>
        </a:p>
      </dgm:t>
    </dgm:pt>
    <dgm:pt modelId="{9EBDE9F2-E52E-42E4-A3F4-EAA520FFD66C}" type="sibTrans" cxnId="{7CB3D466-D4DC-4AFA-A7B7-0940221F6E72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17E02464-AB70-448C-BFC6-3CA1A57B4048}">
      <dgm:prSet phldrT="[Текст]"/>
      <dgm:spPr>
        <a:solidFill>
          <a:schemeClr val="accent3">
            <a:lumMod val="75000"/>
          </a:schemeClr>
        </a:solidFill>
      </dgm:spPr>
      <dgm:t>
        <a:bodyPr/>
        <a:lstStyle/>
        <a:p>
          <a:r>
            <a:rPr lang="ru-RU" dirty="0" smtClean="0">
              <a:solidFill>
                <a:schemeClr val="bg2">
                  <a:lumMod val="25000"/>
                </a:schemeClr>
              </a:solidFill>
            </a:rPr>
            <a:t>Ребенок один дома</a:t>
          </a:r>
          <a:endParaRPr lang="ru-RU" dirty="0">
            <a:solidFill>
              <a:schemeClr val="bg2">
                <a:lumMod val="25000"/>
              </a:schemeClr>
            </a:solidFill>
          </a:endParaRPr>
        </a:p>
      </dgm:t>
    </dgm:pt>
    <dgm:pt modelId="{FC7C102B-F449-4167-AA32-3FBC8C61EEC3}" type="parTrans" cxnId="{0D2C3523-05F1-4046-900C-F1D283BC27B1}">
      <dgm:prSet/>
      <dgm:spPr/>
      <dgm:t>
        <a:bodyPr/>
        <a:lstStyle/>
        <a:p>
          <a:endParaRPr lang="ru-RU"/>
        </a:p>
      </dgm:t>
    </dgm:pt>
    <dgm:pt modelId="{D7EB0292-3824-41DF-A5C1-51AB0AD598AC}" type="sibTrans" cxnId="{0D2C3523-05F1-4046-900C-F1D283BC27B1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63B3600A-C395-4262-9F00-CBAF5F3B47CD}">
      <dgm:prSet phldrT="[Текст]"/>
      <dgm:spPr>
        <a:solidFill>
          <a:schemeClr val="accent2">
            <a:lumMod val="75000"/>
          </a:schemeClr>
        </a:solidFill>
      </dgm:spPr>
      <dgm:t>
        <a:bodyPr/>
        <a:lstStyle/>
        <a:p>
          <a:r>
            <a:rPr lang="ru-RU" dirty="0" smtClean="0">
              <a:solidFill>
                <a:schemeClr val="bg2">
                  <a:lumMod val="25000"/>
                </a:schemeClr>
              </a:solidFill>
            </a:rPr>
            <a:t>Ребенок и другие люди</a:t>
          </a:r>
          <a:endParaRPr lang="ru-RU" dirty="0">
            <a:solidFill>
              <a:schemeClr val="bg2">
                <a:lumMod val="25000"/>
              </a:schemeClr>
            </a:solidFill>
          </a:endParaRPr>
        </a:p>
      </dgm:t>
    </dgm:pt>
    <dgm:pt modelId="{264E6CF0-2F36-4015-91CE-95601F19EBCC}" type="parTrans" cxnId="{69B1DFDC-91F9-4760-8D2C-736D322C04D1}">
      <dgm:prSet/>
      <dgm:spPr/>
      <dgm:t>
        <a:bodyPr/>
        <a:lstStyle/>
        <a:p>
          <a:endParaRPr lang="ru-RU"/>
        </a:p>
      </dgm:t>
    </dgm:pt>
    <dgm:pt modelId="{2C9F1373-3A9E-4EE1-8A8A-A5F33568F44B}" type="sibTrans" cxnId="{69B1DFDC-91F9-4760-8D2C-736D322C04D1}">
      <dgm:prSet/>
      <dgm:spPr>
        <a:solidFill>
          <a:srgbClr val="FF0000"/>
        </a:solidFill>
      </dgm:spPr>
      <dgm:t>
        <a:bodyPr/>
        <a:lstStyle/>
        <a:p>
          <a:endParaRPr lang="ru-RU"/>
        </a:p>
      </dgm:t>
    </dgm:pt>
    <dgm:pt modelId="{1EE00AA2-2247-47A0-AACF-16F2B03EB8D3}" type="pres">
      <dgm:prSet presAssocID="{5894A12F-2AE8-4EEB-B393-1185F215744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1666F1-555F-434C-B849-C29B2AA9A5E6}" type="pres">
      <dgm:prSet presAssocID="{CDB32F28-B895-43D9-8875-1FA690E82089}" presName="node" presStyleLbl="node1" presStyleIdx="0" presStyleCnt="3" custScaleX="82523" custScaleY="61002" custRadScaleRad="26965" custRadScaleInc="-136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FB8F42-2651-49F5-949D-9449F5ABFB01}" type="pres">
      <dgm:prSet presAssocID="{9EBDE9F2-E52E-42E4-A3F4-EAA520FFD66C}" presName="sibTrans" presStyleLbl="sibTrans2D1" presStyleIdx="0" presStyleCnt="3" custScaleX="98057" custLinFactNeighborX="-20894" custLinFactNeighborY="5109"/>
      <dgm:spPr/>
      <dgm:t>
        <a:bodyPr/>
        <a:lstStyle/>
        <a:p>
          <a:endParaRPr lang="ru-RU"/>
        </a:p>
      </dgm:t>
    </dgm:pt>
    <dgm:pt modelId="{BD5DF6E1-D840-47C2-8457-2200282F4535}" type="pres">
      <dgm:prSet presAssocID="{9EBDE9F2-E52E-42E4-A3F4-EAA520FFD66C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7670E714-0944-4B8A-92F7-3EE894E9A1DF}" type="pres">
      <dgm:prSet presAssocID="{17E02464-AB70-448C-BFC6-3CA1A57B4048}" presName="node" presStyleLbl="node1" presStyleIdx="1" presStyleCnt="3" custScaleX="68043" custScaleY="70546" custRadScaleRad="94174" custRadScaleInc="20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7B7130F-8A38-4ECB-B38D-961E746C7318}" type="pres">
      <dgm:prSet presAssocID="{D7EB0292-3824-41DF-A5C1-51AB0AD598AC}" presName="sibTrans" presStyleLbl="sibTrans2D1" presStyleIdx="1" presStyleCnt="3" custScaleX="111476"/>
      <dgm:spPr/>
      <dgm:t>
        <a:bodyPr/>
        <a:lstStyle/>
        <a:p>
          <a:endParaRPr lang="ru-RU"/>
        </a:p>
      </dgm:t>
    </dgm:pt>
    <dgm:pt modelId="{D2520337-D69C-448A-A8BA-2B1141494984}" type="pres">
      <dgm:prSet presAssocID="{D7EB0292-3824-41DF-A5C1-51AB0AD598AC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777C7644-6F7B-4B45-8171-B59E8A5E25AD}" type="pres">
      <dgm:prSet presAssocID="{63B3600A-C395-4262-9F00-CBAF5F3B47CD}" presName="node" presStyleLbl="node1" presStyleIdx="2" presStyleCnt="3" custScaleX="66650" custScaleY="750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F0E38B-D44F-426E-80FD-587D28EB036A}" type="pres">
      <dgm:prSet presAssocID="{2C9F1373-3A9E-4EE1-8A8A-A5F33568F44B}" presName="sibTrans" presStyleLbl="sibTrans2D1" presStyleIdx="2" presStyleCnt="3" custScaleX="94803" custLinFactNeighborX="11853" custLinFactNeighborY="3129"/>
      <dgm:spPr/>
      <dgm:t>
        <a:bodyPr/>
        <a:lstStyle/>
        <a:p>
          <a:endParaRPr lang="ru-RU"/>
        </a:p>
      </dgm:t>
    </dgm:pt>
    <dgm:pt modelId="{F7530A59-6E50-4DEC-B768-4E4C5B79F721}" type="pres">
      <dgm:prSet presAssocID="{2C9F1373-3A9E-4EE1-8A8A-A5F33568F44B}" presName="connectorText" presStyleLbl="sibTrans2D1" presStyleIdx="2" presStyleCnt="3"/>
      <dgm:spPr/>
      <dgm:t>
        <a:bodyPr/>
        <a:lstStyle/>
        <a:p>
          <a:endParaRPr lang="ru-RU"/>
        </a:p>
      </dgm:t>
    </dgm:pt>
  </dgm:ptLst>
  <dgm:cxnLst>
    <dgm:cxn modelId="{023AC39A-0246-7B42-8767-77B697208500}" type="presOf" srcId="{CDB32F28-B895-43D9-8875-1FA690E82089}" destId="{1B1666F1-555F-434C-B849-C29B2AA9A5E6}" srcOrd="0" destOrd="0" presId="urn:microsoft.com/office/officeart/2005/8/layout/cycle7"/>
    <dgm:cxn modelId="{6DC1BC72-3C05-334E-8B88-BAAEAEB96AD3}" type="presOf" srcId="{2C9F1373-3A9E-4EE1-8A8A-A5F33568F44B}" destId="{F7530A59-6E50-4DEC-B768-4E4C5B79F721}" srcOrd="1" destOrd="0" presId="urn:microsoft.com/office/officeart/2005/8/layout/cycle7"/>
    <dgm:cxn modelId="{69B1DFDC-91F9-4760-8D2C-736D322C04D1}" srcId="{5894A12F-2AE8-4EEB-B393-1185F2157446}" destId="{63B3600A-C395-4262-9F00-CBAF5F3B47CD}" srcOrd="2" destOrd="0" parTransId="{264E6CF0-2F36-4015-91CE-95601F19EBCC}" sibTransId="{2C9F1373-3A9E-4EE1-8A8A-A5F33568F44B}"/>
    <dgm:cxn modelId="{25D6C784-31F8-E449-9172-C46E695A3640}" type="presOf" srcId="{2C9F1373-3A9E-4EE1-8A8A-A5F33568F44B}" destId="{1DF0E38B-D44F-426E-80FD-587D28EB036A}" srcOrd="0" destOrd="0" presId="urn:microsoft.com/office/officeart/2005/8/layout/cycle7"/>
    <dgm:cxn modelId="{CCC94182-5DEA-5549-96C8-51267A7EEA85}" type="presOf" srcId="{9EBDE9F2-E52E-42E4-A3F4-EAA520FFD66C}" destId="{28FB8F42-2651-49F5-949D-9449F5ABFB01}" srcOrd="0" destOrd="0" presId="urn:microsoft.com/office/officeart/2005/8/layout/cycle7"/>
    <dgm:cxn modelId="{E3AAB5D7-A26B-F846-AE8E-7E839DBCD1B8}" type="presOf" srcId="{D7EB0292-3824-41DF-A5C1-51AB0AD598AC}" destId="{D2520337-D69C-448A-A8BA-2B1141494984}" srcOrd="1" destOrd="0" presId="urn:microsoft.com/office/officeart/2005/8/layout/cycle7"/>
    <dgm:cxn modelId="{384BAE03-C80D-3346-BFAD-2FD9F143C184}" type="presOf" srcId="{63B3600A-C395-4262-9F00-CBAF5F3B47CD}" destId="{777C7644-6F7B-4B45-8171-B59E8A5E25AD}" srcOrd="0" destOrd="0" presId="urn:microsoft.com/office/officeart/2005/8/layout/cycle7"/>
    <dgm:cxn modelId="{8BA51744-2ED9-374E-827B-A9F3052484DE}" type="presOf" srcId="{17E02464-AB70-448C-BFC6-3CA1A57B4048}" destId="{7670E714-0944-4B8A-92F7-3EE894E9A1DF}" srcOrd="0" destOrd="0" presId="urn:microsoft.com/office/officeart/2005/8/layout/cycle7"/>
    <dgm:cxn modelId="{744641D8-D8F2-BC41-817E-29D93318767C}" type="presOf" srcId="{5894A12F-2AE8-4EEB-B393-1185F2157446}" destId="{1EE00AA2-2247-47A0-AACF-16F2B03EB8D3}" srcOrd="0" destOrd="0" presId="urn:microsoft.com/office/officeart/2005/8/layout/cycle7"/>
    <dgm:cxn modelId="{7CB3D466-D4DC-4AFA-A7B7-0940221F6E72}" srcId="{5894A12F-2AE8-4EEB-B393-1185F2157446}" destId="{CDB32F28-B895-43D9-8875-1FA690E82089}" srcOrd="0" destOrd="0" parTransId="{EA4DBCC2-AC25-4954-8504-BF3281AD3765}" sibTransId="{9EBDE9F2-E52E-42E4-A3F4-EAA520FFD66C}"/>
    <dgm:cxn modelId="{5F76D3C9-DD37-AB4B-B2A3-968B67BC933C}" type="presOf" srcId="{D7EB0292-3824-41DF-A5C1-51AB0AD598AC}" destId="{D7B7130F-8A38-4ECB-B38D-961E746C7318}" srcOrd="0" destOrd="0" presId="urn:microsoft.com/office/officeart/2005/8/layout/cycle7"/>
    <dgm:cxn modelId="{F2B5B594-FD3D-4548-8B1E-14F10EB0965B}" type="presOf" srcId="{9EBDE9F2-E52E-42E4-A3F4-EAA520FFD66C}" destId="{BD5DF6E1-D840-47C2-8457-2200282F4535}" srcOrd="1" destOrd="0" presId="urn:microsoft.com/office/officeart/2005/8/layout/cycle7"/>
    <dgm:cxn modelId="{0D2C3523-05F1-4046-900C-F1D283BC27B1}" srcId="{5894A12F-2AE8-4EEB-B393-1185F2157446}" destId="{17E02464-AB70-448C-BFC6-3CA1A57B4048}" srcOrd="1" destOrd="0" parTransId="{FC7C102B-F449-4167-AA32-3FBC8C61EEC3}" sibTransId="{D7EB0292-3824-41DF-A5C1-51AB0AD598AC}"/>
    <dgm:cxn modelId="{BCA1F5F0-0EE0-384E-B99B-466D642E804B}" type="presParOf" srcId="{1EE00AA2-2247-47A0-AACF-16F2B03EB8D3}" destId="{1B1666F1-555F-434C-B849-C29B2AA9A5E6}" srcOrd="0" destOrd="0" presId="urn:microsoft.com/office/officeart/2005/8/layout/cycle7"/>
    <dgm:cxn modelId="{B8725798-6C5D-3E47-921F-A03A8FA7563A}" type="presParOf" srcId="{1EE00AA2-2247-47A0-AACF-16F2B03EB8D3}" destId="{28FB8F42-2651-49F5-949D-9449F5ABFB01}" srcOrd="1" destOrd="0" presId="urn:microsoft.com/office/officeart/2005/8/layout/cycle7"/>
    <dgm:cxn modelId="{DA097531-52DC-2046-954B-20C48917EC05}" type="presParOf" srcId="{28FB8F42-2651-49F5-949D-9449F5ABFB01}" destId="{BD5DF6E1-D840-47C2-8457-2200282F4535}" srcOrd="0" destOrd="0" presId="urn:microsoft.com/office/officeart/2005/8/layout/cycle7"/>
    <dgm:cxn modelId="{9E803997-BDA7-F641-9C9C-80556ADEB4A2}" type="presParOf" srcId="{1EE00AA2-2247-47A0-AACF-16F2B03EB8D3}" destId="{7670E714-0944-4B8A-92F7-3EE894E9A1DF}" srcOrd="2" destOrd="0" presId="urn:microsoft.com/office/officeart/2005/8/layout/cycle7"/>
    <dgm:cxn modelId="{3413DADC-5F87-7D49-8B09-250322A132FF}" type="presParOf" srcId="{1EE00AA2-2247-47A0-AACF-16F2B03EB8D3}" destId="{D7B7130F-8A38-4ECB-B38D-961E746C7318}" srcOrd="3" destOrd="0" presId="urn:microsoft.com/office/officeart/2005/8/layout/cycle7"/>
    <dgm:cxn modelId="{70402560-6C69-394A-AC1C-9104762022B0}" type="presParOf" srcId="{D7B7130F-8A38-4ECB-B38D-961E746C7318}" destId="{D2520337-D69C-448A-A8BA-2B1141494984}" srcOrd="0" destOrd="0" presId="urn:microsoft.com/office/officeart/2005/8/layout/cycle7"/>
    <dgm:cxn modelId="{5B1AEE2B-01DB-EE48-8A44-2C36C09F1358}" type="presParOf" srcId="{1EE00AA2-2247-47A0-AACF-16F2B03EB8D3}" destId="{777C7644-6F7B-4B45-8171-B59E8A5E25AD}" srcOrd="4" destOrd="0" presId="urn:microsoft.com/office/officeart/2005/8/layout/cycle7"/>
    <dgm:cxn modelId="{5E893AB8-298C-DB4A-BE59-B6E4C37DA6A5}" type="presParOf" srcId="{1EE00AA2-2247-47A0-AACF-16F2B03EB8D3}" destId="{1DF0E38B-D44F-426E-80FD-587D28EB036A}" srcOrd="5" destOrd="0" presId="urn:microsoft.com/office/officeart/2005/8/layout/cycle7"/>
    <dgm:cxn modelId="{E921C586-76BC-DC48-8E96-19441FBF4E57}" type="presParOf" srcId="{1DF0E38B-D44F-426E-80FD-587D28EB036A}" destId="{F7530A59-6E50-4DEC-B768-4E4C5B79F721}" srcOrd="0" destOrd="0" presId="urn:microsoft.com/office/officeart/2005/8/layout/cycle7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B1666F1-555F-434C-B849-C29B2AA9A5E6}">
      <dsp:nvSpPr>
        <dsp:cNvPr id="0" name=""/>
        <dsp:cNvSpPr/>
      </dsp:nvSpPr>
      <dsp:spPr>
        <a:xfrm>
          <a:off x="2961459" y="2562945"/>
          <a:ext cx="2553571" cy="943815"/>
        </a:xfrm>
        <a:prstGeom prst="roundRect">
          <a:avLst>
            <a:gd name="adj" fmla="val 10000"/>
          </a:avLst>
        </a:prstGeom>
        <a:solidFill>
          <a:srgbClr val="FFFF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rPr>
            <a:t>БЕЗОПАСНОСТЬ</a:t>
          </a:r>
          <a:endParaRPr lang="ru-RU" sz="2400" kern="1200" dirty="0"/>
        </a:p>
      </dsp:txBody>
      <dsp:txXfrm>
        <a:off x="2989102" y="2590588"/>
        <a:ext cx="2498285" cy="888529"/>
      </dsp:txXfrm>
    </dsp:sp>
    <dsp:sp modelId="{28FB8F42-2651-49F5-949D-9449F5ABFB01}">
      <dsp:nvSpPr>
        <dsp:cNvPr id="0" name=""/>
        <dsp:cNvSpPr/>
      </dsp:nvSpPr>
      <dsp:spPr>
        <a:xfrm rot="2509204">
          <a:off x="4446062" y="3868646"/>
          <a:ext cx="1396427" cy="541515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4608517" y="3976949"/>
        <a:ext cx="1071518" cy="324909"/>
      </dsp:txXfrm>
    </dsp:sp>
    <dsp:sp modelId="{7670E714-0944-4B8A-92F7-3EE894E9A1DF}">
      <dsp:nvSpPr>
        <dsp:cNvPr id="0" name=""/>
        <dsp:cNvSpPr/>
      </dsp:nvSpPr>
      <dsp:spPr>
        <a:xfrm>
          <a:off x="5675174" y="4716715"/>
          <a:ext cx="2105505" cy="1091478"/>
        </a:xfrm>
        <a:prstGeom prst="roundRect">
          <a:avLst>
            <a:gd name="adj" fmla="val 10000"/>
          </a:avLst>
        </a:prstGeom>
        <a:solidFill>
          <a:schemeClr val="accent3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bg2">
                  <a:lumMod val="25000"/>
                </a:schemeClr>
              </a:solidFill>
            </a:rPr>
            <a:t>Ребенок один дома</a:t>
          </a:r>
          <a:endParaRPr lang="ru-RU" sz="24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5707142" y="4748683"/>
        <a:ext cx="2041569" cy="1027542"/>
      </dsp:txXfrm>
    </dsp:sp>
    <dsp:sp modelId="{D7B7130F-8A38-4ECB-B38D-961E746C7318}">
      <dsp:nvSpPr>
        <dsp:cNvPr id="0" name=""/>
        <dsp:cNvSpPr/>
      </dsp:nvSpPr>
      <dsp:spPr>
        <a:xfrm rot="10775524">
          <a:off x="3457662" y="5009329"/>
          <a:ext cx="1587527" cy="541515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3620116" y="5117632"/>
        <a:ext cx="1262618" cy="324909"/>
      </dsp:txXfrm>
    </dsp:sp>
    <dsp:sp modelId="{777C7644-6F7B-4B45-8171-B59E8A5E25AD}">
      <dsp:nvSpPr>
        <dsp:cNvPr id="0" name=""/>
        <dsp:cNvSpPr/>
      </dsp:nvSpPr>
      <dsp:spPr>
        <a:xfrm>
          <a:off x="765277" y="4716713"/>
          <a:ext cx="2062400" cy="1161705"/>
        </a:xfrm>
        <a:prstGeom prst="roundRect">
          <a:avLst>
            <a:gd name="adj" fmla="val 10000"/>
          </a:avLst>
        </a:prstGeom>
        <a:solidFill>
          <a:schemeClr val="accent2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bg2">
                  <a:lumMod val="25000"/>
                </a:schemeClr>
              </a:solidFill>
            </a:rPr>
            <a:t>Ребенок и другие люди</a:t>
          </a:r>
          <a:endParaRPr lang="ru-RU" sz="2400" kern="1200" dirty="0">
            <a:solidFill>
              <a:schemeClr val="bg2">
                <a:lumMod val="25000"/>
              </a:schemeClr>
            </a:solidFill>
          </a:endParaRPr>
        </a:p>
      </dsp:txBody>
      <dsp:txXfrm>
        <a:off x="799302" y="4750738"/>
        <a:ext cx="1994350" cy="1093655"/>
      </dsp:txXfrm>
    </dsp:sp>
    <dsp:sp modelId="{1DF0E38B-D44F-426E-80FD-587D28EB036A}">
      <dsp:nvSpPr>
        <dsp:cNvPr id="0" name=""/>
        <dsp:cNvSpPr/>
      </dsp:nvSpPr>
      <dsp:spPr>
        <a:xfrm rot="19030778">
          <a:off x="2569898" y="3857923"/>
          <a:ext cx="1350087" cy="541515"/>
        </a:xfrm>
        <a:prstGeom prst="leftRightArrow">
          <a:avLst>
            <a:gd name="adj1" fmla="val 60000"/>
            <a:gd name="adj2" fmla="val 50000"/>
          </a:avLst>
        </a:prstGeom>
        <a:solidFill>
          <a:srgbClr val="FF000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2732353" y="3966226"/>
        <a:ext cx="1025178" cy="3249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7">
  <dgm:title val=""/>
  <dgm:desc val=""/>
  <dgm:catLst>
    <dgm:cat type="cycle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</dgm:alg>
      </dgm:if>
      <dgm:else name="Name3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onstrLst>
      <dgm:constr type="diam" refType="w"/>
      <dgm:constr type="w" for="ch" ptType="node" refType="w"/>
      <dgm:constr type="primFontSz" for="ch" ptType="node" op="equ" val="65"/>
      <dgm:constr type="w" for="ch" forName="sibTrans" refType="w" refFor="ch" refPtType="node" op="equ" fact="0.35"/>
      <dgm:constr type="connDist" for="ch" forName="sibTrans" op="equ"/>
      <dgm:constr type="primFontSz" for="des" forName="connectorText" op="equ" val="55"/>
      <dgm:constr type="primFontSz" for="des" forName="connectorText" refType="primFontSz" refFor="ch" refPtType="node" op="lte" fact="0.8"/>
      <dgm:constr type="sibSp" refType="w" refFor="ch" refPtType="node" op="equ" fact="0.65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4">
        <dgm:if name="Name5" axis="par ch" ptType="doc node" func="cnt" op="gt" val="1">
          <dgm:forEach name="sibTransForEach" axis="followSib" ptType="sibTrans" hideLastTrans="0" cnt="1">
            <dgm:layoutNode name="sibTrans">
              <dgm:choose name="Name6">
                <dgm:if name="Name7" axis="par ch" ptType="doc node" func="posEven" op="equ" val="1">
                  <dgm:alg type="conn">
                    <dgm:param type="begPts" val="radial"/>
                    <dgm:param type="endPts" val="radial"/>
                    <dgm:param type="begSty" val="arr"/>
                    <dgm:param type="endSty" val="arr"/>
                  </dgm:alg>
                </dgm:if>
                <dgm:else name="Name8">
                  <dgm:alg type="conn">
                    <dgm:param type="begPts" val="auto"/>
                    <dgm:param type="endPts" val="auto"/>
                    <dgm:param type="begSty" val="arr"/>
                    <dgm:param type="endSty" val="arr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5"/>
                <dgm:constr type="connDist"/>
                <dgm:constr type="begPad" refType="connDist" fact="0.1"/>
                <dgm:constr type="endPad" refType="connDist" fact="0.1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9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3/1/18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eg"/><Relationship Id="rId3" Type="http://schemas.openxmlformats.org/officeDocument/2006/relationships/image" Target="../media/image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4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jpeg"/><Relationship Id="rId3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4" Type="http://schemas.openxmlformats.org/officeDocument/2006/relationships/image" Target="../media/image18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4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4" Type="http://schemas.openxmlformats.org/officeDocument/2006/relationships/image" Target="../media/image24.jpg"/><Relationship Id="rId5" Type="http://schemas.openxmlformats.org/officeDocument/2006/relationships/image" Target="../media/image2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5" y="4509120"/>
            <a:ext cx="3672408" cy="142554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19400" y="1676400"/>
            <a:ext cx="6324600" cy="2743200"/>
          </a:xfrm>
        </p:spPr>
        <p:txBody>
          <a:bodyPr vert="horz">
            <a:normAutofit fontScale="90000"/>
          </a:bodyPr>
          <a:lstStyle/>
          <a:p>
            <a:pPr marL="182880" indent="0" algn="ctr">
              <a:buNone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«МОЯ БЕЗОПАСНОСТЬ»</a:t>
            </a:r>
            <a:b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проектная деятельность  </a:t>
            </a:r>
            <a:b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группы №14</a:t>
            </a:r>
            <a:b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              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676400"/>
            <a:ext cx="3174393" cy="44556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33400" y="381000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/>
                <a:cs typeface="Arial"/>
              </a:rPr>
              <a:t>Муниципальное  бюджетное  дошкольное</a:t>
            </a:r>
          </a:p>
          <a:p>
            <a:pPr algn="ctr"/>
            <a:r>
              <a:rPr lang="ru-RU" b="1" dirty="0" smtClean="0">
                <a:latin typeface="Arial"/>
                <a:cs typeface="Arial"/>
              </a:rPr>
              <a:t> образовательное учреждение</a:t>
            </a:r>
          </a:p>
          <a:p>
            <a:pPr algn="ctr"/>
            <a:r>
              <a:rPr lang="ru-RU" b="1" dirty="0" smtClean="0">
                <a:latin typeface="Arial"/>
                <a:cs typeface="Arial"/>
              </a:rPr>
              <a:t>Детский сад №2</a:t>
            </a:r>
            <a:endParaRPr lang="en-US" dirty="0" smtClean="0">
              <a:latin typeface="Arial"/>
              <a:cs typeface="Arial"/>
            </a:endParaRP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800600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00000"/>
              </a:lnSpc>
            </a:pPr>
            <a:r>
              <a:rPr lang="ru-RU" sz="2000" b="1" dirty="0" smtClean="0">
                <a:solidFill>
                  <a:srgbClr val="000000"/>
                </a:solidFill>
                <a:latin typeface="Arial"/>
                <a:cs typeface="Arial"/>
              </a:rPr>
              <a:t>Воспитатель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: </a:t>
            </a:r>
            <a:r>
              <a:rPr lang="en-US" sz="2000" b="1" dirty="0" err="1" smtClean="0">
                <a:solidFill>
                  <a:srgbClr val="000000"/>
                </a:solidFill>
                <a:latin typeface="Arial"/>
                <a:cs typeface="Arial"/>
              </a:rPr>
              <a:t>Муянова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en-US" sz="2000" b="1" dirty="0" err="1" smtClean="0">
                <a:solidFill>
                  <a:srgbClr val="000000"/>
                </a:solidFill>
                <a:latin typeface="Arial"/>
                <a:cs typeface="Arial"/>
              </a:rPr>
              <a:t>Н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. </a:t>
            </a:r>
            <a:r>
              <a:rPr lang="en-US" sz="2000" b="1" dirty="0" err="1" smtClean="0">
                <a:solidFill>
                  <a:srgbClr val="000000"/>
                </a:solidFill>
                <a:latin typeface="Arial"/>
                <a:cs typeface="Arial"/>
              </a:rPr>
              <a:t>А</a:t>
            </a: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en-US" sz="2000" b="1" dirty="0" smtClean="0">
              <a:latin typeface="Arial"/>
              <a:cs typeface="Arial"/>
            </a:endParaRPr>
          </a:p>
          <a:p>
            <a:pPr algn="r">
              <a:lnSpc>
                <a:spcPct val="100000"/>
              </a:lnSpc>
            </a:pPr>
            <a:r>
              <a:rPr lang="en-US" sz="2000" b="1" dirty="0" smtClean="0">
                <a:solidFill>
                  <a:srgbClr val="000000"/>
                </a:solidFill>
                <a:latin typeface="Arial"/>
                <a:cs typeface="Arial"/>
              </a:rPr>
              <a:t>                  </a:t>
            </a:r>
            <a:endParaRPr lang="en-US" sz="2000" dirty="0">
              <a:latin typeface="Arial"/>
              <a:cs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2800" y="6248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Arial"/>
                <a:cs typeface="Arial"/>
              </a:rPr>
              <a:t>Саров 2016</a:t>
            </a:r>
            <a:endParaRPr lang="en-US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69118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304800"/>
            <a:ext cx="7924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/>
                <a:cs typeface="Arial"/>
              </a:rPr>
              <a:t>Обсудили</a:t>
            </a:r>
            <a:r>
              <a:rPr lang="ru-RU" sz="2000" dirty="0" smtClean="0">
                <a:latin typeface="Arial"/>
                <a:cs typeface="Arial"/>
              </a:rPr>
              <a:t> возникшую проблему. Стали думать, как ее можно решить?</a:t>
            </a:r>
            <a:endParaRPr lang="en-AU" sz="2000" dirty="0" smtClean="0">
              <a:latin typeface="Arial"/>
              <a:cs typeface="Arial"/>
            </a:endParaRPr>
          </a:p>
          <a:p>
            <a:r>
              <a:rPr lang="ru-RU" sz="2000" dirty="0" smtClean="0">
                <a:latin typeface="Arial"/>
                <a:cs typeface="Arial"/>
              </a:rPr>
              <a:t>Всем понравилась идея: найти опасные предметы дома от чего может  быть пожар, а так же указать неправильные  действия взрослых и детей, когда возникают  опасные  ситуации.</a:t>
            </a:r>
            <a:endParaRPr lang="en-AU" sz="2000" dirty="0" smtClean="0">
              <a:latin typeface="Arial"/>
              <a:cs typeface="Arial"/>
            </a:endParaRPr>
          </a:p>
          <a:p>
            <a:endParaRPr lang="en-US" sz="2000" dirty="0">
              <a:latin typeface="Arial"/>
              <a:cs typeface="Arial"/>
            </a:endParaRPr>
          </a:p>
        </p:txBody>
      </p:sp>
      <p:pic>
        <p:nvPicPr>
          <p:cNvPr id="3" name="Picture 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438400"/>
            <a:ext cx="2819400" cy="3759200"/>
          </a:xfrm>
          <a:prstGeom prst="rect">
            <a:avLst/>
          </a:prstGeom>
        </p:spPr>
      </p:pic>
      <p:pic>
        <p:nvPicPr>
          <p:cNvPr id="4" name="Picture 3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2438401"/>
            <a:ext cx="2819399" cy="3763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09600" y="304800"/>
            <a:ext cx="800100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/>
                <a:cs typeface="Arial"/>
              </a:rPr>
              <a:t>Всем</a:t>
            </a:r>
            <a:r>
              <a:rPr lang="ru-RU" sz="2000" dirty="0" smtClean="0">
                <a:latin typeface="Arial"/>
                <a:cs typeface="Arial"/>
              </a:rPr>
              <a:t> понравилась идея: сделать знаки, предупреждающие опасность.</a:t>
            </a:r>
            <a:endParaRPr lang="en-AU" sz="2000" dirty="0" smtClean="0">
              <a:latin typeface="Arial"/>
              <a:cs typeface="Arial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Arial"/>
                <a:cs typeface="Arial"/>
              </a:rPr>
              <a:t>Возникли вопросы:</a:t>
            </a:r>
            <a:endParaRPr lang="en-AU" sz="32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AU" sz="2000" dirty="0" smtClean="0">
                <a:latin typeface="Arial"/>
                <a:cs typeface="Arial"/>
              </a:rPr>
              <a:t> </a:t>
            </a:r>
            <a:r>
              <a:rPr lang="ru-RU" sz="2000" dirty="0" smtClean="0">
                <a:latin typeface="Arial"/>
                <a:cs typeface="Arial"/>
              </a:rPr>
              <a:t>Чем отличаются взрослые знаки от детских?</a:t>
            </a:r>
            <a:endParaRPr lang="en-AU" sz="2000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AU" sz="2000" dirty="0" smtClean="0">
                <a:latin typeface="Arial"/>
                <a:cs typeface="Arial"/>
              </a:rPr>
              <a:t> </a:t>
            </a:r>
            <a:r>
              <a:rPr lang="ru-RU" sz="2000" dirty="0" smtClean="0">
                <a:latin typeface="Arial"/>
                <a:cs typeface="Arial"/>
              </a:rPr>
              <a:t>Как можно сделать знак?</a:t>
            </a:r>
            <a:endParaRPr lang="en-AU" sz="2000" dirty="0" smtClean="0">
              <a:latin typeface="Arial"/>
              <a:cs typeface="Arial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Arial"/>
                <a:cs typeface="Arial"/>
              </a:rPr>
              <a:t>Вспомнили, </a:t>
            </a:r>
            <a:r>
              <a:rPr lang="ru-RU" sz="2000" dirty="0" smtClean="0">
                <a:latin typeface="Arial"/>
                <a:cs typeface="Arial"/>
              </a:rPr>
              <a:t>что изображения знаков встречаются  на дороге, книгах. Предложили найти в интернете.</a:t>
            </a:r>
            <a:endParaRPr lang="en-AU" sz="2000" dirty="0" smtClean="0">
              <a:latin typeface="Arial"/>
              <a:cs typeface="Arial"/>
            </a:endParaRPr>
          </a:p>
          <a:p>
            <a:endParaRPr lang="en-AU" sz="2000" dirty="0" smtClean="0">
              <a:latin typeface="Arial"/>
              <a:cs typeface="Arial"/>
            </a:endParaRPr>
          </a:p>
          <a:p>
            <a:endParaRPr lang="en-US" dirty="0"/>
          </a:p>
        </p:txBody>
      </p:sp>
      <p:pic>
        <p:nvPicPr>
          <p:cNvPr id="3" name="Picture 2" descr="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3200400"/>
            <a:ext cx="2921257" cy="2057400"/>
          </a:xfrm>
          <a:prstGeom prst="rect">
            <a:avLst/>
          </a:prstGeom>
        </p:spPr>
      </p:pic>
      <p:pic>
        <p:nvPicPr>
          <p:cNvPr id="4" name="Picture 3" descr="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1800" y="3200400"/>
            <a:ext cx="1875453" cy="2756916"/>
          </a:xfrm>
          <a:prstGeom prst="rect">
            <a:avLst/>
          </a:prstGeom>
        </p:spPr>
      </p:pic>
      <p:pic>
        <p:nvPicPr>
          <p:cNvPr id="5" name="Picture 4" descr="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9000" y="4495800"/>
            <a:ext cx="3048000" cy="20348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228600"/>
            <a:ext cx="7848600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rgbClr val="FF0000"/>
                </a:solidFill>
                <a:latin typeface="Arial"/>
                <a:cs typeface="Arial"/>
              </a:rPr>
              <a:t>Возникли вопросы:</a:t>
            </a:r>
            <a:endParaRPr lang="en-AU" sz="3200" dirty="0" smtClean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AU" sz="2000" dirty="0" smtClean="0">
                <a:latin typeface="Arial"/>
                <a:cs typeface="Arial"/>
              </a:rPr>
              <a:t> </a:t>
            </a:r>
            <a:r>
              <a:rPr lang="ru-RU" sz="2000" dirty="0" smtClean="0">
                <a:latin typeface="Arial"/>
                <a:cs typeface="Arial"/>
              </a:rPr>
              <a:t>Чем отличаются взрослые знаки от детских?</a:t>
            </a:r>
            <a:endParaRPr lang="en-AU" sz="2000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AU" sz="2000" dirty="0" smtClean="0">
                <a:latin typeface="Arial"/>
                <a:cs typeface="Arial"/>
              </a:rPr>
              <a:t> </a:t>
            </a:r>
            <a:r>
              <a:rPr lang="ru-RU" sz="2000" dirty="0" smtClean="0">
                <a:latin typeface="Arial"/>
                <a:cs typeface="Arial"/>
              </a:rPr>
              <a:t>Как можно сделать знак?</a:t>
            </a:r>
            <a:endParaRPr lang="en-AU" sz="2000" dirty="0" smtClean="0">
              <a:latin typeface="Arial"/>
              <a:cs typeface="Arial"/>
            </a:endParaRPr>
          </a:p>
          <a:p>
            <a:r>
              <a:rPr lang="en-AU" sz="2000" dirty="0" smtClean="0">
                <a:latin typeface="Arial"/>
                <a:cs typeface="Arial"/>
              </a:rPr>
              <a:t> </a:t>
            </a:r>
            <a:r>
              <a:rPr lang="ru-RU" sz="3200" dirty="0" smtClean="0">
                <a:solidFill>
                  <a:srgbClr val="FF0000"/>
                </a:solidFill>
                <a:latin typeface="Arial"/>
                <a:cs typeface="Arial"/>
              </a:rPr>
              <a:t>Выяснили:</a:t>
            </a:r>
            <a:r>
              <a:rPr lang="ru-RU" sz="2000" dirty="0" smtClean="0">
                <a:latin typeface="Arial"/>
                <a:cs typeface="Arial"/>
              </a:rPr>
              <a:t> знаки отличаются по цвету, форме, условными обозначениями</a:t>
            </a:r>
            <a:endParaRPr lang="en-AU" sz="2000" dirty="0" smtClean="0">
              <a:latin typeface="Arial"/>
              <a:cs typeface="Arial"/>
            </a:endParaRPr>
          </a:p>
          <a:p>
            <a:r>
              <a:rPr lang="ru-RU" sz="3200" dirty="0" smtClean="0">
                <a:solidFill>
                  <a:srgbClr val="FF0000"/>
                </a:solidFill>
                <a:latin typeface="Arial"/>
                <a:cs typeface="Arial"/>
              </a:rPr>
              <a:t>Предположили: </a:t>
            </a:r>
            <a:r>
              <a:rPr lang="ru-RU" sz="2000" dirty="0" smtClean="0">
                <a:latin typeface="Arial"/>
                <a:cs typeface="Arial"/>
              </a:rPr>
              <a:t>знак должен быть красивый, указывал настроение, рассказывал: «Что хорошо, что плохо»</a:t>
            </a:r>
            <a:endParaRPr lang="en-AU" sz="2000" dirty="0" smtClean="0">
              <a:latin typeface="Arial"/>
              <a:cs typeface="Arial"/>
            </a:endParaRPr>
          </a:p>
          <a:p>
            <a:endParaRPr lang="en-US" dirty="0"/>
          </a:p>
        </p:txBody>
      </p:sp>
      <p:pic>
        <p:nvPicPr>
          <p:cNvPr id="4" name="Picture 3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72200" y="4627091"/>
            <a:ext cx="2565776" cy="1926109"/>
          </a:xfrm>
          <a:prstGeom prst="rect">
            <a:avLst/>
          </a:prstGeom>
        </p:spPr>
      </p:pic>
      <p:pic>
        <p:nvPicPr>
          <p:cNvPr id="9" name="Picture 8" descr="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3124200"/>
            <a:ext cx="2667000" cy="2002098"/>
          </a:xfrm>
          <a:prstGeom prst="rect">
            <a:avLst/>
          </a:prstGeom>
        </p:spPr>
      </p:pic>
      <p:pic>
        <p:nvPicPr>
          <p:cNvPr id="10" name="Picture 9" descr="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00400" y="3733800"/>
            <a:ext cx="2740669" cy="205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4800" y="457200"/>
            <a:ext cx="85344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/>
                <a:cs typeface="Arial"/>
              </a:rPr>
              <a:t>     Совместно с детьми сделали предположение о том, какой знак окажется самым удобным для игр и понятным для родителей – знак «Книжка – малышка», которая показывает и рассказывает, что может случиться в разных ситуациях.</a:t>
            </a:r>
            <a:r>
              <a:rPr lang="en-AU" sz="2000" dirty="0" smtClean="0">
                <a:latin typeface="Arial"/>
                <a:cs typeface="Arial"/>
              </a:rPr>
              <a:t> </a:t>
            </a:r>
            <a:r>
              <a:rPr lang="ru-RU" sz="2000" dirty="0" smtClean="0">
                <a:latin typeface="Arial"/>
                <a:cs typeface="Arial"/>
              </a:rPr>
              <a:t>Был использован прием РТВ (волшебная дорожка)</a:t>
            </a:r>
            <a:endParaRPr lang="en-AU" sz="2000" dirty="0" smtClean="0">
              <a:latin typeface="Arial"/>
              <a:cs typeface="Arial"/>
            </a:endParaRPr>
          </a:p>
          <a:p>
            <a:pPr algn="ctr"/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9" name="Picture 8" descr="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362200"/>
            <a:ext cx="3755732" cy="2819400"/>
          </a:xfrm>
          <a:prstGeom prst="rect">
            <a:avLst/>
          </a:prstGeom>
        </p:spPr>
      </p:pic>
      <p:pic>
        <p:nvPicPr>
          <p:cNvPr id="10" name="Picture 9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3352800"/>
            <a:ext cx="3758825" cy="28217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1447800"/>
            <a:ext cx="7924800" cy="488572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9600" y="381000"/>
            <a:ext cx="7848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rial"/>
                <a:cs typeface="Arial"/>
              </a:rPr>
              <a:t>Играя на волшебной дорожке, дети выбирали эмоцию и знак безопасности. </a:t>
            </a:r>
            <a:endParaRPr lang="en-US" sz="24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553200" cy="1097280"/>
          </a:xfrm>
        </p:spPr>
        <p:txBody>
          <a:bodyPr/>
          <a:lstStyle/>
          <a:p>
            <a:pPr marL="45720" indent="0" algn="ctr">
              <a:buNone/>
            </a:pPr>
            <a:endParaRPr lang="ru-RU" sz="28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457200"/>
            <a:ext cx="7848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/>
                <a:cs typeface="Arial"/>
              </a:rPr>
              <a:t>Через игру «Опасно </a:t>
            </a:r>
            <a:r>
              <a:rPr lang="en-AU" sz="2000" dirty="0" smtClean="0">
                <a:latin typeface="Arial"/>
                <a:cs typeface="Arial"/>
              </a:rPr>
              <a:t>-</a:t>
            </a:r>
            <a:r>
              <a:rPr lang="ru-RU" sz="2000" dirty="0" smtClean="0">
                <a:latin typeface="Arial"/>
                <a:cs typeface="Arial"/>
              </a:rPr>
              <a:t> безопасно» дети придумывали ситуации согласно выбранным знакам (взрослый записывал). Придуманые ситуации дети изображали в рисунках. 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828800"/>
            <a:ext cx="3149600" cy="23622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400" y="1828800"/>
            <a:ext cx="3149600" cy="23622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4343400"/>
            <a:ext cx="3048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147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533400" y="304800"/>
            <a:ext cx="792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/>
                <a:cs typeface="Arial"/>
              </a:rPr>
              <a:t>    Получились разные предупреждающие знаки, отличающиеся по форме, цвету, условным обозначениям и содержанием речетворчества.</a:t>
            </a:r>
            <a:endParaRPr lang="en-US" sz="2000" dirty="0">
              <a:latin typeface="Arial"/>
              <a:cs typeface="Arial"/>
            </a:endParaRPr>
          </a:p>
        </p:txBody>
      </p:sp>
      <p:pic>
        <p:nvPicPr>
          <p:cNvPr id="9" name="Picture 8" descr="IMG_20160311_17000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524000"/>
            <a:ext cx="3124200" cy="2343150"/>
          </a:xfrm>
          <a:prstGeom prst="rect">
            <a:avLst/>
          </a:prstGeom>
        </p:spPr>
      </p:pic>
      <p:pic>
        <p:nvPicPr>
          <p:cNvPr id="10" name="Picture 9" descr="IMG_20160314_06521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4191000"/>
            <a:ext cx="3175000" cy="2381250"/>
          </a:xfrm>
          <a:prstGeom prst="rect">
            <a:avLst/>
          </a:prstGeom>
        </p:spPr>
      </p:pic>
      <p:pic>
        <p:nvPicPr>
          <p:cNvPr id="11" name="Picture 10" descr="IMG_20160314_08451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29200" y="2590800"/>
            <a:ext cx="320040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7538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457200"/>
            <a:ext cx="4572000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Презентация проекта 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143000"/>
            <a:ext cx="2946400" cy="22098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33800" y="2362200"/>
            <a:ext cx="5181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Театрализованная  деятельность «Коза и семеро козлят»</a:t>
            </a:r>
            <a:endParaRPr lang="en-US" sz="3200" b="1" dirty="0">
              <a:solidFill>
                <a:srgbClr val="FF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9268" y="3933056"/>
            <a:ext cx="1897696" cy="254291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264" y="3935158"/>
            <a:ext cx="1866900" cy="24849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9800" y="3962400"/>
            <a:ext cx="2946400" cy="22098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86200" y="1219200"/>
            <a:ext cx="419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/>
                <a:cs typeface="Arial"/>
              </a:rPr>
              <a:t>Знаки безопасности через книжку</a:t>
            </a:r>
            <a:r>
              <a:rPr lang="en-AU" sz="2000" dirty="0" smtClean="0">
                <a:latin typeface="Arial"/>
                <a:cs typeface="Arial"/>
              </a:rPr>
              <a:t>-</a:t>
            </a:r>
            <a:r>
              <a:rPr lang="ru-RU" sz="2000" dirty="0" smtClean="0">
                <a:latin typeface="Arial"/>
                <a:cs typeface="Arial"/>
              </a:rPr>
              <a:t>малышку</a:t>
            </a:r>
            <a:endParaRPr lang="en-US" sz="20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133600" y="3810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Выводы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62000" y="1219200"/>
            <a:ext cx="7848600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Arial"/>
                <a:cs typeface="Arial"/>
              </a:rPr>
              <a:t>Таким образом, наш проект способствовал: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Arial"/>
                <a:cs typeface="Arial"/>
              </a:rPr>
              <a:t>Развитию игровой деятельсти;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Arial"/>
                <a:cs typeface="Arial"/>
              </a:rPr>
              <a:t>Формированию представлений об опасных для жизни и здоровья ситуациях и предметах, которые встречаются в быту;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Arial"/>
                <a:cs typeface="Arial"/>
              </a:rPr>
              <a:t>Развитию коммуникативных навыков детей;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Arial"/>
                <a:cs typeface="Arial"/>
              </a:rPr>
              <a:t>Повышению компетентности родителей в вопросах безопасности детей.</a:t>
            </a:r>
          </a:p>
          <a:p>
            <a:pPr marL="342900" indent="-342900"/>
            <a:endParaRPr lang="ru-RU" sz="2000" dirty="0" smtClean="0">
              <a:latin typeface="Arial"/>
              <a:cs typeface="Arial"/>
            </a:endParaRPr>
          </a:p>
          <a:p>
            <a:pPr marL="342900" indent="-342900"/>
            <a:r>
              <a:rPr lang="ru-RU" sz="2000" dirty="0" smtClean="0">
                <a:latin typeface="Arial"/>
                <a:cs typeface="Arial"/>
              </a:rPr>
              <a:t>Воспитатели на практике применили приемы индивидуализации (анкетирования, обобщение опыта  семейного воспитания семьи Цыбиковых),  также метод проектирования.</a:t>
            </a:r>
          </a:p>
          <a:p>
            <a:pPr marL="342900" indent="-342900"/>
            <a:r>
              <a:rPr lang="ru-RU" sz="2000" dirty="0" smtClean="0">
                <a:latin typeface="Arial"/>
                <a:cs typeface="Arial"/>
              </a:rPr>
              <a:t>Родители стали непосредственными участниками проектной деятельности. </a:t>
            </a:r>
            <a:endParaRPr lang="en-US" sz="20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5" y="4509120"/>
            <a:ext cx="3672408" cy="142554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208912" cy="1944216"/>
          </a:xfrm>
        </p:spPr>
        <p:txBody>
          <a:bodyPr vert="horz">
            <a:normAutofit/>
          </a:bodyPr>
          <a:lstStyle/>
          <a:p>
            <a:pPr marL="182880" indent="0">
              <a:buNone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 </a:t>
            </a:r>
            <a:b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830388093"/>
              </p:ext>
            </p:extLst>
          </p:nvPr>
        </p:nvGraphicFramePr>
        <p:xfrm>
          <a:off x="467544" y="332656"/>
          <a:ext cx="8208912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33400" y="304801"/>
            <a:ext cx="838200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None/>
            </a:pP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Актуальность:</a:t>
            </a:r>
            <a:endParaRPr lang="en-A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r>
              <a:rPr lang="ru-RU" sz="2000" dirty="0" smtClean="0">
                <a:latin typeface="Arial"/>
                <a:cs typeface="Arial"/>
              </a:rPr>
              <a:t>Основная цель по ФГОС- формирование гармонично развитой личности здорового ребенка на основе здравотворческой деятельности. Сегодня вопросы воспитания у детей навыков безопасного поведения, способности предвидеть опасные ситуации и умения по возможности избегать их, а при необходимости действовать очень актуальны.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2891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838200" y="381000"/>
            <a:ext cx="7772400" cy="2819400"/>
          </a:xfrm>
        </p:spPr>
        <p:txBody>
          <a:bodyPr>
            <a:normAutofit fontScale="40000" lnSpcReduction="20000"/>
          </a:bodyPr>
          <a:lstStyle/>
          <a:p>
            <a:pPr algn="ctr">
              <a:buNone/>
            </a:pPr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/>
              </a:rPr>
              <a:t>Педагогические задачи</a:t>
            </a:r>
            <a:r>
              <a:rPr lang="en-US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/>
              </a:rPr>
              <a:t> </a:t>
            </a:r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/>
              </a:rPr>
              <a:t>проекта:</a:t>
            </a:r>
          </a:p>
          <a:p>
            <a:pPr>
              <a:buSzPct val="90000"/>
            </a:pPr>
            <a:r>
              <a:rPr lang="ru-RU" sz="4500" dirty="0" smtClean="0">
                <a:latin typeface="Arial"/>
                <a:cs typeface="Arial"/>
              </a:rPr>
              <a:t>Развивать стремление к самостоятельному решению возникших проблем;</a:t>
            </a:r>
          </a:p>
          <a:p>
            <a:pPr>
              <a:buSzPct val="90000"/>
            </a:pPr>
            <a:r>
              <a:rPr lang="ru-RU" sz="4500" dirty="0" smtClean="0">
                <a:latin typeface="Arial"/>
                <a:cs typeface="Arial"/>
              </a:rPr>
              <a:t>Развивать умение принимать мнения, советы других и отстаивать свою точку зрения в решении возникшей проблемы;</a:t>
            </a:r>
          </a:p>
          <a:p>
            <a:pPr>
              <a:buSzPct val="90000"/>
            </a:pPr>
            <a:r>
              <a:rPr lang="ru-RU" sz="4500" dirty="0" smtClean="0">
                <a:latin typeface="Arial"/>
                <a:cs typeface="Arial"/>
              </a:rPr>
              <a:t>Позитивно оценивать себя и творчество товарищей;</a:t>
            </a:r>
          </a:p>
          <a:p>
            <a:pPr>
              <a:buSzPct val="90000"/>
            </a:pPr>
            <a:r>
              <a:rPr lang="ru-RU" sz="4500" dirty="0" smtClean="0">
                <a:latin typeface="Arial"/>
                <a:cs typeface="Arial"/>
              </a:rPr>
              <a:t>Приобщать воспитанников к дизайн – творчеству.</a:t>
            </a:r>
            <a:endParaRPr lang="en-US" sz="4500" dirty="0" smtClean="0">
              <a:latin typeface="Arial"/>
              <a:cs typeface="Arial"/>
            </a:endParaRPr>
          </a:p>
          <a:p>
            <a:pPr algn="ctr">
              <a:buNone/>
            </a:pPr>
            <a:endParaRPr lang="en-US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/>
            </a:endParaRPr>
          </a:p>
          <a:p>
            <a:pPr algn="ctr">
              <a:buNone/>
            </a:pPr>
            <a:r>
              <a:rPr lang="ru-RU" sz="1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/>
              </a:rPr>
              <a:t>:</a:t>
            </a:r>
          </a:p>
          <a:p>
            <a:pPr algn="ctr">
              <a:buNone/>
            </a:pP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/>
            </a:endParaRPr>
          </a:p>
          <a:p>
            <a:pPr algn="ctr">
              <a:buNone/>
            </a:pPr>
            <a:endParaRPr lang="ru-RU" sz="4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Times New Roman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66800" y="3200400"/>
            <a:ext cx="4191000" cy="37330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Times New Roman"/>
              </a:rPr>
              <a:t>Цель проекта</a:t>
            </a:r>
            <a:endParaRPr lang="ru-RU" sz="3200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cs typeface="Times New Roman"/>
            </a:endParaRPr>
          </a:p>
          <a:p>
            <a:pPr>
              <a:lnSpc>
                <a:spcPct val="115000"/>
              </a:lnSpc>
              <a:spcAft>
                <a:spcPts val="2200"/>
              </a:spcAft>
            </a:pPr>
            <a:r>
              <a:rPr lang="ru-RU" sz="2000" dirty="0" smtClean="0">
                <a:latin typeface="Arial"/>
                <a:ea typeface="Times New Roman"/>
                <a:cs typeface="Arial"/>
              </a:rPr>
              <a:t>– создать условия для формирования навыков безопасного поведения на дороге, улице, в быту и в общении с незнакомыми людьми в процессе приобретения </a:t>
            </a:r>
            <a:r>
              <a:rPr lang="ru-RU" sz="2000" dirty="0" smtClean="0">
                <a:latin typeface="Arial"/>
                <a:cs typeface="Arial"/>
              </a:rPr>
              <a:t>   социального опыта.</a:t>
            </a:r>
          </a:p>
          <a:p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183933" y="3276600"/>
            <a:ext cx="3559435" cy="3078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5" y="4509120"/>
            <a:ext cx="3672408" cy="142554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208912" cy="1944216"/>
          </a:xfrm>
        </p:spPr>
        <p:txBody>
          <a:bodyPr vert="horz">
            <a:normAutofit/>
          </a:bodyPr>
          <a:lstStyle/>
          <a:p>
            <a:pPr marL="182880" indent="0">
              <a:buNone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 </a:t>
            </a:r>
            <a:b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0"/>
            <a:ext cx="8496945" cy="276998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по работе с родителями:</a:t>
            </a:r>
            <a:endParaRPr lang="ru-RU" sz="3600" b="1" cap="none" spc="0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 algn="just"/>
            <a:r>
              <a:rPr lang="ru-RU" sz="2400" dirty="0" smtClean="0">
                <a:latin typeface="Arial"/>
                <a:ea typeface="Times New Roman"/>
                <a:cs typeface="Arial"/>
              </a:rPr>
              <a:t>1.Повысить компетентность </a:t>
            </a:r>
            <a:r>
              <a:rPr lang="ru-RU" sz="2400" dirty="0">
                <a:latin typeface="Arial"/>
                <a:ea typeface="Times New Roman"/>
                <a:cs typeface="Arial"/>
              </a:rPr>
              <a:t>родителей в вопросах безопасности детей в окружающей жизни. </a:t>
            </a:r>
            <a:br>
              <a:rPr lang="ru-RU" sz="2400" dirty="0">
                <a:latin typeface="Arial"/>
                <a:ea typeface="Times New Roman"/>
                <a:cs typeface="Arial"/>
              </a:rPr>
            </a:br>
            <a:r>
              <a:rPr lang="ru-RU" sz="2400" dirty="0" smtClean="0">
                <a:latin typeface="Arial"/>
                <a:ea typeface="Times New Roman"/>
                <a:cs typeface="Arial"/>
              </a:rPr>
              <a:t>2.Привлечь </a:t>
            </a:r>
            <a:r>
              <a:rPr lang="ru-RU" sz="2400" dirty="0">
                <a:latin typeface="Arial"/>
                <a:ea typeface="Times New Roman"/>
                <a:cs typeface="Arial"/>
              </a:rPr>
              <a:t>семьи к участию в воспитательном процессе на основе педагогического сотрудничества. </a:t>
            </a:r>
            <a:endParaRPr lang="ru-RU" sz="2400" dirty="0" smtClean="0">
              <a:latin typeface="Arial"/>
              <a:ea typeface="Times New Roman"/>
              <a:cs typeface="Arial"/>
            </a:endParaRPr>
          </a:p>
          <a:p>
            <a:pPr algn="just"/>
            <a:endParaRPr lang="ru-RU" sz="2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852936"/>
            <a:ext cx="5472608" cy="3644342"/>
          </a:xfrm>
          <a:prstGeom prst="rect">
            <a:avLst/>
          </a:prstGeom>
          <a:solidFill>
            <a:schemeClr val="bg2"/>
          </a:solidFill>
          <a:ln>
            <a:noFill/>
          </a:ln>
          <a:effectLst>
            <a:softEdge rad="317500"/>
          </a:effectLst>
        </p:spPr>
      </p:pic>
    </p:spTree>
    <p:extLst>
      <p:ext uri="{BB962C8B-B14F-4D97-AF65-F5344CB8AC3E}">
        <p14:creationId xmlns:p14="http://schemas.microsoft.com/office/powerpoint/2010/main" val="2992891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5" y="4509120"/>
            <a:ext cx="3672408" cy="1425544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60648"/>
            <a:ext cx="8208912" cy="1944216"/>
          </a:xfrm>
        </p:spPr>
        <p:txBody>
          <a:bodyPr vert="horz">
            <a:normAutofit/>
          </a:bodyPr>
          <a:lstStyle/>
          <a:p>
            <a:pPr marL="182880" indent="0">
              <a:buNone/>
            </a:pPr>
            <a: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  <a:t> </a:t>
            </a:r>
            <a:br>
              <a:rPr lang="ru-RU" dirty="0" smtClean="0">
                <a:ln>
                  <a:solidFill>
                    <a:schemeClr val="tx1"/>
                  </a:solidFill>
                </a:ln>
                <a:solidFill>
                  <a:schemeClr val="accent6">
                    <a:lumMod val="75000"/>
                  </a:schemeClr>
                </a:solidFill>
              </a:rPr>
            </a:br>
            <a:endParaRPr lang="ru-RU" dirty="0">
              <a:ln>
                <a:solidFill>
                  <a:schemeClr val="tx1"/>
                </a:solidFill>
              </a:ln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5800" y="476672"/>
            <a:ext cx="800100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C00000"/>
                </a:solidFill>
                <a:latin typeface="Arial"/>
                <a:cs typeface="Arial"/>
              </a:rPr>
              <a:t>Тип проекта </a:t>
            </a:r>
            <a:r>
              <a:rPr lang="ru-RU" sz="2000" dirty="0">
                <a:latin typeface="Arial"/>
                <a:cs typeface="Arial"/>
              </a:rPr>
              <a:t>–</a:t>
            </a:r>
            <a:r>
              <a:rPr lang="ru-RU" sz="2000" b="1" dirty="0">
                <a:solidFill>
                  <a:srgbClr val="C00000"/>
                </a:solidFill>
                <a:latin typeface="Arial"/>
                <a:cs typeface="Arial"/>
              </a:rPr>
              <a:t> </a:t>
            </a:r>
            <a:r>
              <a:rPr lang="ru-RU" sz="2000" dirty="0">
                <a:latin typeface="Arial"/>
                <a:cs typeface="Arial"/>
              </a:rPr>
              <a:t>информационно-творческий, групповой. </a:t>
            </a:r>
            <a:endParaRPr lang="ru-RU" sz="2000" dirty="0" smtClean="0">
              <a:latin typeface="Arial"/>
              <a:cs typeface="Arial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Arial"/>
                <a:cs typeface="Arial"/>
              </a:rPr>
              <a:t>Продолжительность </a:t>
            </a:r>
            <a:r>
              <a:rPr lang="ru-RU" sz="2000" b="1" dirty="0">
                <a:solidFill>
                  <a:srgbClr val="C00000"/>
                </a:solidFill>
                <a:latin typeface="Arial"/>
                <a:cs typeface="Arial"/>
              </a:rPr>
              <a:t>проекта </a:t>
            </a:r>
            <a:r>
              <a:rPr lang="ru-RU" sz="2000" dirty="0">
                <a:latin typeface="Arial"/>
                <a:cs typeface="Arial"/>
              </a:rPr>
              <a:t>– долгосрочный </a:t>
            </a:r>
            <a:endParaRPr lang="ru-RU" sz="2000" dirty="0" smtClean="0">
              <a:latin typeface="Arial"/>
              <a:cs typeface="Arial"/>
            </a:endParaRPr>
          </a:p>
          <a:p>
            <a:r>
              <a:rPr lang="ru-RU" sz="2000" b="1" dirty="0" smtClean="0">
                <a:solidFill>
                  <a:srgbClr val="C00000"/>
                </a:solidFill>
                <a:latin typeface="Arial"/>
                <a:cs typeface="Arial"/>
              </a:rPr>
              <a:t>Форма </a:t>
            </a:r>
            <a:r>
              <a:rPr lang="ru-RU" sz="2000" b="1" dirty="0">
                <a:solidFill>
                  <a:srgbClr val="C00000"/>
                </a:solidFill>
                <a:latin typeface="Arial"/>
                <a:cs typeface="Arial"/>
              </a:rPr>
              <a:t>проведения: </a:t>
            </a:r>
            <a:r>
              <a:rPr lang="ru-RU" sz="2000" dirty="0">
                <a:latin typeface="Arial"/>
                <a:cs typeface="Arial"/>
              </a:rPr>
              <a:t>занятия, самостоятельная деятельность, </a:t>
            </a:r>
            <a:r>
              <a:rPr lang="ru-RU" sz="2000" dirty="0" smtClean="0">
                <a:latin typeface="Arial"/>
                <a:cs typeface="Arial"/>
              </a:rPr>
              <a:t> экскурсии</a:t>
            </a:r>
            <a:r>
              <a:rPr lang="ru-RU" sz="2000" dirty="0">
                <a:latin typeface="Arial"/>
                <a:cs typeface="Arial"/>
              </a:rPr>
              <a:t>, работа в </a:t>
            </a:r>
            <a:r>
              <a:rPr lang="ru-RU" sz="2000" dirty="0" smtClean="0">
                <a:latin typeface="Arial"/>
                <a:cs typeface="Arial"/>
              </a:rPr>
              <a:t>творческой мастерской обмен опытом семейного воспитания (семья </a:t>
            </a:r>
            <a:r>
              <a:rPr lang="ru-RU" sz="2000" dirty="0" err="1" smtClean="0">
                <a:latin typeface="Arial"/>
                <a:cs typeface="Arial"/>
              </a:rPr>
              <a:t>Цыбиковых</a:t>
            </a:r>
            <a:r>
              <a:rPr lang="ru-RU" sz="2000" dirty="0" smtClean="0">
                <a:latin typeface="Arial"/>
                <a:cs typeface="Arial"/>
              </a:rPr>
              <a:t>) на родительском собрании (проект прилагается)</a:t>
            </a:r>
          </a:p>
          <a:p>
            <a:r>
              <a:rPr lang="ru-RU" sz="2000" b="1" dirty="0">
                <a:solidFill>
                  <a:srgbClr val="C00000"/>
                </a:solidFill>
                <a:latin typeface="Arial"/>
                <a:cs typeface="Arial"/>
              </a:rPr>
              <a:t>Принципы реализации проекта: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Arial"/>
                <a:cs typeface="Arial"/>
              </a:rPr>
              <a:t>*</a:t>
            </a:r>
            <a:r>
              <a:rPr lang="ru-RU" sz="2000" dirty="0" smtClean="0">
                <a:latin typeface="Arial"/>
                <a:cs typeface="Arial"/>
              </a:rPr>
              <a:t> Систематическое </a:t>
            </a:r>
            <a:r>
              <a:rPr lang="ru-RU" sz="2000" dirty="0">
                <a:latin typeface="Arial"/>
                <a:cs typeface="Arial"/>
              </a:rPr>
              <a:t>изучение наиболее вероятных причин </a:t>
            </a:r>
            <a:r>
              <a:rPr lang="ru-RU" sz="2000" dirty="0" smtClean="0">
                <a:latin typeface="Arial"/>
                <a:cs typeface="Arial"/>
              </a:rPr>
              <a:t>          возникновения пожаров, аварийных ситуаций на дороге.</a:t>
            </a:r>
            <a:endParaRPr lang="ru-RU" sz="2000" dirty="0">
              <a:latin typeface="Arial"/>
              <a:cs typeface="Arial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Arial"/>
                <a:cs typeface="Arial"/>
              </a:rPr>
              <a:t>* </a:t>
            </a:r>
            <a:r>
              <a:rPr lang="ru-RU" sz="2000" dirty="0" smtClean="0">
                <a:latin typeface="Arial"/>
                <a:cs typeface="Arial"/>
              </a:rPr>
              <a:t>Целенаправленное </a:t>
            </a:r>
            <a:r>
              <a:rPr lang="ru-RU" sz="2000" dirty="0">
                <a:latin typeface="Arial"/>
                <a:cs typeface="Arial"/>
              </a:rPr>
              <a:t>изучение правил безопасного поведения в детском саду, дома, на </a:t>
            </a:r>
            <a:r>
              <a:rPr lang="ru-RU" sz="2000" dirty="0" smtClean="0">
                <a:latin typeface="Arial"/>
                <a:cs typeface="Arial"/>
              </a:rPr>
              <a:t>улице.</a:t>
            </a:r>
            <a:endParaRPr lang="ru-RU" sz="2000" dirty="0">
              <a:latin typeface="Arial"/>
              <a:cs typeface="Arial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Arial"/>
                <a:cs typeface="Arial"/>
              </a:rPr>
              <a:t>*</a:t>
            </a:r>
            <a:r>
              <a:rPr lang="ru-RU" sz="2000" dirty="0" smtClean="0">
                <a:latin typeface="Arial"/>
                <a:cs typeface="Arial"/>
              </a:rPr>
              <a:t> Принцип </a:t>
            </a:r>
            <a:r>
              <a:rPr lang="ru-RU" sz="2000" dirty="0">
                <a:latin typeface="Arial"/>
                <a:cs typeface="Arial"/>
              </a:rPr>
              <a:t>креативности, позволяющий формировать новые знания, умения, навыки в области противопожарной безопасности ребёнка на базе уже имеющихся.</a:t>
            </a:r>
            <a:endParaRPr lang="ru-RU" sz="2000" dirty="0" smtClean="0">
              <a:latin typeface="Arial"/>
              <a:cs typeface="Arial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Arial"/>
                <a:cs typeface="Arial"/>
              </a:rPr>
              <a:t>*</a:t>
            </a:r>
            <a:r>
              <a:rPr lang="ru-RU" sz="2000" dirty="0" smtClean="0">
                <a:latin typeface="Arial"/>
                <a:cs typeface="Arial"/>
              </a:rPr>
              <a:t> Принцип гуманизации: </a:t>
            </a:r>
            <a:r>
              <a:rPr lang="ru-RU" sz="2000" dirty="0">
                <a:latin typeface="Arial"/>
                <a:cs typeface="Arial"/>
              </a:rPr>
              <a:t>во главу проекта поставлен ребёнок и забота о его здоровье и безопасности.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2891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43000" y="381000"/>
            <a:ext cx="7315200" cy="5715000"/>
          </a:xfrm>
        </p:spPr>
        <p:txBody>
          <a:bodyPr>
            <a:normAutofit lnSpcReduction="10000"/>
          </a:bodyPr>
          <a:lstStyle/>
          <a:p>
            <a:pPr marL="45720" indent="0" algn="ctr">
              <a:buNone/>
            </a:pPr>
            <a:r>
              <a:rPr lang="ru-RU" sz="28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cs typeface="Arial"/>
              </a:rPr>
              <a:t>Проект включает в себя 3 этапа: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cs typeface="Arial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0000"/>
                </a:solidFill>
                <a:latin typeface="Arial"/>
                <a:cs typeface="Arial"/>
              </a:rPr>
              <a:t>1. Подготовительный</a:t>
            </a:r>
            <a:r>
              <a:rPr lang="ru-RU" sz="2400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ru-RU" sz="24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0000"/>
                </a:solidFill>
                <a:latin typeface="Arial"/>
                <a:cs typeface="Arial"/>
              </a:rPr>
              <a:t>2. Основной</a:t>
            </a:r>
            <a:r>
              <a:rPr lang="ru-RU" sz="2400" dirty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ru-RU" sz="240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>
              <a:buNone/>
            </a:pPr>
            <a:r>
              <a:rPr lang="ru-RU" sz="2400" dirty="0" smtClean="0">
                <a:solidFill>
                  <a:srgbClr val="000000"/>
                </a:solidFill>
                <a:latin typeface="Arial"/>
                <a:cs typeface="Arial"/>
              </a:rPr>
              <a:t>3. Заключительный</a:t>
            </a:r>
            <a:r>
              <a:rPr lang="ru-RU" sz="2400" dirty="0">
                <a:latin typeface="Arial"/>
                <a:cs typeface="Arial"/>
              </a:rPr>
              <a:t>.</a:t>
            </a:r>
          </a:p>
          <a:p>
            <a:pPr marL="45720" indent="0" algn="ctr">
              <a:buNone/>
            </a:pPr>
            <a:r>
              <a:rPr lang="ru-RU" sz="2400" u="sng" dirty="0">
                <a:solidFill>
                  <a:srgbClr val="000000"/>
                </a:solidFill>
                <a:latin typeface="Arial"/>
                <a:cs typeface="Arial"/>
              </a:rPr>
              <a:t>Этапы работы над проектом:</a:t>
            </a:r>
          </a:p>
          <a:p>
            <a:pPr marL="45720" indent="0" algn="ctr">
              <a:buNone/>
            </a:pPr>
            <a:r>
              <a:rPr lang="ru-RU" sz="2800" dirty="0">
                <a:solidFill>
                  <a:srgbClr val="C00000"/>
                </a:solidFill>
                <a:cs typeface="Arial"/>
              </a:rPr>
              <a:t>1. Подготовительный этап</a:t>
            </a:r>
          </a:p>
          <a:p>
            <a:r>
              <a:rPr lang="ru-RU" sz="2400" dirty="0">
                <a:solidFill>
                  <a:srgbClr val="000000"/>
                </a:solidFill>
                <a:latin typeface="Arial"/>
                <a:cs typeface="Arial"/>
              </a:rPr>
              <a:t>Определение темы проекта</a:t>
            </a:r>
            <a:r>
              <a:rPr lang="ru-RU" sz="2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r>
              <a:rPr lang="ru-RU" sz="2400" dirty="0">
                <a:solidFill>
                  <a:srgbClr val="000000"/>
                </a:solidFill>
                <a:latin typeface="Arial"/>
                <a:cs typeface="Arial"/>
              </a:rPr>
              <a:t>Анкетирование </a:t>
            </a:r>
            <a:r>
              <a:rPr lang="ru-RU" sz="2400" dirty="0" smtClean="0">
                <a:solidFill>
                  <a:srgbClr val="000000"/>
                </a:solidFill>
                <a:latin typeface="Arial"/>
                <a:cs typeface="Arial"/>
              </a:rPr>
              <a:t>родителей по вопросам безопасности жизни и здоровья детей.</a:t>
            </a:r>
          </a:p>
          <a:p>
            <a:pPr marL="45720" indent="0"/>
            <a:r>
              <a:rPr lang="ru-RU" sz="2400" dirty="0" smtClean="0">
                <a:solidFill>
                  <a:srgbClr val="000000"/>
                </a:solidFill>
                <a:latin typeface="Arial"/>
                <a:cs typeface="Arial"/>
              </a:rPr>
              <a:t>Формулировка </a:t>
            </a:r>
            <a:r>
              <a:rPr lang="ru-RU" sz="2400" dirty="0">
                <a:solidFill>
                  <a:srgbClr val="000000"/>
                </a:solidFill>
                <a:latin typeface="Arial"/>
                <a:cs typeface="Arial"/>
              </a:rPr>
              <a:t>цели и определение задач</a:t>
            </a:r>
            <a:r>
              <a:rPr lang="ru-RU" sz="2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  <a:endParaRPr lang="ru-RU" sz="2400" dirty="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ru-RU" sz="2400" dirty="0">
                <a:solidFill>
                  <a:srgbClr val="000000"/>
                </a:solidFill>
                <a:latin typeface="Arial"/>
                <a:cs typeface="Arial"/>
              </a:rPr>
              <a:t>Подбор материалов по теме проекта.</a:t>
            </a:r>
          </a:p>
          <a:p>
            <a:r>
              <a:rPr lang="ru-RU" sz="2400" dirty="0">
                <a:solidFill>
                  <a:srgbClr val="000000"/>
                </a:solidFill>
                <a:latin typeface="Arial"/>
                <a:cs typeface="Arial"/>
              </a:rPr>
              <a:t>Составление плана основного этапа проекта</a:t>
            </a:r>
            <a:r>
              <a:rPr lang="ru-RU" sz="2400" dirty="0" smtClean="0">
                <a:solidFill>
                  <a:srgbClr val="000000"/>
                </a:solidFill>
                <a:latin typeface="Arial"/>
                <a:cs typeface="Arial"/>
              </a:rPr>
              <a:t>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19509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332656"/>
            <a:ext cx="8352928" cy="6068144"/>
          </a:xfrm>
        </p:spPr>
        <p:txBody>
          <a:bodyPr>
            <a:normAutofit fontScale="55000" lnSpcReduction="20000"/>
          </a:bodyPr>
          <a:lstStyle/>
          <a:p>
            <a:pPr marL="45720" indent="0" algn="ctr">
              <a:buNone/>
            </a:pPr>
            <a:r>
              <a:rPr lang="ru-RU" sz="6737" dirty="0">
                <a:solidFill>
                  <a:srgbClr val="C00000"/>
                </a:solidFill>
                <a:cs typeface="Arial"/>
              </a:rPr>
              <a:t>2. Основной </a:t>
            </a:r>
            <a:r>
              <a:rPr lang="ru-RU" sz="6737" dirty="0" smtClean="0">
                <a:solidFill>
                  <a:srgbClr val="C00000"/>
                </a:solidFill>
                <a:cs typeface="Arial"/>
              </a:rPr>
              <a:t>этап</a:t>
            </a:r>
            <a:endParaRPr lang="en-AU" sz="6737" dirty="0" smtClean="0">
              <a:solidFill>
                <a:srgbClr val="C00000"/>
              </a:solidFill>
              <a:cs typeface="Arial"/>
            </a:endParaRPr>
          </a:p>
          <a:p>
            <a:pPr marL="45720" indent="0" algn="ctr">
              <a:buNone/>
            </a:pPr>
            <a:endParaRPr lang="ru-RU" sz="3000" dirty="0" smtClean="0">
              <a:solidFill>
                <a:srgbClr val="C00000"/>
              </a:solidFill>
              <a:cs typeface="Arial"/>
            </a:endParaRPr>
          </a:p>
          <a:p>
            <a:pPr algn="just"/>
            <a:r>
              <a:rPr lang="ru-RU" sz="3579" dirty="0" smtClean="0">
                <a:solidFill>
                  <a:srgbClr val="000000"/>
                </a:solidFill>
                <a:latin typeface="Arial"/>
                <a:cs typeface="Arial"/>
              </a:rPr>
              <a:t>Обучение </a:t>
            </a:r>
            <a:r>
              <a:rPr lang="ru-RU" sz="3579" dirty="0">
                <a:solidFill>
                  <a:srgbClr val="000000"/>
                </a:solidFill>
                <a:latin typeface="Arial"/>
                <a:cs typeface="Arial"/>
              </a:rPr>
              <a:t>детей приемам защитного поведения (крик, призыв о </a:t>
            </a:r>
            <a:r>
              <a:rPr lang="ru-RU" sz="3579" dirty="0" smtClean="0">
                <a:solidFill>
                  <a:srgbClr val="000000"/>
                </a:solidFill>
                <a:latin typeface="Arial"/>
                <a:cs typeface="Arial"/>
              </a:rPr>
              <a:t>помощи);</a:t>
            </a:r>
            <a:endParaRPr lang="ru-RU" sz="3579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/>
            <a:r>
              <a:rPr lang="ru-RU" sz="3579" dirty="0">
                <a:solidFill>
                  <a:srgbClr val="000000"/>
                </a:solidFill>
                <a:latin typeface="Arial"/>
                <a:cs typeface="Arial"/>
              </a:rPr>
              <a:t>Рассматривание </a:t>
            </a:r>
            <a:r>
              <a:rPr lang="ru-RU" sz="3579" dirty="0" smtClean="0">
                <a:solidFill>
                  <a:srgbClr val="000000"/>
                </a:solidFill>
                <a:latin typeface="Arial"/>
                <a:cs typeface="Arial"/>
              </a:rPr>
              <a:t>иллюстраций. Чтение </a:t>
            </a:r>
            <a:r>
              <a:rPr lang="ru-RU" sz="3579" dirty="0">
                <a:solidFill>
                  <a:srgbClr val="000000"/>
                </a:solidFill>
                <a:latin typeface="Arial"/>
                <a:cs typeface="Arial"/>
              </a:rPr>
              <a:t>художественной литературы «Правила поведения для воспитанных детей».</a:t>
            </a:r>
          </a:p>
          <a:p>
            <a:pPr algn="just"/>
            <a:r>
              <a:rPr lang="ru-RU" sz="3579" dirty="0" err="1">
                <a:solidFill>
                  <a:srgbClr val="000000"/>
                </a:solidFill>
                <a:latin typeface="Arial"/>
                <a:cs typeface="Arial"/>
              </a:rPr>
              <a:t>Дид</a:t>
            </a:r>
            <a:r>
              <a:rPr lang="ru-RU" sz="3579" dirty="0">
                <a:solidFill>
                  <a:srgbClr val="000000"/>
                </a:solidFill>
                <a:latin typeface="Arial"/>
                <a:cs typeface="Arial"/>
              </a:rPr>
              <a:t>. игры «Как спастись от неприятностей», «Пожароопасные предметы</a:t>
            </a:r>
            <a:r>
              <a:rPr lang="ru-RU" sz="3579" dirty="0" smtClean="0">
                <a:solidFill>
                  <a:srgbClr val="000000"/>
                </a:solidFill>
                <a:latin typeface="Arial"/>
                <a:cs typeface="Arial"/>
              </a:rPr>
              <a:t>», «</a:t>
            </a:r>
            <a:r>
              <a:rPr lang="ru-RU" sz="3579" dirty="0">
                <a:solidFill>
                  <a:srgbClr val="000000"/>
                </a:solidFill>
                <a:latin typeface="Arial"/>
                <a:cs typeface="Arial"/>
              </a:rPr>
              <a:t>Что поможет при пожаре», беседа с последующим анализом.</a:t>
            </a:r>
          </a:p>
          <a:p>
            <a:pPr algn="just"/>
            <a:r>
              <a:rPr lang="ru-RU" sz="3579" dirty="0" smtClean="0">
                <a:solidFill>
                  <a:srgbClr val="000000"/>
                </a:solidFill>
                <a:latin typeface="Arial"/>
                <a:cs typeface="Arial"/>
              </a:rPr>
              <a:t>Беседы </a:t>
            </a:r>
            <a:r>
              <a:rPr lang="ru-RU" sz="3579" dirty="0">
                <a:solidFill>
                  <a:srgbClr val="000000"/>
                </a:solidFill>
                <a:latin typeface="Arial"/>
                <a:cs typeface="Arial"/>
              </a:rPr>
              <a:t>«Спички детям не игрушка</a:t>
            </a:r>
            <a:r>
              <a:rPr lang="ru-RU" sz="3579" dirty="0" smtClean="0">
                <a:solidFill>
                  <a:srgbClr val="000000"/>
                </a:solidFill>
                <a:latin typeface="Arial"/>
                <a:cs typeface="Arial"/>
              </a:rPr>
              <a:t>», «Кто </a:t>
            </a:r>
            <a:r>
              <a:rPr lang="ru-RU" sz="3579" dirty="0">
                <a:solidFill>
                  <a:srgbClr val="000000"/>
                </a:solidFill>
                <a:latin typeface="Arial"/>
                <a:cs typeface="Arial"/>
              </a:rPr>
              <a:t>такие пожарные», «Что такое терроризм»</a:t>
            </a:r>
          </a:p>
          <a:p>
            <a:pPr algn="just"/>
            <a:r>
              <a:rPr lang="ru-RU" sz="3579" dirty="0" smtClean="0">
                <a:solidFill>
                  <a:srgbClr val="000000"/>
                </a:solidFill>
                <a:latin typeface="Arial"/>
                <a:cs typeface="Arial"/>
              </a:rPr>
              <a:t>Рисование </a:t>
            </a:r>
            <a:r>
              <a:rPr lang="ru-RU" sz="3579" dirty="0">
                <a:solidFill>
                  <a:srgbClr val="000000"/>
                </a:solidFill>
                <a:latin typeface="Arial"/>
                <a:cs typeface="Arial"/>
              </a:rPr>
              <a:t>пожарных машин и пожара, машин на дороге, опасностей в доме. Раскрашивание иллюстраций на тему «Безопасность»</a:t>
            </a:r>
          </a:p>
          <a:p>
            <a:pPr algn="just"/>
            <a:r>
              <a:rPr lang="ru-RU" sz="3579" dirty="0">
                <a:solidFill>
                  <a:srgbClr val="000000"/>
                </a:solidFill>
                <a:latin typeface="Arial"/>
                <a:cs typeface="Arial"/>
              </a:rPr>
              <a:t>Экспериментирование «Горячее и холодное», «Торнадо»</a:t>
            </a:r>
          </a:p>
          <a:p>
            <a:pPr algn="just"/>
            <a:r>
              <a:rPr lang="ru-RU" sz="3579" dirty="0">
                <a:solidFill>
                  <a:srgbClr val="000000"/>
                </a:solidFill>
                <a:latin typeface="Arial"/>
                <a:cs typeface="Arial"/>
              </a:rPr>
              <a:t>Сюжетно-ролевые игры «Мы-пожарные</a:t>
            </a:r>
            <a:r>
              <a:rPr lang="ru-RU" sz="3579" dirty="0" smtClean="0">
                <a:solidFill>
                  <a:srgbClr val="000000"/>
                </a:solidFill>
                <a:latin typeface="Arial"/>
                <a:cs typeface="Arial"/>
              </a:rPr>
              <a:t>», </a:t>
            </a:r>
            <a:r>
              <a:rPr lang="ru-RU" sz="3579" dirty="0">
                <a:solidFill>
                  <a:srgbClr val="000000"/>
                </a:solidFill>
                <a:latin typeface="Arial"/>
                <a:cs typeface="Arial"/>
              </a:rPr>
              <a:t>«Скорая помощь», </a:t>
            </a:r>
            <a:r>
              <a:rPr lang="ru-RU" sz="3579" dirty="0" smtClean="0">
                <a:solidFill>
                  <a:srgbClr val="000000"/>
                </a:solidFill>
                <a:latin typeface="Arial"/>
                <a:cs typeface="Arial"/>
              </a:rPr>
              <a:t>«Первая помощь», « Мы пожарники».</a:t>
            </a:r>
            <a:endParaRPr lang="ru-RU" sz="3579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/>
            <a:r>
              <a:rPr lang="ru-RU" sz="3579" dirty="0" smtClean="0">
                <a:solidFill>
                  <a:srgbClr val="000000"/>
                </a:solidFill>
                <a:latin typeface="Arial"/>
                <a:cs typeface="Arial"/>
              </a:rPr>
              <a:t>Игровые ситуации «Незнакомец», «</a:t>
            </a:r>
            <a:r>
              <a:rPr lang="ru-RU" sz="3579" dirty="0">
                <a:solidFill>
                  <a:srgbClr val="000000"/>
                </a:solidFill>
                <a:latin typeface="Arial"/>
                <a:cs typeface="Arial"/>
              </a:rPr>
              <a:t>Этих людей не нужно бояться» (полицейский, пожарный, служба спасения, врач, инспектор ГИБДД</a:t>
            </a:r>
            <a:r>
              <a:rPr lang="ru-RU" sz="3579" dirty="0" smtClean="0">
                <a:solidFill>
                  <a:srgbClr val="000000"/>
                </a:solidFill>
                <a:latin typeface="Arial"/>
                <a:cs typeface="Arial"/>
              </a:rPr>
              <a:t>). «Пожарная эвакуация». </a:t>
            </a:r>
            <a:endParaRPr lang="ru-RU" sz="3579" dirty="0">
              <a:solidFill>
                <a:srgbClr val="000000"/>
              </a:solidFill>
              <a:latin typeface="Arial"/>
              <a:cs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5122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14400" y="304800"/>
            <a:ext cx="7467600" cy="2819400"/>
          </a:xfrm>
        </p:spPr>
        <p:txBody>
          <a:bodyPr>
            <a:normAutofit/>
          </a:bodyPr>
          <a:lstStyle/>
          <a:p>
            <a:pPr marL="45720" indent="0" algn="ctr">
              <a:buNone/>
            </a:pPr>
            <a:r>
              <a:rPr lang="ru-RU" sz="3200" dirty="0">
                <a:solidFill>
                  <a:srgbClr val="C00000"/>
                </a:solidFill>
              </a:rPr>
              <a:t>3</a:t>
            </a:r>
            <a:r>
              <a:rPr lang="ru-RU" sz="3200" dirty="0">
                <a:solidFill>
                  <a:srgbClr val="C00000"/>
                </a:solidFill>
                <a:cs typeface="Arial"/>
              </a:rPr>
              <a:t>. Заключительный </a:t>
            </a:r>
            <a:r>
              <a:rPr lang="ru-RU" sz="3200" dirty="0" smtClean="0">
                <a:solidFill>
                  <a:srgbClr val="C00000"/>
                </a:solidFill>
                <a:cs typeface="Arial"/>
              </a:rPr>
              <a:t>этап</a:t>
            </a:r>
          </a:p>
          <a:p>
            <a:r>
              <a:rPr lang="ru-RU" dirty="0" smtClean="0">
                <a:latin typeface="Arial"/>
                <a:cs typeface="Arial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/>
                <a:cs typeface="Arial"/>
              </a:rPr>
              <a:t>Составление презентации проекта.</a:t>
            </a:r>
          </a:p>
          <a:p>
            <a:r>
              <a:rPr lang="ru-RU" dirty="0" smtClean="0">
                <a:solidFill>
                  <a:srgbClr val="000000"/>
                </a:solidFill>
                <a:latin typeface="Arial"/>
                <a:cs typeface="Arial"/>
              </a:rPr>
              <a:t> Выставка </a:t>
            </a:r>
            <a:r>
              <a:rPr lang="ru-RU" dirty="0">
                <a:solidFill>
                  <a:srgbClr val="000000"/>
                </a:solidFill>
                <a:latin typeface="Arial"/>
                <a:cs typeface="Arial"/>
              </a:rPr>
              <a:t>рисунков на тему «Безопасность</a:t>
            </a:r>
            <a:r>
              <a:rPr lang="ru-RU" dirty="0" smtClean="0">
                <a:solidFill>
                  <a:srgbClr val="000000"/>
                </a:solidFill>
                <a:latin typeface="Arial"/>
                <a:cs typeface="Arial"/>
              </a:rPr>
              <a:t>»</a:t>
            </a:r>
          </a:p>
          <a:p>
            <a:r>
              <a:rPr lang="ru-RU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/>
                <a:cs typeface="Arial"/>
              </a:rPr>
              <a:t>Театрализация «Коза и семеро козлят»</a:t>
            </a:r>
          </a:p>
          <a:p>
            <a:r>
              <a:rPr lang="en-AU" dirty="0" smtClean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/>
                <a:cs typeface="Arial"/>
              </a:rPr>
              <a:t>Изготовление знаков безопасности, книжек – малышек по данной теме.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4" name="Picture 3" descr="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0800" y="3200400"/>
            <a:ext cx="3576542" cy="250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953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762000" y="228600"/>
            <a:ext cx="78486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ea typeface="Calibri" pitchFamily="34" charset="0"/>
                <a:cs typeface="Times New Roman" pitchFamily="18" charset="0"/>
              </a:rPr>
              <a:t>Как возникла проблема: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A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r>
              <a:rPr lang="en-AU" sz="2000" dirty="0" smtClean="0">
                <a:latin typeface="Arial"/>
                <a:cs typeface="Arial"/>
              </a:rPr>
              <a:t>   </a:t>
            </a:r>
            <a:r>
              <a:rPr lang="ru-RU" sz="2000" dirty="0" smtClean="0">
                <a:latin typeface="Arial"/>
                <a:cs typeface="Arial"/>
              </a:rPr>
              <a:t>Смотрели в аудиозаписи мультфильм: «Кошкин дом» по С.Маршаку.</a:t>
            </a:r>
            <a:r>
              <a:rPr lang="en-AU" sz="2000" dirty="0" smtClean="0">
                <a:latin typeface="Arial"/>
                <a:cs typeface="Arial"/>
              </a:rPr>
              <a:t> </a:t>
            </a:r>
            <a:r>
              <a:rPr lang="ru-RU" sz="2000" dirty="0" smtClean="0">
                <a:latin typeface="Arial"/>
                <a:cs typeface="Arial"/>
              </a:rPr>
              <a:t>Вдруг одна девочка заплакала</a:t>
            </a:r>
            <a:r>
              <a:rPr lang="en-AU" sz="2000" dirty="0" smtClean="0">
                <a:latin typeface="Arial"/>
                <a:cs typeface="Arial"/>
              </a:rPr>
              <a:t>,</a:t>
            </a:r>
            <a:r>
              <a:rPr lang="ru-RU" sz="2000" dirty="0" smtClean="0">
                <a:latin typeface="Arial"/>
                <a:cs typeface="Arial"/>
              </a:rPr>
              <a:t> и на лицах детей был испуг.  Детям было жалко Кошку, несмотря на ее строптивый характер.</a:t>
            </a:r>
            <a:endParaRPr lang="en-AU" sz="2000" dirty="0" smtClean="0">
              <a:latin typeface="Arial"/>
              <a:cs typeface="Arial"/>
            </a:endParaRPr>
          </a:p>
          <a:p>
            <a:r>
              <a:rPr lang="ru-RU" sz="2000" dirty="0" smtClean="0">
                <a:latin typeface="Arial"/>
                <a:cs typeface="Arial"/>
              </a:rPr>
              <a:t>Из беседы и анализа произведения выяснилось, что многие дети видели пожары на экране телевизора, другие слышали рассказы взрослых про пожары и опасные ситуации, которые случаются дома.</a:t>
            </a:r>
            <a:endParaRPr lang="en-AU" sz="2000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4038600"/>
            <a:ext cx="762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Проблема:</a:t>
            </a:r>
            <a:endParaRPr lang="en-AU" sz="3200" dirty="0" smtClean="0">
              <a:solidFill>
                <a:srgbClr val="FF0000"/>
              </a:solidFill>
            </a:endParaRPr>
          </a:p>
          <a:p>
            <a:pPr algn="ctr"/>
            <a:endParaRPr lang="en-AU" sz="1600" dirty="0" smtClean="0">
              <a:solidFill>
                <a:srgbClr val="FF0000"/>
              </a:solidFill>
            </a:endParaRPr>
          </a:p>
          <a:p>
            <a:pPr>
              <a:buFont typeface="Arial"/>
              <a:buChar char="•"/>
            </a:pPr>
            <a:r>
              <a:rPr lang="en-AU" sz="2000" dirty="0" smtClean="0">
                <a:latin typeface="Arial"/>
                <a:cs typeface="Arial"/>
              </a:rPr>
              <a:t> </a:t>
            </a:r>
            <a:r>
              <a:rPr lang="ru-RU" sz="2000" dirty="0" smtClean="0">
                <a:latin typeface="Arial"/>
                <a:cs typeface="Arial"/>
              </a:rPr>
              <a:t>Что делать, чтобы не случился пожар?</a:t>
            </a:r>
            <a:endParaRPr lang="en-AU" sz="2000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AU" sz="2000" dirty="0" smtClean="0">
                <a:latin typeface="Arial"/>
                <a:cs typeface="Arial"/>
              </a:rPr>
              <a:t> </a:t>
            </a:r>
            <a:r>
              <a:rPr lang="ru-RU" sz="2000" dirty="0" smtClean="0">
                <a:latin typeface="Arial"/>
                <a:cs typeface="Arial"/>
              </a:rPr>
              <a:t>Как исключить опасные ситуации дома?</a:t>
            </a:r>
            <a:endParaRPr lang="en-AU" sz="2000" dirty="0" smtClean="0">
              <a:latin typeface="Arial"/>
              <a:cs typeface="Arial"/>
            </a:endParaRPr>
          </a:p>
          <a:p>
            <a:pPr>
              <a:buFont typeface="Arial"/>
              <a:buChar char="•"/>
            </a:pPr>
            <a:r>
              <a:rPr lang="en-AU" sz="2000" dirty="0" smtClean="0">
                <a:latin typeface="Arial"/>
                <a:cs typeface="Arial"/>
              </a:rPr>
              <a:t> </a:t>
            </a:r>
            <a:r>
              <a:rPr lang="ru-RU" sz="2000" dirty="0" smtClean="0">
                <a:latin typeface="Arial"/>
                <a:cs typeface="Arial"/>
              </a:rPr>
              <a:t>От чего может быть пожар и возникнуть опасные ситуации?</a:t>
            </a:r>
            <a:endParaRPr lang="en-AU" sz="2000" dirty="0" smtClean="0">
              <a:latin typeface="Arial"/>
              <a:cs typeface="Arial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729</TotalTime>
  <Words>974</Words>
  <Application>Microsoft Macintosh PowerPoint</Application>
  <PresentationFormat>On-screen Show (4:3)</PresentationFormat>
  <Paragraphs>101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Воздушный поток</vt:lpstr>
      <vt:lpstr>«МОЯ БЕЗОПАСНОСТЬ» проектная деятельность   группы №14                  </vt:lpstr>
      <vt:lpstr>  </vt:lpstr>
      <vt:lpstr>PowerPoint Presentation</vt:lpstr>
      <vt:lpstr>  </vt:lpstr>
      <vt:lpstr>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«МОЯ БЕЗОПАСНОСТЬ»</dc:title>
  <dc:creator>user</dc:creator>
  <cp:lastModifiedBy>Svetlana</cp:lastModifiedBy>
  <cp:revision>66</cp:revision>
  <dcterms:created xsi:type="dcterms:W3CDTF">2016-03-19T10:59:29Z</dcterms:created>
  <dcterms:modified xsi:type="dcterms:W3CDTF">2018-01-03T04:50:53Z</dcterms:modified>
</cp:coreProperties>
</file>