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4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8" r:id="rId16"/>
    <p:sldId id="287" r:id="rId17"/>
    <p:sldId id="282" r:id="rId18"/>
    <p:sldId id="283" r:id="rId19"/>
    <p:sldId id="284" r:id="rId20"/>
    <p:sldId id="285" r:id="rId21"/>
    <p:sldId id="286" r:id="rId22"/>
    <p:sldId id="266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89800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78729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32825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8483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83486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09543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2069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94794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9081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21431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9405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9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77119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Администратор\Рабочий стол\книг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284984"/>
            <a:ext cx="3247260" cy="309877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76672"/>
            <a:ext cx="7772400" cy="2592288"/>
          </a:xfrm>
        </p:spPr>
        <p:txBody>
          <a:bodyPr>
            <a:normAutofit/>
          </a:bodyPr>
          <a:lstStyle/>
          <a:p>
            <a:r>
              <a:rPr lang="tt-RU" b="1" dirty="0" smtClean="0"/>
              <a:t>Башлангыч мәктәптә дәресләрне оештыруда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tt-RU" b="1" dirty="0" smtClean="0">
                <a:solidFill>
                  <a:srgbClr val="FF0000"/>
                </a:solidFill>
              </a:rPr>
              <a:t>эшчәнлекле якын килү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3717032"/>
            <a:ext cx="4600600" cy="2810744"/>
          </a:xfrm>
        </p:spPr>
        <p:txBody>
          <a:bodyPr>
            <a:normAutofit/>
          </a:bodyPr>
          <a:lstStyle/>
          <a:p>
            <a:r>
              <a:rPr lang="tt-RU" sz="2400" b="1" dirty="0" smtClean="0">
                <a:solidFill>
                  <a:schemeClr val="tx1"/>
                </a:solidFill>
              </a:rPr>
              <a:t>Заһретдинова Н.М., Петрунина Н.Р., Шәфыйкова Г.Ш.</a:t>
            </a:r>
            <a:endParaRPr lang="ru-RU" sz="2400" dirty="0" smtClean="0">
              <a:solidFill>
                <a:schemeClr val="tx1"/>
              </a:solidFill>
            </a:endParaRPr>
          </a:p>
          <a:p>
            <a:r>
              <a:rPr lang="tt-RU" sz="2400" dirty="0" smtClean="0">
                <a:solidFill>
                  <a:schemeClr val="tx1"/>
                </a:solidFill>
              </a:rPr>
              <a:t>Түбән Кама шәһәре Бакый Урманче исемендәге 2 гимназиянең югары категорияле башлангыч сыйныф укытучылары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tt-RU" sz="20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9686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Яңа белем ачу дәресе этаплары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740" y="1081187"/>
            <a:ext cx="7643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V. </a:t>
            </a:r>
            <a:r>
              <a:rPr lang="tt-RU" sz="2800" dirty="0" smtClean="0">
                <a:latin typeface="Arial" pitchFamily="34" charset="0"/>
                <a:cs typeface="Arial" pitchFamily="34" charset="0"/>
              </a:rPr>
              <a:t>Проектны тормышка ашыру.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1859632"/>
            <a:ext cx="813690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Укучылар фаразлар чыгаралар, беренчел проблемалы ситуациядән чыгу юлының моделен төзиләр.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Укучылар тәкъдим иткән төрле вариантлар бергәләп тикшерелә, уңышлысы сайлап алына. </a:t>
            </a:r>
            <a:r>
              <a:rPr lang="tt-RU" sz="2400" i="1" dirty="0">
                <a:latin typeface="Arial" pitchFamily="34" charset="0"/>
                <a:cs typeface="Arial" pitchFamily="34" charset="0"/>
              </a:rPr>
              <a:t>Бу вариант вербаль чаралар һәм тамгалар ярдәмендә 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ныгытыла</a:t>
            </a:r>
            <a:r>
              <a:rPr lang="tt-RU" sz="2400" i="1" dirty="0">
                <a:latin typeface="Arial" pitchFamily="34" charset="0"/>
                <a:cs typeface="Arial" pitchFamily="34" charset="0"/>
              </a:rPr>
              <a:t>. </a:t>
            </a:r>
            <a:endParaRPr lang="tt-RU" sz="2400" i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Проблемалы </a:t>
            </a:r>
            <a:r>
              <a:rPr lang="tt-RU" sz="2400" i="1" dirty="0">
                <a:latin typeface="Arial" pitchFamily="34" charset="0"/>
                <a:cs typeface="Arial" pitchFamily="34" charset="0"/>
              </a:rPr>
              <a:t>ситуация бергәләп сайлап алынган ысул ярдәмендә чишелә. Соңыннан яңа белемнең гомуми билгеләре тәгаенләнә, проблеманы хәл итү ысулы истә 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калдырыла.</a:t>
            </a:r>
            <a:endParaRPr lang="tt-RU" sz="24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466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Яңа белем ачу дәресе этаплары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740" y="1081187"/>
            <a:ext cx="7643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VI. </a:t>
            </a:r>
            <a:r>
              <a:rPr lang="tt-RU" sz="2800" dirty="0" smtClean="0">
                <a:latin typeface="Arial" pitchFamily="34" charset="0"/>
                <a:cs typeface="Arial" pitchFamily="34" charset="0"/>
              </a:rPr>
              <a:t>Әйтеп эшләп, беренчел ныгыту.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9552" y="1859632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Коммуникатив эшчәнлек формасында (парларда, төркемнәрдә, бергәләп) яңа эшчәнлек ысулына караган типик биремнәрне башкаралар, чишү ысулларын бер-берсенә сөйлиләр.</a:t>
            </a:r>
          </a:p>
        </p:txBody>
      </p:sp>
      <p:pic>
        <p:nvPicPr>
          <p:cNvPr id="14338" name="Picture 2" descr="http://norbekovclub.ru/upload/blog/c04/c04ebc63a246ceffbe9daaf1dc91dbcc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40" y="3652827"/>
            <a:ext cx="4095750" cy="272415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ki.ill.in.ua/m/300x225/120513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7156" y="3675667"/>
            <a:ext cx="3601748" cy="270131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2915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Яңа белем ачу дәресе этаплары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740" y="1081187"/>
            <a:ext cx="7643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VII</a:t>
            </a:r>
            <a:r>
              <a:rPr lang="tt-RU" sz="28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t-RU" sz="2800" dirty="0" smtClean="0">
                <a:latin typeface="Arial" pitchFamily="34" charset="0"/>
                <a:cs typeface="Arial" pitchFamily="34" charset="0"/>
              </a:rPr>
              <a:t>Эталон буенча үз-үзеңне тикшерү элементы белән мөстәкыйль эшләү.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94576" y="2162280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Индивидуаль эш оештырыла: яңа типтагы биремнәр мөстәкыйль эшләнә, белемнәр эталон ярдәмендә үзлектән тикшерелә, укучылар хаталарын ачыклыйлар, төзәтәләр.</a:t>
            </a:r>
          </a:p>
        </p:txBody>
      </p:sp>
      <p:pic>
        <p:nvPicPr>
          <p:cNvPr id="16386" name="Picture 2" descr="http://img1.liveinternet.ru/images/attach/c/4/83/875/83875201_motivator_4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740" y="3861048"/>
            <a:ext cx="3240360" cy="26450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55976" y="3798945"/>
            <a:ext cx="4289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Авырлык туган урыннар билгеләнә, хаталарны кисәтү юллары тәгаенләнә.</a:t>
            </a:r>
            <a:endParaRPr lang="tt-RU" sz="2400" i="1" dirty="0">
              <a:latin typeface="Arial" pitchFamily="34" charset="0"/>
              <a:cs typeface="Arial" pitchFamily="34" charset="0"/>
            </a:endParaRPr>
          </a:p>
          <a:p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Укытучының максаты – һәр укучы эшчәнлегендә уңыш ситауциясе тудыру. 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93123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Яңа белем ачу дәресе этаплары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740" y="1081187"/>
            <a:ext cx="7643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VIII</a:t>
            </a:r>
            <a:r>
              <a:rPr lang="tt-RU" sz="28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t-RU" sz="2800" dirty="0" smtClean="0">
                <a:latin typeface="Arial" pitchFamily="34" charset="0"/>
                <a:cs typeface="Arial" pitchFamily="34" charset="0"/>
              </a:rPr>
              <a:t>Яңа белемнәрне үзләштерелгән белем системасына кушу һәм кабатлау.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740" y="2035294"/>
            <a:ext cx="76437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Яңа белемнәрне куллану чикләре ачыклана, ярым иҗади биремнәр башкарыла.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48064" y="3060281"/>
            <a:ext cx="34834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Нәтиҗәдә </a:t>
            </a:r>
            <a:r>
              <a:rPr lang="tt-RU" sz="2400" i="1" dirty="0">
                <a:latin typeface="Arial" pitchFamily="34" charset="0"/>
                <a:cs typeface="Arial" pitchFamily="34" charset="0"/>
              </a:rPr>
              <a:t>өйрәнелгән нормалар буенча аң эшчәнлеге 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автоматлаштырыла </a:t>
            </a:r>
            <a:r>
              <a:rPr lang="tt-RU" sz="2400" i="1" dirty="0">
                <a:latin typeface="Arial" pitchFamily="34" charset="0"/>
                <a:cs typeface="Arial" pitchFamily="34" charset="0"/>
              </a:rPr>
              <a:t>һәм алда өйрәнеләчәк яңа материалга җирлек тудырыла. </a:t>
            </a:r>
          </a:p>
        </p:txBody>
      </p:sp>
      <p:pic>
        <p:nvPicPr>
          <p:cNvPr id="17410" name="Picture 2" descr="http://www.volynnews.com/files/news/2009/12-25/11982-1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76" y="3093933"/>
            <a:ext cx="4465353" cy="3349015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0219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Яңа белем ачу дәресе этаплары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740" y="1081187"/>
            <a:ext cx="7643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tt-RU" sz="2800" dirty="0" smtClean="0">
                <a:latin typeface="Arial" pitchFamily="34" charset="0"/>
                <a:cs typeface="Arial" pitchFamily="34" charset="0"/>
              </a:rPr>
              <a:t>Х.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t-RU" sz="2800" dirty="0" smtClean="0">
                <a:latin typeface="Arial" pitchFamily="34" charset="0"/>
                <a:cs typeface="Arial" pitchFamily="34" charset="0"/>
              </a:rPr>
              <a:t>Дәрестә уку эшчәнлегенә рефлексия.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12168" y="1653476"/>
            <a:ext cx="82748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Дәрестә өйрәнелгән яңа эчтәлек ныгытыла, билгеләп куела, укучы үз эшчәнлеген бәяли, рефлексия оештырыла.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Максат нәтиҗә белән чагыштырыла, туры килү дәрәҗәсе ачыклана, алдагы дәрескә максат куела.</a:t>
            </a:r>
          </a:p>
        </p:txBody>
      </p:sp>
      <p:pic>
        <p:nvPicPr>
          <p:cNvPr id="7" name="Picture 4" descr="http://banana.by/uploads/posts/2011-05/1304585664_egg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740" y="3789040"/>
            <a:ext cx="3672408" cy="278419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870" y="3828128"/>
            <a:ext cx="3714908" cy="2745110"/>
          </a:xfrm>
          <a:prstGeom prst="rect">
            <a:avLst/>
          </a:prstGeom>
          <a:noFill/>
          <a:ln>
            <a:noFill/>
          </a:ln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36210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Яңа белем ачу дәресе этаплары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740" y="1081187"/>
            <a:ext cx="7643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I</a:t>
            </a:r>
            <a:r>
              <a:rPr lang="tt-RU" sz="2800" dirty="0" smtClean="0">
                <a:latin typeface="Arial" pitchFamily="34" charset="0"/>
                <a:cs typeface="Arial" pitchFamily="34" charset="0"/>
              </a:rPr>
              <a:t>Х.</a:t>
            </a:r>
            <a:r>
              <a:rPr lang="en-US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t-RU" sz="2800" dirty="0" smtClean="0">
                <a:latin typeface="Arial" pitchFamily="34" charset="0"/>
                <a:cs typeface="Arial" pitchFamily="34" charset="0"/>
              </a:rPr>
              <a:t>Дәрестә уку эшчәнлегенә рефлексия.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740" y="1653476"/>
            <a:ext cx="795927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i="1" dirty="0" smtClean="0">
                <a:latin typeface="Arial" pitchFamily="34" charset="0"/>
                <a:cs typeface="Arial" pitchFamily="34" charset="0"/>
              </a:rPr>
              <a:t>Әлеге этапта куелачак сораулар: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Нәрсәгә өйрәндек?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Нинди яңалык белдек?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Нинди ысуллар белән өйрәндек?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Белемнәрне кайларда кулландык?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Тагын кайларда кулланырга мөмкин?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Яңа ситуация алдагысыннан ничек аерыла?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tt-RU" sz="2400" i="1" dirty="0">
                <a:latin typeface="Arial" pitchFamily="34" charset="0"/>
                <a:cs typeface="Arial" pitchFamily="34" charset="0"/>
              </a:rPr>
              <a:t>А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вырлык кайда очрады?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Сыйныфның (синең) эш нәтиҗәсе нинди?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Кемне мактый алабыз?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Тагын нәрсә буенча әле эшләргә кирәк?)</a:t>
            </a:r>
          </a:p>
        </p:txBody>
      </p:sp>
    </p:spTree>
    <p:extLst>
      <p:ext uri="{BB962C8B-B14F-4D97-AF65-F5344CB8AC3E}">
        <p14:creationId xmlns="" xmlns:p14="http://schemas.microsoft.com/office/powerpoint/2010/main" val="274813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2"/>
          <p:cNvSpPr txBox="1">
            <a:spLocks/>
          </p:cNvSpPr>
          <p:nvPr/>
        </p:nvSpPr>
        <p:spPr>
          <a:xfrm>
            <a:off x="0" y="1752600"/>
            <a:ext cx="8358188" cy="43576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785918" y="642918"/>
            <a:ext cx="5118100" cy="112077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t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“Үсеш   баскычы”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4" name="Рисунок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928934"/>
            <a:ext cx="8296275" cy="2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2"/>
          <p:cNvSpPr txBox="1">
            <a:spLocks/>
          </p:cNvSpPr>
          <p:nvPr/>
        </p:nvSpPr>
        <p:spPr>
          <a:xfrm>
            <a:off x="152400" y="1905000"/>
            <a:ext cx="8358188" cy="43576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332656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Технологиянең нәтиҗәлелеге нидән гыйбарәт?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740" y="1653476"/>
            <a:ext cx="78815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Укучы әзер белемне кабул итүче түгел, аны эзләп алучы буларак карала. Ул уку эшчәнлегенең формасын да, эчтәлеген дә аның нормалар системасын да аңлап кабул итә, үз эшчәнлеген камилләштерүдә катнаша.</a:t>
            </a:r>
          </a:p>
        </p:txBody>
      </p:sp>
      <p:pic>
        <p:nvPicPr>
          <p:cNvPr id="24578" name="Picture 2" descr="https://sites.google.com/site/prakticeskoeposobiedlaucitela/_/rsrc/1335744950419/tehnologia-deatelnostnogo-metoda/effekty-tehnologii/original%20%283%29.jpg?height=150&amp;width=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8494" y="3592468"/>
            <a:ext cx="3703266" cy="277745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740" y="3592468"/>
            <a:ext cx="394075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Технология укучыда универсаль уку гамәлләрен һәм гомуммәдәни күнекмәләрне уңышлы формалаштырырга ярдәм итә.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7418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332656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Технологиянең нәтиҗәлелеге нидән гыйбарәт?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17672" y="1716618"/>
            <a:ext cx="78816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Эзлеклелек һәм дәвамчанлык принцибы балаларның яшь һәм психологик үзенчәлекләрен истә тоткан технология, эчтәлек һәм методикалар дәрәҗәсендә тәкъдим ителә.</a:t>
            </a:r>
          </a:p>
        </p:txBody>
      </p:sp>
      <p:pic>
        <p:nvPicPr>
          <p:cNvPr id="25602" name="Picture 2" descr="https://sites.google.com/site/prakticeskoeposobiedlaucitela/_/rsrc/1335745041050/tehnologia-deatelnostnogo-metoda/effekty-tehnologii/1285411118_www.blogpic.info-053.jpg?height=149&amp;width=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284750"/>
            <a:ext cx="2553072" cy="190204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604" name="Picture 4" descr="https://sites.google.com/site/prakticeskoeposobiedlaucitela/_/rsrc/1335745072976/tehnologia-deatelnostnogo-metoda/effekty-tehnologii/illustrate.jpg?height=200&amp;width=19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86606"/>
            <a:ext cx="1937837" cy="1957411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1560" y="3286278"/>
            <a:ext cx="59895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§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Укучыларда дөнья (табигать, җәмгыять, үзе турында, социомәдәни дөнья, эшчәнлек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4486607"/>
            <a:ext cx="324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i="1" dirty="0">
                <a:latin typeface="Arial" pitchFamily="34" charset="0"/>
                <a:cs typeface="Arial" pitchFamily="34" charset="0"/>
              </a:rPr>
              <a:t>дөньясы, фәннең башка 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фәннәр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699792" y="5317604"/>
            <a:ext cx="61206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i="1" dirty="0">
                <a:latin typeface="Arial" pitchFamily="34" charset="0"/>
                <a:cs typeface="Arial" pitchFamily="34" charset="0"/>
              </a:rPr>
              <a:t>арасындагы урыны) 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турында гомуми күзаллау формалаша.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60383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332656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Технологиянең нәтиҗәлелеге нидән гыйбарәт?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1653476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Белем бирү процессында стресс тудыручы барлык факторлар да юкка чыгарыла, мәктәптә һәм дәресләрдә үзара диалогка корылган дустанә мохит тудырыла.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51920" y="4069802"/>
            <a:ext cx="4740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Сайлап алу ситуациясендә укучыларда, проблемалы ситуациядән чыгуның төрле вариантларын карап чыгып, адекват карар кабул итә белү күнекмәсе формалаша.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26" name="Picture 2" descr="https://2184d709-a-62cb3a1a-s-sites.googlegroups.com/site/prakticeskoeposobiedlaucitela/tehnologia-deatelnostnogo-metoda/effekty-tehnologii/original%20%282%29.jpg?attachauth=ANoY7crZ5eBmAGElfmemZotk0bUP4UninXA662QtVzCP1Ac7RDz1fT9RVDyhbKw7H6x8jph4Xvyz7vDaDphRey29O4vW2zgg83N03wOAnHykZYe5fZAsBoWsNBEiwgW2-YLcEYfiGNI1AKyqbj94XT7xJdncD7Ngucd7DvyAnlU5akOhEc-GceUoHXm-ynKk5r3JyR2TPibize8P1MxcKOhzZSKJrTXk-dLdpq0mCgr_BeoikZg1YCkb_u5_rXotm9wHIvKvd-RbrLLVeqo4GuOrYPiZqNUC_RbqkVk_FjSPN9JtcZFXEiKDioh63H9JJA4BFrFUDtTk&amp;attredirects=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702656"/>
            <a:ext cx="3012192" cy="2259144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https://sites.google.com/site/prakticeskoeposobiedlaucitela/_/rsrc/1335745186829/tehnologia-deatelnostnogo-metoda/effekty-tehnologii/images%20%287%29.jpg?height=200&amp;width=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069802"/>
            <a:ext cx="2397730" cy="239773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2734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ыноска со стрелкой вверх 4"/>
          <p:cNvSpPr/>
          <p:nvPr/>
        </p:nvSpPr>
        <p:spPr>
          <a:xfrm>
            <a:off x="611560" y="1700808"/>
            <a:ext cx="7848872" cy="4392488"/>
          </a:xfrm>
          <a:prstGeom prst="upArrowCallout">
            <a:avLst>
              <a:gd name="adj1" fmla="val 76369"/>
              <a:gd name="adj2" fmla="val 60184"/>
              <a:gd name="adj3" fmla="val 25000"/>
              <a:gd name="adj4" fmla="val 64977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www.dytyna.info/img/gallery/4021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65944"/>
            <a:ext cx="2571940" cy="2446041"/>
          </a:xfrm>
          <a:prstGeom prst="rect">
            <a:avLst/>
          </a:prstGeom>
          <a:noFill/>
          <a:effectLst>
            <a:glow rad="127000">
              <a:schemeClr val="accent6">
                <a:lumMod val="60000"/>
                <a:lumOff val="40000"/>
              </a:schemeClr>
            </a:glow>
            <a:softEdge rad="190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91580" y="548680"/>
            <a:ext cx="7488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ЭШ</a:t>
            </a:r>
            <a:r>
              <a:rPr lang="tt-RU" sz="6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ЧӘНЛЕК</a:t>
            </a:r>
            <a:endParaRPr lang="ru-RU" sz="6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95936" y="3719468"/>
            <a:ext cx="40564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БАРЛЫК</a:t>
            </a:r>
            <a:r>
              <a:rPr lang="tt-RU" sz="3200" b="1" dirty="0" smtClean="0">
                <a:latin typeface="Arial" pitchFamily="34" charset="0"/>
                <a:cs typeface="Arial" pitchFamily="34" charset="0"/>
              </a:rPr>
              <a:t> БИРЕМНӘРНЕ ДӘ </a:t>
            </a:r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ТЕЛӘП</a:t>
            </a:r>
            <a:r>
              <a:rPr lang="tt-RU" sz="3200" b="1" dirty="0" smtClean="0">
                <a:latin typeface="Arial" pitchFamily="34" charset="0"/>
                <a:cs typeface="Arial" pitchFamily="34" charset="0"/>
              </a:rPr>
              <a:t> ЭШЛИМ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65265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332656"/>
            <a:ext cx="70567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Технологиянең нәтиҗәлелеге нидән гыйбарәт?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292080" y="2083644"/>
            <a:ext cx="345638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Белем бирү процессында иҗади башлангычка, укучылар тарафыннан иҗади эшчәнлек тәҗрибәсе туплануга максималь юнәлеш бирелә.</a:t>
            </a:r>
          </a:p>
        </p:txBody>
      </p:sp>
      <p:pic>
        <p:nvPicPr>
          <p:cNvPr id="27650" name="Picture 2" descr="https://sites.google.com/site/prakticeskoeposobiedlaucitela/_/rsrc/1335745222435/tehnologia-deatelnostnogo-metoda/effekty-tehnologii/original%20%284%29.jpg?height=150&amp;width=20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4446984" cy="3335238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8929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332656"/>
            <a:ext cx="8352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Технология нинди мөмкинлекләр бирә?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124744"/>
            <a:ext cx="83529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Уку процессын кызыклы һәм иҗади итә;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Теләсә кайсы предметны өйрәнгәндә кулланыла ала;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Уку эшчәнлеген оештыруда балага сайлап алу мөмкинлеге бирә;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Төрле дәрәҗәдәге белем бирүгә уңайлы шартлар тудыра;</a:t>
            </a:r>
          </a:p>
        </p:txBody>
      </p:sp>
      <p:pic>
        <p:nvPicPr>
          <p:cNvPr id="28674" name="Picture 2" descr="http://img-fotki.yandex.ru/get/6608/148877717.0/0_8549e_3b47eccc_XL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258" y="3689234"/>
            <a:ext cx="2727598" cy="238506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63888" y="3346653"/>
            <a:ext cx="5400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itchFamily="2" charset="2"/>
              <a:buChar char="ü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Төшенчәләр үзләштерүнең барлык кирәкле этапларын үтәргә мөмкинлек бирә;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Wingdings" pitchFamily="2" charset="2"/>
              <a:buChar char="ü"/>
            </a:pP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Баланың укуга кызыксынуын үстерә, иҗатка күнектерә, мөстәкыйль шәхес формалаштыруга ярдәм итә.</a:t>
            </a:r>
          </a:p>
        </p:txBody>
      </p:sp>
    </p:spTree>
    <p:extLst>
      <p:ext uri="{BB962C8B-B14F-4D97-AF65-F5344CB8AC3E}">
        <p14:creationId xmlns="" xmlns:p14="http://schemas.microsoft.com/office/powerpoint/2010/main" val="413297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64704"/>
            <a:ext cx="892971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Эшчәнлегегез матур </a:t>
            </a:r>
          </a:p>
          <a:p>
            <a:pPr algn="ctr"/>
            <a:r>
              <a:rPr lang="tt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нәтиҗәләргә китерсен өчен, эзләнергә, кыю атларга кирәк!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4954" y="4077072"/>
            <a:ext cx="785445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tt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Игътибарыгыз өчен рәхмәт!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29698" name="Picture 2" descr="C:\Documents and Settings\Администратор\Рабочий стол\79a01d65cdbc151790c5fdc3c4471b4f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833" y="3401378"/>
            <a:ext cx="3314700" cy="390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1876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22123"/>
            <a:ext cx="7525344" cy="1143000"/>
          </a:xfrm>
        </p:spPr>
        <p:txBody>
          <a:bodyPr>
            <a:noAutofit/>
          </a:bodyPr>
          <a:lstStyle/>
          <a:p>
            <a:r>
              <a:rPr lang="tt-RU" sz="3200" dirty="0" smtClean="0">
                <a:latin typeface="Arial" pitchFamily="34" charset="0"/>
                <a:cs typeface="Arial" pitchFamily="34" charset="0"/>
              </a:rPr>
              <a:t>Нәрсә ул </a:t>
            </a:r>
            <a:r>
              <a:rPr lang="tt-RU" sz="32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эшчәнлекле метод</a:t>
            </a:r>
            <a:endParaRPr lang="ru-RU" sz="32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http://gzalilova.narod.ru/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881614"/>
            <a:ext cx="1800200" cy="2400267"/>
          </a:xfrm>
          <a:prstGeom prst="rect">
            <a:avLst/>
          </a:prstGeom>
          <a:noFill/>
          <a:effectLst>
            <a:softEdge rad="3429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tatic.kinokopilka.tv/system/images/users/avatars/000/024/289/mrunt_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6480" y="189567"/>
            <a:ext cx="1913333" cy="2551112"/>
          </a:xfrm>
          <a:prstGeom prst="rect">
            <a:avLst/>
          </a:prstGeom>
          <a:noFill/>
          <a:effectLst>
            <a:softEdge rad="444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7104" y="1465123"/>
            <a:ext cx="655272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800" dirty="0" smtClean="0">
                <a:latin typeface="Arial" pitchFamily="34" charset="0"/>
                <a:cs typeface="Arial" pitchFamily="34" charset="0"/>
              </a:rPr>
              <a:t>Балага белемне әзер килеш биреп түгел, аңа уку, танып-белү эшчәнлегендә  белемнәрне үзләштерергә ярдәм итеп укыту методы эшчәнлекле метод дип атала.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3958364"/>
            <a:ext cx="52565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tt-RU" sz="2000" i="1" dirty="0" smtClean="0">
                <a:latin typeface="Arial" pitchFamily="34" charset="0"/>
                <a:cs typeface="Arial" pitchFamily="34" charset="0"/>
              </a:rPr>
              <a:t>Чын укытучы укучысына мең еллар хезмәт көче куелган әзер бинаны күрсәтми, ә төзелеш материалын эшкәртүгә юнәлеш бирә, аның белән бергә бинаны төзи һәм төзергә өйрәтә.</a:t>
            </a:r>
          </a:p>
          <a:p>
            <a:pPr algn="r"/>
            <a:endParaRPr lang="tt-RU" sz="2000" i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tt-RU" sz="2000" i="1" dirty="0" smtClean="0">
                <a:latin typeface="Arial" pitchFamily="34" charset="0"/>
                <a:cs typeface="Arial" pitchFamily="34" charset="0"/>
              </a:rPr>
              <a:t>Адольф Дистервег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2071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3" y="548680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tt-RU" sz="3200" dirty="0" smtClean="0">
                <a:latin typeface="Arial" pitchFamily="34" charset="0"/>
                <a:cs typeface="Arial" pitchFamily="34" charset="0"/>
              </a:rPr>
              <a:t>Эшчәнлекле укыту технологиясе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4379" y="2780928"/>
            <a:ext cx="3384550" cy="3384550"/>
          </a:xfrm>
          <a:prstGeom prst="rect">
            <a:avLst/>
          </a:prstGeom>
          <a:noFill/>
          <a:ln>
            <a:noFill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645007" y="5326929"/>
            <a:ext cx="28279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i="1" dirty="0">
                <a:latin typeface="Arial" pitchFamily="34" charset="0"/>
                <a:cs typeface="Arial" pitchFamily="34" charset="0"/>
              </a:rPr>
              <a:t>Людмила Георгиевна </a:t>
            </a:r>
            <a:endParaRPr lang="ru-RU" sz="2000" i="1" dirty="0" smtClean="0"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000" i="1" dirty="0" err="1" smtClean="0">
                <a:latin typeface="Arial" pitchFamily="34" charset="0"/>
                <a:cs typeface="Arial" pitchFamily="34" charset="0"/>
              </a:rPr>
              <a:t>Петерсон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3" y="2996952"/>
            <a:ext cx="3933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Укытучының төп </a:t>
            </a:r>
            <a:r>
              <a:rPr lang="tt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бурычы</a:t>
            </a:r>
            <a:r>
              <a:rPr lang="tt-RU" sz="2400" dirty="0" smtClean="0">
                <a:latin typeface="Arial" pitchFamily="34" charset="0"/>
                <a:cs typeface="Arial" pitchFamily="34" charset="0"/>
              </a:rPr>
              <a:t> – баланы эшчәнлеккә тартучы шартлар тудыру. 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93795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0" y="0"/>
            <a:ext cx="9144000" cy="6858000"/>
          </a:xfrm>
          <a:prstGeom prst="rightArrow">
            <a:avLst/>
          </a:prstGeom>
          <a:solidFill>
            <a:schemeClr val="accent4">
              <a:lumMod val="20000"/>
              <a:lumOff val="80000"/>
              <a:alpha val="62000"/>
            </a:schemeClr>
          </a:solidFill>
          <a:ln w="0"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2276872"/>
            <a:ext cx="3672408" cy="201622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60032" y="2276872"/>
            <a:ext cx="3744416" cy="201622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148064" y="2829583"/>
            <a:ext cx="3184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Яңа белем ачу дәресе</a:t>
            </a:r>
            <a:endParaRPr lang="ru-RU" sz="24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52952" y="2500154"/>
            <a:ext cx="2719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2400" dirty="0" smtClean="0">
                <a:latin typeface="Arial" pitchFamily="34" charset="0"/>
                <a:cs typeface="Arial" pitchFamily="34" charset="0"/>
              </a:rPr>
              <a:t>Эшчәнлекле метод технологиясенең база нигезе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4139952" y="3140968"/>
            <a:ext cx="720080" cy="208228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27242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Яңа белем ачу дәресе этаплары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1207016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romanUcPeriod"/>
            </a:pPr>
            <a:r>
              <a:rPr lang="tt-RU" sz="2800" dirty="0" smtClean="0">
                <a:latin typeface="Arial" pitchFamily="34" charset="0"/>
                <a:cs typeface="Arial" pitchFamily="34" charset="0"/>
              </a:rPr>
              <a:t>Уку эшчәнлегенә мотивация тудыру.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8" name="Picture 2" descr="http://www.vseokrasote.ru/linked/userpic/0004-003-Udivljonno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68795"/>
            <a:ext cx="3096344" cy="302227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1844824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tt-RU" sz="2400" i="1" dirty="0" smtClean="0"/>
              <a:t> </a:t>
            </a:r>
            <a:r>
              <a:rPr lang="tt-RU" sz="2400" i="1" dirty="0">
                <a:latin typeface="Arial" pitchFamily="34" charset="0"/>
                <a:cs typeface="Arial" pitchFamily="34" charset="0"/>
              </a:rPr>
              <a:t>у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ку эшчәнлегенә караган таләпләр актуальләштерелә (“кирәк”).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3968" y="2924944"/>
            <a:ext cx="41764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tt-RU" sz="2400" i="1" dirty="0">
                <a:latin typeface="Arial" pitchFamily="34" charset="0"/>
                <a:cs typeface="Arial" pitchFamily="34" charset="0"/>
              </a:rPr>
              <a:t>у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ку эшчәнлегенә кереп китү теләге уяту өчен шартлар тудырыла (“телим”).</a:t>
            </a:r>
          </a:p>
          <a:p>
            <a:pPr marL="285750" indent="-285750">
              <a:buFont typeface="Wingdings" pitchFamily="2" charset="2"/>
              <a:buChar char="ü"/>
            </a:pPr>
            <a:endParaRPr lang="tt-RU" sz="2400" i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tt-RU" sz="2400" i="1" dirty="0">
                <a:latin typeface="Arial" pitchFamily="34" charset="0"/>
                <a:cs typeface="Arial" pitchFamily="34" charset="0"/>
              </a:rPr>
              <a:t>т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ематик рамкалар куела (“булдырам”). 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9599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Яңа белем ачу дәресе этаплары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950967"/>
            <a:ext cx="78488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II. </a:t>
            </a:r>
            <a:r>
              <a:rPr lang="tt-RU" sz="2800" dirty="0" smtClean="0">
                <a:latin typeface="Arial" pitchFamily="34" charset="0"/>
                <a:cs typeface="Arial" pitchFamily="34" charset="0"/>
              </a:rPr>
              <a:t>Белемнәрне актуальләштерү һәм эшләп карау вакытында авыр урыннарны билгеләү.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5880" y="2093947"/>
            <a:ext cx="7654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tt-RU" sz="2400" i="1" dirty="0" smtClean="0"/>
              <a:t> </a:t>
            </a:r>
            <a:r>
              <a:rPr lang="tt-RU" sz="2400" i="1" dirty="0">
                <a:latin typeface="Arial" pitchFamily="34" charset="0"/>
                <a:cs typeface="Arial" pitchFamily="34" charset="0"/>
              </a:rPr>
              <a:t>у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кучылар яңа биремнәр үтәр өчен белемнәрнең җитеп бетмәвен ачыклый, проблеманы хәл итүнең үз вариантларын тәкъдим итә.</a:t>
            </a:r>
          </a:p>
        </p:txBody>
      </p:sp>
      <p:pic>
        <p:nvPicPr>
          <p:cNvPr id="10242" name="Picture 2" descr="http://www.stihi.ru/pics/2012/01/14/72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573016"/>
            <a:ext cx="2706980" cy="270698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stat20.privet.ru/lr/0b2af3a0d5135c77f9b324eec0c2e58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573016"/>
            <a:ext cx="3383724" cy="270698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26399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Яңа белем ачу дәресе этаплары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5224" y="1106741"/>
            <a:ext cx="7643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III. </a:t>
            </a:r>
            <a:r>
              <a:rPr lang="tt-RU" sz="2800" dirty="0" smtClean="0">
                <a:latin typeface="Arial" pitchFamily="34" charset="0"/>
                <a:cs typeface="Arial" pitchFamily="34" charset="0"/>
              </a:rPr>
              <a:t>Авыр очракның урынын һәм сәбәбен билгеләү.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16732" y="2060848"/>
            <a:ext cx="765455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tt-RU" sz="2400" i="1" dirty="0" smtClean="0"/>
              <a:t> 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укучы моңа кадәр башкарган гамәлләрен вербаль чаралар һәм шартлы тамгалар ярдәмендә торгыза (“авырлык кайчан һәм кайда туды – әйтеп күрсәт”);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tt-RU" sz="2400" i="1" dirty="0">
                <a:latin typeface="Arial" pitchFamily="34" charset="0"/>
                <a:cs typeface="Arial" pitchFamily="34" charset="0"/>
              </a:rPr>
              <a:t> 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үзенең гамәлләрен элек кулланган гамәлләре</a:t>
            </a:r>
          </a:p>
        </p:txBody>
      </p:sp>
      <p:pic>
        <p:nvPicPr>
          <p:cNvPr id="11266" name="Picture 2" descr="http://stat17.privet.ru/lr/0a117a454c945b0c97d88bca86e8b69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072" y="4004776"/>
            <a:ext cx="3024336" cy="227176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673388" y="3999840"/>
            <a:ext cx="48245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i="1" dirty="0">
                <a:latin typeface="Arial" pitchFamily="34" charset="0"/>
                <a:cs typeface="Arial" pitchFamily="34" charset="0"/>
              </a:rPr>
              <a:t>белән чагыштыра, нәкъ менә шушы 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типтагы биремнәрне </a:t>
            </a:r>
            <a:r>
              <a:rPr lang="tt-RU" sz="2400" i="1" dirty="0">
                <a:latin typeface="Arial" pitchFamily="34" charset="0"/>
                <a:cs typeface="Arial" pitchFamily="34" charset="0"/>
              </a:rPr>
              <a:t>үтәр өчен нинди белем һәм 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күнекмәләр җитмәвен әйтеп бирә.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1079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15616" y="332656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Яңа белем ачу дәресе этаплары</a:t>
            </a:r>
            <a:endParaRPr lang="ru-RU" sz="32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740" y="1081187"/>
            <a:ext cx="7643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IV. </a:t>
            </a:r>
            <a:r>
              <a:rPr lang="tt-RU" sz="2800" dirty="0" smtClean="0">
                <a:latin typeface="Arial" pitchFamily="34" charset="0"/>
                <a:cs typeface="Arial" pitchFamily="34" charset="0"/>
              </a:rPr>
              <a:t>Авырлыктан чыгуның проектын төзү.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43372" y="1628800"/>
            <a:ext cx="76545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tt-RU" sz="2400" i="1" dirty="0" smtClean="0"/>
              <a:t> </a:t>
            </a:r>
            <a:r>
              <a:rPr lang="tt-RU" sz="2400" i="1" dirty="0" smtClean="0">
                <a:latin typeface="Arial" pitchFamily="34" charset="0"/>
                <a:cs typeface="Arial" pitchFamily="34" charset="0"/>
              </a:rPr>
              <a:t>үзара аралашу процессында укучылар уку эшчәнлегенең проектын төзиләр: максат куялар, эшнең темасын хәл итәләр, эшчәнлек ысулын сайлыйлар, максатка ирешүнең планын</a:t>
            </a:r>
          </a:p>
        </p:txBody>
      </p:sp>
      <p:pic>
        <p:nvPicPr>
          <p:cNvPr id="12290" name="Picture 2" descr="http://img.wallpaperstock.net:81/anfahrt-wallpapers_8021_1920x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2658" y="3247197"/>
            <a:ext cx="3858893" cy="2414052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82912" y="3223220"/>
            <a:ext cx="28894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i="1" dirty="0">
                <a:latin typeface="Arial" pitchFamily="34" charset="0"/>
                <a:cs typeface="Arial" pitchFamily="34" charset="0"/>
              </a:rPr>
              <a:t>төзиләр, нинди чаралар һәм ресурслар кулланачакларын, вакытны билгелиләр</a:t>
            </a:r>
            <a:r>
              <a:rPr lang="tt-RU" i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2753672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657</TotalTime>
  <Words>865</Words>
  <Application>Microsoft Office PowerPoint</Application>
  <PresentationFormat>Экран (4:3)</PresentationFormat>
  <Paragraphs>92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Башлангыч мәктәптә дәресләрне оештыруда эшчәнлекле якын килү</vt:lpstr>
      <vt:lpstr>Слайд 2</vt:lpstr>
      <vt:lpstr>Нәрсә ул эшчәнлекле метод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NK-CITY</cp:lastModifiedBy>
  <cp:revision>59</cp:revision>
  <dcterms:modified xsi:type="dcterms:W3CDTF">2017-02-15T18:14:12Z</dcterms:modified>
</cp:coreProperties>
</file>