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61" r:id="rId5"/>
    <p:sldId id="262" r:id="rId6"/>
    <p:sldId id="259" r:id="rId7"/>
    <p:sldId id="264" r:id="rId8"/>
    <p:sldId id="260" r:id="rId9"/>
    <p:sldId id="263"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83" autoAdjust="0"/>
  </p:normalViewPr>
  <p:slideViewPr>
    <p:cSldViewPr>
      <p:cViewPr varScale="1">
        <p:scale>
          <a:sx n="48" d="100"/>
          <a:sy n="48" d="100"/>
        </p:scale>
        <p:origin x="-1315"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24C5E6-4AA0-48F1-BBD6-F8E002475FDD}" type="datetimeFigureOut">
              <a:rPr lang="ru-RU" smtClean="0"/>
              <a:t>23.09.2013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8FD5E1-1477-44AD-84F2-703D83026661}" type="slidenum">
              <a:rPr lang="ru-RU" smtClean="0"/>
              <a:t>‹#›</a:t>
            </a:fld>
            <a:endParaRPr lang="ru-RU"/>
          </a:p>
        </p:txBody>
      </p:sp>
    </p:spTree>
    <p:extLst>
      <p:ext uri="{BB962C8B-B14F-4D97-AF65-F5344CB8AC3E}">
        <p14:creationId xmlns:p14="http://schemas.microsoft.com/office/powerpoint/2010/main" val="593765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38FD5E1-1477-44AD-84F2-703D83026661}" type="slidenum">
              <a:rPr lang="ru-RU" smtClean="0"/>
              <a:t>1</a:t>
            </a:fld>
            <a:endParaRPr lang="ru-RU" dirty="0"/>
          </a:p>
        </p:txBody>
      </p:sp>
    </p:spTree>
    <p:extLst>
      <p:ext uri="{BB962C8B-B14F-4D97-AF65-F5344CB8AC3E}">
        <p14:creationId xmlns:p14="http://schemas.microsoft.com/office/powerpoint/2010/main" val="1413179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38FD5E1-1477-44AD-84F2-703D83026661}" type="slidenum">
              <a:rPr lang="ru-RU" smtClean="0"/>
              <a:t>2</a:t>
            </a:fld>
            <a:endParaRPr lang="ru-RU"/>
          </a:p>
        </p:txBody>
      </p:sp>
    </p:spTree>
    <p:extLst>
      <p:ext uri="{BB962C8B-B14F-4D97-AF65-F5344CB8AC3E}">
        <p14:creationId xmlns:p14="http://schemas.microsoft.com/office/powerpoint/2010/main" val="1971544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74C99F3-2429-41A6-BAF6-9872AA035EC9}" type="datetimeFigureOut">
              <a:rPr lang="ru-RU" smtClean="0"/>
              <a:t>23.09.2013</a:t>
            </a:fld>
            <a:endParaRPr lang="ru-RU"/>
          </a:p>
        </p:txBody>
      </p:sp>
      <p:sp>
        <p:nvSpPr>
          <p:cNvPr id="16" name="Номер слайда 15"/>
          <p:cNvSpPr>
            <a:spLocks noGrp="1"/>
          </p:cNvSpPr>
          <p:nvPr>
            <p:ph type="sldNum" sz="quarter" idx="11"/>
          </p:nvPr>
        </p:nvSpPr>
        <p:spPr/>
        <p:txBody>
          <a:bodyPr/>
          <a:lstStyle/>
          <a:p>
            <a:fld id="{15E6A5D3-7EE1-4544-9288-7733FD96CA9A}" type="slidenum">
              <a:rPr lang="ru-RU" smtClean="0"/>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74C99F3-2429-41A6-BAF6-9872AA035EC9}" type="datetimeFigureOut">
              <a:rPr lang="ru-RU" smtClean="0"/>
              <a:t>23.09.2013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E6A5D3-7EE1-4544-9288-7733FD96CA9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74C99F3-2429-41A6-BAF6-9872AA035EC9}" type="datetimeFigureOut">
              <a:rPr lang="ru-RU" smtClean="0"/>
              <a:t>23.09.2013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E6A5D3-7EE1-4544-9288-7733FD96CA9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74C99F3-2429-41A6-BAF6-9872AA035EC9}" type="datetimeFigureOut">
              <a:rPr lang="ru-RU" smtClean="0"/>
              <a:t>23.09.2013</a:t>
            </a:fld>
            <a:endParaRPr lang="ru-RU"/>
          </a:p>
        </p:txBody>
      </p:sp>
      <p:sp>
        <p:nvSpPr>
          <p:cNvPr id="15" name="Номер слайда 14"/>
          <p:cNvSpPr>
            <a:spLocks noGrp="1"/>
          </p:cNvSpPr>
          <p:nvPr>
            <p:ph type="sldNum" sz="quarter" idx="15"/>
          </p:nvPr>
        </p:nvSpPr>
        <p:spPr/>
        <p:txBody>
          <a:bodyPr/>
          <a:lstStyle>
            <a:lvl1pPr algn="ctr">
              <a:defRPr/>
            </a:lvl1pPr>
          </a:lstStyle>
          <a:p>
            <a:fld id="{15E6A5D3-7EE1-4544-9288-7733FD96CA9A}" type="slidenum">
              <a:rPr lang="ru-RU" smtClean="0"/>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74C99F3-2429-41A6-BAF6-9872AA035EC9}" type="datetimeFigureOut">
              <a:rPr lang="ru-RU" smtClean="0"/>
              <a:t>23.09.2013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5E6A5D3-7EE1-4544-9288-7733FD96CA9A}" type="slidenum">
              <a:rPr lang="ru-RU" smtClean="0"/>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74C99F3-2429-41A6-BAF6-9872AA035EC9}" type="datetimeFigureOut">
              <a:rPr lang="ru-RU" smtClean="0"/>
              <a:t>23.09.2013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5E6A5D3-7EE1-4544-9288-7733FD96CA9A}"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15E6A5D3-7EE1-4544-9288-7733FD96CA9A}" type="slidenum">
              <a:rPr lang="ru-RU" smtClean="0"/>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74C99F3-2429-41A6-BAF6-9872AA035EC9}" type="datetimeFigureOut">
              <a:rPr lang="ru-RU" smtClean="0"/>
              <a:t>23.09.2013</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74C99F3-2429-41A6-BAF6-9872AA035EC9}" type="datetimeFigureOut">
              <a:rPr lang="ru-RU" smtClean="0"/>
              <a:t>23.09.2013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5E6A5D3-7EE1-4544-9288-7733FD96CA9A}" type="slidenum">
              <a:rPr lang="ru-RU" smtClean="0"/>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74C99F3-2429-41A6-BAF6-9872AA035EC9}" type="datetimeFigureOut">
              <a:rPr lang="ru-RU" smtClean="0"/>
              <a:t>23.09.2013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5E6A5D3-7EE1-4544-9288-7733FD96CA9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74C99F3-2429-41A6-BAF6-9872AA035EC9}" type="datetimeFigureOut">
              <a:rPr lang="ru-RU" smtClean="0"/>
              <a:t>23.09.2013</a:t>
            </a:fld>
            <a:endParaRPr lang="ru-RU"/>
          </a:p>
        </p:txBody>
      </p:sp>
      <p:sp>
        <p:nvSpPr>
          <p:cNvPr id="9" name="Номер слайда 8"/>
          <p:cNvSpPr>
            <a:spLocks noGrp="1"/>
          </p:cNvSpPr>
          <p:nvPr>
            <p:ph type="sldNum" sz="quarter" idx="15"/>
          </p:nvPr>
        </p:nvSpPr>
        <p:spPr/>
        <p:txBody>
          <a:bodyPr/>
          <a:lstStyle/>
          <a:p>
            <a:fld id="{15E6A5D3-7EE1-4544-9288-7733FD96CA9A}" type="slidenum">
              <a:rPr lang="ru-RU" smtClean="0"/>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74C99F3-2429-41A6-BAF6-9872AA035EC9}" type="datetimeFigureOut">
              <a:rPr lang="ru-RU" smtClean="0"/>
              <a:t>23.09.2013</a:t>
            </a:fld>
            <a:endParaRPr lang="ru-RU"/>
          </a:p>
        </p:txBody>
      </p:sp>
      <p:sp>
        <p:nvSpPr>
          <p:cNvPr id="9" name="Номер слайда 8"/>
          <p:cNvSpPr>
            <a:spLocks noGrp="1"/>
          </p:cNvSpPr>
          <p:nvPr>
            <p:ph type="sldNum" sz="quarter" idx="11"/>
          </p:nvPr>
        </p:nvSpPr>
        <p:spPr/>
        <p:txBody>
          <a:bodyPr/>
          <a:lstStyle/>
          <a:p>
            <a:fld id="{15E6A5D3-7EE1-4544-9288-7733FD96CA9A}" type="slidenum">
              <a:rPr lang="ru-RU" smtClean="0"/>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50000"/>
            <a:lumOff val="50000"/>
          </a:schemeClr>
        </a:solidFill>
        <a:effectLst/>
      </p:bgPr>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74C99F3-2429-41A6-BAF6-9872AA035EC9}" type="datetimeFigureOut">
              <a:rPr lang="ru-RU" smtClean="0"/>
              <a:t>23.09.2013</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5E6A5D3-7EE1-4544-9288-7733FD96CA9A}" type="slidenum">
              <a:rPr lang="ru-RU" smtClean="0"/>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5536" y="1340768"/>
            <a:ext cx="8352928" cy="5112568"/>
          </a:xfrm>
        </p:spPr>
      </p:pic>
      <p:sp>
        <p:nvSpPr>
          <p:cNvPr id="4" name="Заголовок 3"/>
          <p:cNvSpPr>
            <a:spLocks noGrp="1"/>
          </p:cNvSpPr>
          <p:nvPr>
            <p:ph type="title"/>
          </p:nvPr>
        </p:nvSpPr>
        <p:spPr/>
        <p:txBody>
          <a:bodyPr>
            <a:normAutofit/>
          </a:bodyPr>
          <a:lstStyle/>
          <a:p>
            <a:pPr algn="ctr"/>
            <a:r>
              <a:rPr lang="en-US" sz="6000" dirty="0" smtClean="0">
                <a:solidFill>
                  <a:srgbClr val="FF0000"/>
                </a:solidFill>
                <a:latin typeface="Times New Roman" pitchFamily="18" charset="0"/>
                <a:cs typeface="Times New Roman" pitchFamily="18" charset="0"/>
              </a:rPr>
              <a:t>LIFESTYLES</a:t>
            </a:r>
            <a:endParaRPr lang="ru-RU" sz="60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05546302"/>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457200" y="1340768"/>
            <a:ext cx="8229600" cy="5256584"/>
          </a:xfrm>
        </p:spPr>
        <p:txBody>
          <a:bodyPr>
            <a:normAutofit lnSpcReduction="10000"/>
          </a:bodyPr>
          <a:lstStyle/>
          <a:p>
            <a:r>
              <a:rPr lang="en-US" dirty="0" smtClean="0">
                <a:solidFill>
                  <a:schemeClr val="bg1"/>
                </a:solidFill>
                <a:latin typeface="Times New Roman" pitchFamily="18" charset="0"/>
                <a:cs typeface="Times New Roman" pitchFamily="18" charset="0"/>
              </a:rPr>
              <a:t>1. In  the  evening  I  often  (go)  to  see  my  friends.</a:t>
            </a:r>
          </a:p>
          <a:p>
            <a:r>
              <a:rPr lang="en-US" dirty="0" smtClean="0">
                <a:solidFill>
                  <a:schemeClr val="bg1"/>
                </a:solidFill>
                <a:latin typeface="Times New Roman" pitchFamily="18" charset="0"/>
                <a:cs typeface="Times New Roman" pitchFamily="18" charset="0"/>
              </a:rPr>
              <a:t>2. Andrew  (get)  up  very  early  as  he  (live)  far  from  school. He  (be)  never  late.</a:t>
            </a:r>
          </a:p>
          <a:p>
            <a:r>
              <a:rPr lang="en-US" dirty="0" smtClean="0">
                <a:solidFill>
                  <a:schemeClr val="bg1"/>
                </a:solidFill>
                <a:latin typeface="Times New Roman" pitchFamily="18" charset="0"/>
                <a:cs typeface="Times New Roman" pitchFamily="18" charset="0"/>
              </a:rPr>
              <a:t>3. It  (be)  six  o`clock  in  the  evening  now. Victor  (do)  his  homework. His  sister  (chat)  with  her  friends. His  mother  and  granny  (talk).</a:t>
            </a:r>
          </a:p>
          <a:p>
            <a:r>
              <a:rPr lang="en-US" dirty="0" smtClean="0">
                <a:solidFill>
                  <a:schemeClr val="bg1"/>
                </a:solidFill>
                <a:latin typeface="Times New Roman" pitchFamily="18" charset="0"/>
                <a:cs typeface="Times New Roman" pitchFamily="18" charset="0"/>
              </a:rPr>
              <a:t>4. I  (write)  a  letter  to  my  aunt  who  (live)  in  Kiev.</a:t>
            </a:r>
          </a:p>
          <a:p>
            <a:r>
              <a:rPr lang="en-US" dirty="0" smtClean="0">
                <a:solidFill>
                  <a:schemeClr val="bg1"/>
                </a:solidFill>
                <a:latin typeface="Times New Roman" pitchFamily="18" charset="0"/>
                <a:cs typeface="Times New Roman" pitchFamily="18" charset="0"/>
              </a:rPr>
              <a:t>5. It  (take)  me  forty  minutes  to  get  to  school.</a:t>
            </a:r>
          </a:p>
          <a:p>
            <a:r>
              <a:rPr lang="en-US" dirty="0" smtClean="0">
                <a:solidFill>
                  <a:schemeClr val="bg1"/>
                </a:solidFill>
                <a:latin typeface="Times New Roman" pitchFamily="18" charset="0"/>
                <a:cs typeface="Times New Roman" pitchFamily="18" charset="0"/>
              </a:rPr>
              <a:t>6. I  (look)  for  a  recorder. You  (have)  anything  on  sale?</a:t>
            </a:r>
          </a:p>
          <a:p>
            <a:r>
              <a:rPr lang="en-US" dirty="0" smtClean="0">
                <a:solidFill>
                  <a:schemeClr val="bg1"/>
                </a:solidFill>
                <a:latin typeface="Times New Roman" pitchFamily="18" charset="0"/>
                <a:cs typeface="Times New Roman" pitchFamily="18" charset="0"/>
              </a:rPr>
              <a:t>7. You  (keep)  to  any  special  diet? – Well, I  (not  think)  it  (be)  good  to  eat  a  lot  of  meat. </a:t>
            </a:r>
          </a:p>
          <a:p>
            <a:endParaRPr lang="ru-RU" dirty="0">
              <a:solidFill>
                <a:schemeClr val="bg1"/>
              </a:solidFill>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r>
              <a:rPr lang="en-US" sz="4000" dirty="0" smtClean="0">
                <a:solidFill>
                  <a:srgbClr val="FF0000"/>
                </a:solidFill>
                <a:latin typeface="Times New Roman" pitchFamily="18" charset="0"/>
                <a:cs typeface="Times New Roman" pitchFamily="18" charset="0"/>
              </a:rPr>
              <a:t>Present  Simple  or  Present  Continuous.</a:t>
            </a:r>
            <a:endParaRPr lang="ru-RU" sz="40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2467397634"/>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en-US" sz="6000" dirty="0" smtClean="0">
                <a:solidFill>
                  <a:srgbClr val="FF0000"/>
                </a:solidFill>
                <a:latin typeface="Times New Roman" pitchFamily="18" charset="0"/>
                <a:cs typeface="Times New Roman" pitchFamily="18" charset="0"/>
              </a:rPr>
              <a:t>The  city lifestyle.</a:t>
            </a:r>
            <a:endParaRPr lang="ru-RU" sz="6000" dirty="0">
              <a:solidFill>
                <a:srgbClr val="FF0000"/>
              </a:solidFill>
              <a:latin typeface="Times New Roman" pitchFamily="18" charset="0"/>
              <a:cs typeface="Times New Roman" pitchFamily="18" charset="0"/>
            </a:endParaRPr>
          </a:p>
        </p:txBody>
      </p:sp>
      <p:pic>
        <p:nvPicPr>
          <p:cNvPr id="2" name="Объект 1"/>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50825" y="1844824"/>
            <a:ext cx="3744913" cy="3744416"/>
          </a:xfrm>
        </p:spPr>
      </p:pic>
      <p:sp>
        <p:nvSpPr>
          <p:cNvPr id="5" name="Объект 4"/>
          <p:cNvSpPr>
            <a:spLocks noGrp="1"/>
          </p:cNvSpPr>
          <p:nvPr>
            <p:ph sz="half" idx="2"/>
          </p:nvPr>
        </p:nvSpPr>
        <p:spPr>
          <a:xfrm>
            <a:off x="4139952" y="1412776"/>
            <a:ext cx="4568184" cy="4968552"/>
          </a:xfrm>
        </p:spPr>
        <p:txBody>
          <a:bodyPr>
            <a:normAutofit lnSpcReduction="10000"/>
          </a:bodyPr>
          <a:lstStyle/>
          <a:p>
            <a:pPr marL="0" indent="0">
              <a:buNone/>
            </a:pPr>
            <a:r>
              <a:rPr lang="ru-RU" dirty="0" smtClean="0">
                <a:solidFill>
                  <a:schemeClr val="bg1"/>
                </a:solidFill>
                <a:latin typeface="Times New Roman" pitchFamily="18" charset="0"/>
                <a:cs typeface="Times New Roman" pitchFamily="18" charset="0"/>
              </a:rPr>
              <a:t>-магазины, кинотеатры, театры;</a:t>
            </a:r>
          </a:p>
          <a:p>
            <a:pPr marL="0" indent="0">
              <a:buNone/>
            </a:pPr>
            <a:r>
              <a:rPr lang="ru-RU" dirty="0" smtClean="0">
                <a:solidFill>
                  <a:schemeClr val="bg1"/>
                </a:solidFill>
                <a:latin typeface="Times New Roman" pitchFamily="18" charset="0"/>
                <a:cs typeface="Times New Roman" pitchFamily="18" charset="0"/>
              </a:rPr>
              <a:t>-переполненные  улицы;</a:t>
            </a:r>
          </a:p>
          <a:p>
            <a:pPr marL="0" indent="0">
              <a:buNone/>
            </a:pPr>
            <a:r>
              <a:rPr lang="ru-RU" dirty="0" smtClean="0">
                <a:solidFill>
                  <a:schemeClr val="bg1"/>
                </a:solidFill>
                <a:latin typeface="Times New Roman" pitchFamily="18" charset="0"/>
                <a:cs typeface="Times New Roman" pitchFamily="18" charset="0"/>
              </a:rPr>
              <a:t>-высокая  стоимость  жизни;</a:t>
            </a:r>
          </a:p>
          <a:p>
            <a:pPr marL="0" indent="0">
              <a:buNone/>
            </a:pPr>
            <a:r>
              <a:rPr lang="ru-RU" dirty="0" smtClean="0">
                <a:solidFill>
                  <a:schemeClr val="bg1"/>
                </a:solidFill>
                <a:latin typeface="Times New Roman" pitchFamily="18" charset="0"/>
                <a:cs typeface="Times New Roman" pitchFamily="18" charset="0"/>
              </a:rPr>
              <a:t>-низкий  уровень безработицы;</a:t>
            </a:r>
          </a:p>
          <a:p>
            <a:pPr marL="0" indent="0">
              <a:buNone/>
            </a:pPr>
            <a:r>
              <a:rPr lang="ru-RU" dirty="0" smtClean="0">
                <a:solidFill>
                  <a:schemeClr val="bg1"/>
                </a:solidFill>
                <a:latin typeface="Times New Roman" pitchFamily="18" charset="0"/>
                <a:cs typeface="Times New Roman" pitchFamily="18" charset="0"/>
              </a:rPr>
              <a:t>-постоянный  шум  и  загрязнение;</a:t>
            </a:r>
          </a:p>
          <a:p>
            <a:pPr marL="0" indent="0">
              <a:buNone/>
            </a:pPr>
            <a:r>
              <a:rPr lang="ru-RU" dirty="0" smtClean="0">
                <a:solidFill>
                  <a:schemeClr val="bg1"/>
                </a:solidFill>
                <a:latin typeface="Times New Roman" pitchFamily="18" charset="0"/>
                <a:cs typeface="Times New Roman" pitchFamily="18" charset="0"/>
              </a:rPr>
              <a:t>-вести  нездоровый  образ  жизни;</a:t>
            </a:r>
          </a:p>
          <a:p>
            <a:pPr marL="0" indent="0">
              <a:buNone/>
            </a:pPr>
            <a:r>
              <a:rPr lang="ru-RU" dirty="0" smtClean="0">
                <a:solidFill>
                  <a:schemeClr val="bg1"/>
                </a:solidFill>
                <a:latin typeface="Times New Roman" pitchFamily="18" charset="0"/>
                <a:cs typeface="Times New Roman" pitchFamily="18" charset="0"/>
              </a:rPr>
              <a:t>-оживлённое  движение;</a:t>
            </a:r>
          </a:p>
          <a:p>
            <a:pPr marL="0" indent="0">
              <a:buNone/>
            </a:pPr>
            <a:r>
              <a:rPr lang="ru-RU" dirty="0" smtClean="0">
                <a:solidFill>
                  <a:schemeClr val="bg1"/>
                </a:solidFill>
                <a:latin typeface="Times New Roman" pitchFamily="18" charset="0"/>
                <a:cs typeface="Times New Roman" pitchFamily="18" charset="0"/>
              </a:rPr>
              <a:t>-удобный  общественный  транспорт</a:t>
            </a:r>
          </a:p>
          <a:p>
            <a:pPr marL="0" indent="0">
              <a:buNone/>
            </a:pPr>
            <a:endParaRPr lang="ru-RU" dirty="0" smtClean="0">
              <a:latin typeface="Times New Roman" pitchFamily="18" charset="0"/>
              <a:cs typeface="Times New Roman" pitchFamily="18" charset="0"/>
            </a:endParaRPr>
          </a:p>
          <a:p>
            <a:pPr marL="0" indent="0">
              <a:buNone/>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847916389"/>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5400" dirty="0" smtClean="0">
                <a:solidFill>
                  <a:srgbClr val="FF0000"/>
                </a:solidFill>
                <a:latin typeface="Times New Roman" pitchFamily="18" charset="0"/>
                <a:cs typeface="Times New Roman" pitchFamily="18" charset="0"/>
              </a:rPr>
              <a:t>The  country  lifestyle.</a:t>
            </a:r>
            <a:endParaRPr lang="ru-RU" sz="5400" dirty="0">
              <a:solidFill>
                <a:srgbClr val="FF0000"/>
              </a:solidFill>
              <a:latin typeface="Times New Roman" pitchFamily="18" charset="0"/>
              <a:cs typeface="Times New Roman" pitchFamily="18" charset="0"/>
            </a:endParaRPr>
          </a:p>
        </p:txBody>
      </p:sp>
      <p:sp>
        <p:nvSpPr>
          <p:cNvPr id="3" name="Объект 2"/>
          <p:cNvSpPr>
            <a:spLocks noGrp="1"/>
          </p:cNvSpPr>
          <p:nvPr>
            <p:ph sz="half" idx="1"/>
          </p:nvPr>
        </p:nvSpPr>
        <p:spPr/>
        <p:txBody>
          <a:bodyPr/>
          <a:lstStyle/>
          <a:p>
            <a:pPr marL="0" indent="0">
              <a:buNone/>
            </a:pPr>
            <a:r>
              <a:rPr lang="ru-RU" dirty="0" smtClean="0">
                <a:solidFill>
                  <a:schemeClr val="bg1"/>
                </a:solidFill>
                <a:latin typeface="Times New Roman" pitchFamily="18" charset="0"/>
                <a:cs typeface="Times New Roman" pitchFamily="18" charset="0"/>
              </a:rPr>
              <a:t>-дружелюбные, готовые  помочь  люди;</a:t>
            </a:r>
          </a:p>
          <a:p>
            <a:pPr marL="0" indent="0">
              <a:buNone/>
            </a:pPr>
            <a:r>
              <a:rPr lang="ru-RU" dirty="0" smtClean="0">
                <a:solidFill>
                  <a:schemeClr val="bg1"/>
                </a:solidFill>
                <a:latin typeface="Times New Roman" pitchFamily="18" charset="0"/>
                <a:cs typeface="Times New Roman" pitchFamily="18" charset="0"/>
              </a:rPr>
              <a:t>-мир  и  покой;</a:t>
            </a:r>
          </a:p>
          <a:p>
            <a:pPr marL="0" indent="0">
              <a:buNone/>
            </a:pPr>
            <a:r>
              <a:rPr lang="ru-RU" dirty="0" smtClean="0">
                <a:solidFill>
                  <a:schemeClr val="bg1"/>
                </a:solidFill>
                <a:latin typeface="Times New Roman" pitchFamily="18" charset="0"/>
                <a:cs typeface="Times New Roman" pitchFamily="18" charset="0"/>
              </a:rPr>
              <a:t>-чувство  одиночества;</a:t>
            </a:r>
          </a:p>
          <a:p>
            <a:pPr marL="0" indent="0">
              <a:buNone/>
            </a:pPr>
            <a:r>
              <a:rPr lang="ru-RU" dirty="0" smtClean="0">
                <a:solidFill>
                  <a:schemeClr val="bg1"/>
                </a:solidFill>
                <a:latin typeface="Times New Roman" pitchFamily="18" charset="0"/>
                <a:cs typeface="Times New Roman" pitchFamily="18" charset="0"/>
              </a:rPr>
              <a:t>-красивые  пейзажи;</a:t>
            </a:r>
          </a:p>
          <a:p>
            <a:pPr marL="0" indent="0">
              <a:buNone/>
            </a:pPr>
            <a:r>
              <a:rPr lang="ru-RU" dirty="0" smtClean="0">
                <a:solidFill>
                  <a:schemeClr val="bg1"/>
                </a:solidFill>
                <a:latin typeface="Times New Roman" pitchFamily="18" charset="0"/>
                <a:cs typeface="Times New Roman" pitchFamily="18" charset="0"/>
              </a:rPr>
              <a:t>-свежий  воздух;</a:t>
            </a:r>
          </a:p>
          <a:p>
            <a:pPr marL="0" indent="0">
              <a:buNone/>
            </a:pPr>
            <a:r>
              <a:rPr lang="ru-RU" dirty="0" smtClean="0">
                <a:solidFill>
                  <a:schemeClr val="bg1"/>
                </a:solidFill>
                <a:latin typeface="Times New Roman" pitchFamily="18" charset="0"/>
                <a:cs typeface="Times New Roman" pitchFamily="18" charset="0"/>
              </a:rPr>
              <a:t>-правильный  образ  жизни;</a:t>
            </a:r>
          </a:p>
          <a:p>
            <a:pPr marL="0" indent="0">
              <a:buNone/>
            </a:pPr>
            <a:r>
              <a:rPr lang="ru-RU" dirty="0" smtClean="0">
                <a:solidFill>
                  <a:schemeClr val="bg1"/>
                </a:solidFill>
                <a:latin typeface="Times New Roman" pitchFamily="18" charset="0"/>
                <a:cs typeface="Times New Roman" pitchFamily="18" charset="0"/>
              </a:rPr>
              <a:t>-низкий  уровень  безработицы</a:t>
            </a:r>
            <a:endParaRPr lang="ru-RU" dirty="0">
              <a:solidFill>
                <a:schemeClr val="bg1"/>
              </a:solidFill>
              <a:latin typeface="Times New Roman" pitchFamily="18" charset="0"/>
              <a:cs typeface="Times New Roman" pitchFamily="18" charset="0"/>
            </a:endParaRPr>
          </a:p>
        </p:txBody>
      </p:sp>
      <p:pic>
        <p:nvPicPr>
          <p:cNvPr id="7" name="Объект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139952" y="1844824"/>
            <a:ext cx="4567486" cy="3888432"/>
          </a:xfrm>
        </p:spPr>
      </p:pic>
    </p:spTree>
    <p:extLst>
      <p:ext uri="{BB962C8B-B14F-4D97-AF65-F5344CB8AC3E}">
        <p14:creationId xmlns:p14="http://schemas.microsoft.com/office/powerpoint/2010/main" val="242640467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800" dirty="0" smtClean="0">
                <a:solidFill>
                  <a:srgbClr val="FF0000"/>
                </a:solidFill>
                <a:latin typeface="Times New Roman" pitchFamily="18" charset="0"/>
                <a:cs typeface="Times New Roman" pitchFamily="18" charset="0"/>
              </a:rPr>
              <a:t>Translate  from  English  into  Russian</a:t>
            </a:r>
            <a:endParaRPr lang="ru-RU" sz="4800" dirty="0">
              <a:solidFill>
                <a:srgbClr val="FF0000"/>
              </a:solidFill>
              <a:latin typeface="Times New Roman" pitchFamily="18" charset="0"/>
              <a:cs typeface="Times New Roman" pitchFamily="18" charset="0"/>
            </a:endParaRPr>
          </a:p>
        </p:txBody>
      </p:sp>
      <p:sp>
        <p:nvSpPr>
          <p:cNvPr id="3" name="Объект 2"/>
          <p:cNvSpPr>
            <a:spLocks noGrp="1"/>
          </p:cNvSpPr>
          <p:nvPr>
            <p:ph sz="half" idx="1"/>
          </p:nvPr>
        </p:nvSpPr>
        <p:spPr>
          <a:xfrm>
            <a:off x="683568" y="1628800"/>
            <a:ext cx="4059936" cy="4572000"/>
          </a:xfrm>
        </p:spPr>
        <p:txBody>
          <a:bodyPr>
            <a:normAutofit/>
          </a:bodyPr>
          <a:lstStyle/>
          <a:p>
            <a:r>
              <a:rPr lang="en-US" sz="2800" dirty="0" smtClean="0">
                <a:solidFill>
                  <a:schemeClr val="bg1"/>
                </a:solidFill>
                <a:latin typeface="Times New Roman" pitchFamily="18" charset="0"/>
                <a:cs typeface="Times New Roman" pitchFamily="18" charset="0"/>
              </a:rPr>
              <a:t>huge,</a:t>
            </a:r>
          </a:p>
          <a:p>
            <a:r>
              <a:rPr lang="en-US" sz="2800" dirty="0" smtClean="0">
                <a:solidFill>
                  <a:schemeClr val="bg1"/>
                </a:solidFill>
                <a:latin typeface="Times New Roman" pitchFamily="18" charset="0"/>
                <a:cs typeface="Times New Roman" pitchFamily="18" charset="0"/>
              </a:rPr>
              <a:t>feed, </a:t>
            </a:r>
          </a:p>
          <a:p>
            <a:r>
              <a:rPr lang="en-US" sz="2800" dirty="0" smtClean="0">
                <a:solidFill>
                  <a:schemeClr val="bg1"/>
                </a:solidFill>
                <a:latin typeface="Times New Roman" pitchFamily="18" charset="0"/>
                <a:cs typeface="Times New Roman" pitchFamily="18" charset="0"/>
              </a:rPr>
              <a:t>close  at  hand, </a:t>
            </a:r>
          </a:p>
          <a:p>
            <a:r>
              <a:rPr lang="en-US" sz="2800" dirty="0" smtClean="0">
                <a:solidFill>
                  <a:schemeClr val="bg1"/>
                </a:solidFill>
                <a:latin typeface="Times New Roman" pitchFamily="18" charset="0"/>
                <a:cs typeface="Times New Roman" pitchFamily="18" charset="0"/>
              </a:rPr>
              <a:t>facilities, </a:t>
            </a:r>
          </a:p>
          <a:p>
            <a:r>
              <a:rPr lang="en-US" sz="2800" dirty="0" smtClean="0">
                <a:solidFill>
                  <a:schemeClr val="bg1"/>
                </a:solidFill>
                <a:latin typeface="Times New Roman" pitchFamily="18" charset="0"/>
                <a:cs typeface="Times New Roman" pitchFamily="18" charset="0"/>
              </a:rPr>
              <a:t>hometown, </a:t>
            </a:r>
          </a:p>
          <a:p>
            <a:r>
              <a:rPr lang="en-US" sz="2800" dirty="0" smtClean="0">
                <a:solidFill>
                  <a:schemeClr val="bg1"/>
                </a:solidFill>
                <a:latin typeface="Times New Roman" pitchFamily="18" charset="0"/>
                <a:cs typeface="Times New Roman" pitchFamily="18" charset="0"/>
              </a:rPr>
              <a:t>hustle  and  bustle, </a:t>
            </a:r>
          </a:p>
          <a:p>
            <a:r>
              <a:rPr lang="en-US" sz="2800" dirty="0">
                <a:solidFill>
                  <a:schemeClr val="bg1"/>
                </a:solidFill>
                <a:latin typeface="Times New Roman" pitchFamily="18" charset="0"/>
                <a:cs typeface="Times New Roman" pitchFamily="18" charset="0"/>
              </a:rPr>
              <a:t>h</a:t>
            </a:r>
            <a:r>
              <a:rPr lang="en-US" sz="2800" dirty="0" smtClean="0">
                <a:solidFill>
                  <a:schemeClr val="bg1"/>
                </a:solidFill>
                <a:latin typeface="Times New Roman" pitchFamily="18" charset="0"/>
                <a:cs typeface="Times New Roman" pitchFamily="18" charset="0"/>
              </a:rPr>
              <a:t>omesick</a:t>
            </a:r>
          </a:p>
          <a:p>
            <a:r>
              <a:rPr lang="en-US" sz="2800" dirty="0" smtClean="0">
                <a:solidFill>
                  <a:schemeClr val="bg1"/>
                </a:solidFill>
                <a:latin typeface="Times New Roman" pitchFamily="18" charset="0"/>
                <a:cs typeface="Times New Roman" pitchFamily="18" charset="0"/>
              </a:rPr>
              <a:t>install</a:t>
            </a:r>
          </a:p>
          <a:p>
            <a:r>
              <a:rPr lang="en-US" sz="2800" dirty="0">
                <a:solidFill>
                  <a:schemeClr val="bg1"/>
                </a:solidFill>
                <a:latin typeface="Times New Roman" pitchFamily="18" charset="0"/>
                <a:cs typeface="Times New Roman" pitchFamily="18" charset="0"/>
              </a:rPr>
              <a:t>a</a:t>
            </a:r>
            <a:r>
              <a:rPr lang="en-US" sz="2800" dirty="0" smtClean="0">
                <a:solidFill>
                  <a:schemeClr val="bg1"/>
                </a:solidFill>
                <a:latin typeface="Times New Roman" pitchFamily="18" charset="0"/>
                <a:cs typeface="Times New Roman" pitchFamily="18" charset="0"/>
              </a:rPr>
              <a:t>larm  system</a:t>
            </a:r>
          </a:p>
          <a:p>
            <a:endParaRPr lang="ru-RU" sz="2800" dirty="0">
              <a:solidFill>
                <a:schemeClr val="bg1"/>
              </a:solidFill>
              <a:latin typeface="Times New Roman" pitchFamily="18" charset="0"/>
              <a:cs typeface="Times New Roman" pitchFamily="18" charset="0"/>
            </a:endParaRPr>
          </a:p>
        </p:txBody>
      </p:sp>
      <p:sp>
        <p:nvSpPr>
          <p:cNvPr id="4" name="Объект 3"/>
          <p:cNvSpPr>
            <a:spLocks noGrp="1"/>
          </p:cNvSpPr>
          <p:nvPr>
            <p:ph sz="half" idx="2"/>
          </p:nvPr>
        </p:nvSpPr>
        <p:spPr/>
        <p:txBody>
          <a:bodyPr>
            <a:normAutofit/>
          </a:bodyPr>
          <a:lstStyle/>
          <a:p>
            <a:pPr marL="0" indent="0">
              <a:buNone/>
            </a:pPr>
            <a:r>
              <a:rPr lang="en-US" sz="2800" dirty="0" smtClean="0">
                <a:solidFill>
                  <a:schemeClr val="bg1"/>
                </a:solidFill>
                <a:latin typeface="Times New Roman" pitchFamily="18" charset="0"/>
                <a:cs typeface="Times New Roman" pitchFamily="18" charset="0"/>
              </a:rPr>
              <a:t>peephole</a:t>
            </a:r>
          </a:p>
          <a:p>
            <a:pPr marL="0" indent="0">
              <a:buNone/>
            </a:pPr>
            <a:r>
              <a:rPr lang="en-US" sz="2800" dirty="0">
                <a:solidFill>
                  <a:schemeClr val="bg1"/>
                </a:solidFill>
                <a:latin typeface="Times New Roman" pitchFamily="18" charset="0"/>
                <a:cs typeface="Times New Roman" pitchFamily="18" charset="0"/>
              </a:rPr>
              <a:t>s</a:t>
            </a:r>
            <a:r>
              <a:rPr lang="en-US" sz="2800" dirty="0" smtClean="0">
                <a:solidFill>
                  <a:schemeClr val="bg1"/>
                </a:solidFill>
                <a:latin typeface="Times New Roman" pitchFamily="18" charset="0"/>
                <a:cs typeface="Times New Roman" pitchFamily="18" charset="0"/>
              </a:rPr>
              <a:t>witched  on</a:t>
            </a:r>
          </a:p>
          <a:p>
            <a:pPr marL="0" indent="0">
              <a:buNone/>
            </a:pPr>
            <a:r>
              <a:rPr lang="en-US" sz="2800" dirty="0">
                <a:solidFill>
                  <a:schemeClr val="bg1"/>
                </a:solidFill>
                <a:latin typeface="Times New Roman" pitchFamily="18" charset="0"/>
                <a:cs typeface="Times New Roman" pitchFamily="18" charset="0"/>
              </a:rPr>
              <a:t>h</a:t>
            </a:r>
            <a:r>
              <a:rPr lang="en-US" sz="2800" dirty="0" smtClean="0">
                <a:solidFill>
                  <a:schemeClr val="bg1"/>
                </a:solidFill>
                <a:latin typeface="Times New Roman" pitchFamily="18" charset="0"/>
                <a:cs typeface="Times New Roman" pitchFamily="18" charset="0"/>
              </a:rPr>
              <a:t>and  over</a:t>
            </a:r>
          </a:p>
          <a:p>
            <a:pPr marL="0" indent="0">
              <a:buNone/>
            </a:pPr>
            <a:r>
              <a:rPr lang="en-US" sz="2800" dirty="0">
                <a:solidFill>
                  <a:schemeClr val="bg1"/>
                </a:solidFill>
                <a:latin typeface="Times New Roman" pitchFamily="18" charset="0"/>
                <a:cs typeface="Times New Roman" pitchFamily="18" charset="0"/>
              </a:rPr>
              <a:t>r</a:t>
            </a:r>
            <a:r>
              <a:rPr lang="en-US" sz="2800" dirty="0" smtClean="0">
                <a:solidFill>
                  <a:schemeClr val="bg1"/>
                </a:solidFill>
                <a:latin typeface="Times New Roman" pitchFamily="18" charset="0"/>
                <a:cs typeface="Times New Roman" pitchFamily="18" charset="0"/>
              </a:rPr>
              <a:t>un  out  of</a:t>
            </a:r>
          </a:p>
          <a:p>
            <a:pPr marL="0" indent="0">
              <a:buNone/>
            </a:pPr>
            <a:r>
              <a:rPr lang="en-US" sz="2800" dirty="0">
                <a:solidFill>
                  <a:schemeClr val="bg1"/>
                </a:solidFill>
                <a:latin typeface="Times New Roman" pitchFamily="18" charset="0"/>
                <a:cs typeface="Times New Roman" pitchFamily="18" charset="0"/>
              </a:rPr>
              <a:t>r</a:t>
            </a:r>
            <a:r>
              <a:rPr lang="en-US" sz="2800" dirty="0" smtClean="0">
                <a:solidFill>
                  <a:schemeClr val="bg1"/>
                </a:solidFill>
                <a:latin typeface="Times New Roman" pitchFamily="18" charset="0"/>
                <a:cs typeface="Times New Roman" pitchFamily="18" charset="0"/>
              </a:rPr>
              <a:t>un  after</a:t>
            </a:r>
          </a:p>
          <a:p>
            <a:pPr marL="0" indent="0">
              <a:buNone/>
            </a:pPr>
            <a:r>
              <a:rPr lang="en-US" sz="2800" dirty="0">
                <a:solidFill>
                  <a:schemeClr val="bg1"/>
                </a:solidFill>
                <a:latin typeface="Times New Roman" pitchFamily="18" charset="0"/>
                <a:cs typeface="Times New Roman" pitchFamily="18" charset="0"/>
              </a:rPr>
              <a:t>r</a:t>
            </a:r>
            <a:r>
              <a:rPr lang="en-US" sz="2800" dirty="0" smtClean="0">
                <a:solidFill>
                  <a:schemeClr val="bg1"/>
                </a:solidFill>
                <a:latin typeface="Times New Roman" pitchFamily="18" charset="0"/>
                <a:cs typeface="Times New Roman" pitchFamily="18" charset="0"/>
              </a:rPr>
              <a:t>un  into</a:t>
            </a:r>
          </a:p>
          <a:p>
            <a:pPr marL="0" indent="0">
              <a:buNone/>
            </a:pPr>
            <a:r>
              <a:rPr lang="en-US" sz="2800" dirty="0">
                <a:solidFill>
                  <a:schemeClr val="bg1"/>
                </a:solidFill>
                <a:latin typeface="Times New Roman" pitchFamily="18" charset="0"/>
                <a:cs typeface="Times New Roman" pitchFamily="18" charset="0"/>
              </a:rPr>
              <a:t>i</a:t>
            </a:r>
            <a:r>
              <a:rPr lang="en-US" sz="2800" dirty="0" smtClean="0">
                <a:solidFill>
                  <a:schemeClr val="bg1"/>
                </a:solidFill>
                <a:latin typeface="Times New Roman" pitchFamily="18" charset="0"/>
                <a:cs typeface="Times New Roman" pitchFamily="18" charset="0"/>
              </a:rPr>
              <a:t>nclude</a:t>
            </a:r>
          </a:p>
          <a:p>
            <a:pPr marL="0" indent="0">
              <a:buNone/>
            </a:pPr>
            <a:r>
              <a:rPr lang="en-US" sz="2800" dirty="0" smtClean="0">
                <a:solidFill>
                  <a:schemeClr val="bg1"/>
                </a:solidFill>
                <a:latin typeface="Times New Roman" pitchFamily="18" charset="0"/>
                <a:cs typeface="Times New Roman" pitchFamily="18" charset="0"/>
              </a:rPr>
              <a:t>spot</a:t>
            </a:r>
          </a:p>
        </p:txBody>
      </p:sp>
    </p:spTree>
    <p:extLst>
      <p:ext uri="{BB962C8B-B14F-4D97-AF65-F5344CB8AC3E}">
        <p14:creationId xmlns:p14="http://schemas.microsoft.com/office/powerpoint/2010/main" val="3615483301"/>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44208" y="1412776"/>
            <a:ext cx="2376264" cy="1699458"/>
          </a:xfrm>
        </p:spPr>
      </p:pic>
      <p:sp>
        <p:nvSpPr>
          <p:cNvPr id="3" name="Заголовок 2"/>
          <p:cNvSpPr>
            <a:spLocks noGrp="1"/>
          </p:cNvSpPr>
          <p:nvPr>
            <p:ph type="title"/>
          </p:nvPr>
        </p:nvSpPr>
        <p:spPr/>
        <p:txBody>
          <a:bodyPr>
            <a:normAutofit/>
          </a:bodyPr>
          <a:lstStyle/>
          <a:p>
            <a:pPr algn="ctr"/>
            <a:r>
              <a:rPr lang="en-US" sz="5400" dirty="0" smtClean="0">
                <a:solidFill>
                  <a:srgbClr val="FF0000"/>
                </a:solidFill>
                <a:latin typeface="Times New Roman" pitchFamily="18" charset="0"/>
                <a:cs typeface="Times New Roman" pitchFamily="18" charset="0"/>
              </a:rPr>
              <a:t>Free  time  activities.</a:t>
            </a:r>
            <a:endParaRPr lang="ru-RU" sz="5400" dirty="0">
              <a:solidFill>
                <a:srgbClr val="FF0000"/>
              </a:solidFill>
              <a:latin typeface="Times New Roman" pitchFamily="18" charset="0"/>
              <a:cs typeface="Times New Roman" pitchFamily="18" charset="0"/>
            </a:endParaRPr>
          </a:p>
        </p:txBody>
      </p:sp>
      <p:sp>
        <p:nvSpPr>
          <p:cNvPr id="5" name="TextBox 4"/>
          <p:cNvSpPr txBox="1"/>
          <p:nvPr/>
        </p:nvSpPr>
        <p:spPr>
          <a:xfrm>
            <a:off x="755576" y="3159522"/>
            <a:ext cx="2234907" cy="461665"/>
          </a:xfrm>
          <a:prstGeom prst="rect">
            <a:avLst/>
          </a:prstGeom>
          <a:noFill/>
        </p:spPr>
        <p:txBody>
          <a:bodyPr wrap="none" rtlCol="0">
            <a:spAutoFit/>
          </a:bodyPr>
          <a:lstStyle/>
          <a:p>
            <a:r>
              <a:rPr lang="en-US" sz="2400" dirty="0">
                <a:solidFill>
                  <a:schemeClr val="bg1"/>
                </a:solidFill>
                <a:latin typeface="Times New Roman" pitchFamily="18" charset="0"/>
                <a:cs typeface="Times New Roman" pitchFamily="18" charset="0"/>
              </a:rPr>
              <a:t>o</a:t>
            </a:r>
            <a:r>
              <a:rPr lang="en-US" sz="2400" dirty="0" smtClean="0">
                <a:solidFill>
                  <a:schemeClr val="bg1"/>
                </a:solidFill>
                <a:latin typeface="Times New Roman" pitchFamily="18" charset="0"/>
                <a:cs typeface="Times New Roman" pitchFamily="18" charset="0"/>
              </a:rPr>
              <a:t>n  a  warm  day</a:t>
            </a:r>
            <a:endParaRPr lang="ru-RU" sz="2400" dirty="0">
              <a:solidFill>
                <a:schemeClr val="bg1"/>
              </a:solidFill>
              <a:latin typeface="Times New Roman" pitchFamily="18" charset="0"/>
              <a:cs typeface="Times New Roman" pitchFamily="18" charset="0"/>
            </a:endParaRPr>
          </a:p>
        </p:txBody>
      </p:sp>
      <p:sp>
        <p:nvSpPr>
          <p:cNvPr id="7" name="TextBox 6"/>
          <p:cNvSpPr txBox="1"/>
          <p:nvPr/>
        </p:nvSpPr>
        <p:spPr>
          <a:xfrm>
            <a:off x="3563888" y="3234100"/>
            <a:ext cx="2448272" cy="461665"/>
          </a:xfrm>
          <a:prstGeom prst="rect">
            <a:avLst/>
          </a:prstGeom>
          <a:noFill/>
        </p:spPr>
        <p:txBody>
          <a:bodyPr wrap="square" rtlCol="0">
            <a:spAutoFit/>
          </a:bodyPr>
          <a:lstStyle/>
          <a:p>
            <a:r>
              <a:rPr lang="en-US" sz="2400" dirty="0">
                <a:solidFill>
                  <a:schemeClr val="bg1"/>
                </a:solidFill>
                <a:latin typeface="Times New Roman" pitchFamily="18" charset="0"/>
                <a:cs typeface="Times New Roman" pitchFamily="18" charset="0"/>
              </a:rPr>
              <a:t>o</a:t>
            </a:r>
            <a:r>
              <a:rPr lang="en-US" sz="2400" dirty="0" smtClean="0">
                <a:solidFill>
                  <a:schemeClr val="bg1"/>
                </a:solidFill>
                <a:latin typeface="Times New Roman" pitchFamily="18" charset="0"/>
                <a:cs typeface="Times New Roman" pitchFamily="18" charset="0"/>
              </a:rPr>
              <a:t>n  a  rainy  day</a:t>
            </a:r>
            <a:endParaRPr lang="ru-RU" sz="2400" dirty="0">
              <a:solidFill>
                <a:schemeClr val="bg1"/>
              </a:solidFill>
              <a:latin typeface="Times New Roman" pitchFamily="18" charset="0"/>
              <a:cs typeface="Times New Roman" pitchFamily="18" charset="0"/>
            </a:endParaRPr>
          </a:p>
        </p:txBody>
      </p:sp>
      <p:sp>
        <p:nvSpPr>
          <p:cNvPr id="8" name="TextBox 7"/>
          <p:cNvSpPr txBox="1"/>
          <p:nvPr/>
        </p:nvSpPr>
        <p:spPr>
          <a:xfrm>
            <a:off x="6732240" y="3112234"/>
            <a:ext cx="1944216" cy="461665"/>
          </a:xfrm>
          <a:prstGeom prst="rect">
            <a:avLst/>
          </a:prstGeom>
          <a:noFill/>
        </p:spPr>
        <p:txBody>
          <a:bodyPr wrap="square" rtlCol="0">
            <a:spAutoFit/>
          </a:bodyPr>
          <a:lstStyle/>
          <a:p>
            <a:r>
              <a:rPr lang="en-US" sz="2400" dirty="0">
                <a:solidFill>
                  <a:schemeClr val="bg1"/>
                </a:solidFill>
                <a:latin typeface="Times New Roman" pitchFamily="18" charset="0"/>
                <a:cs typeface="Times New Roman" pitchFamily="18" charset="0"/>
              </a:rPr>
              <a:t>o</a:t>
            </a:r>
            <a:r>
              <a:rPr lang="en-US" sz="2400" dirty="0" smtClean="0">
                <a:solidFill>
                  <a:schemeClr val="bg1"/>
                </a:solidFill>
                <a:latin typeface="Times New Roman" pitchFamily="18" charset="0"/>
                <a:cs typeface="Times New Roman" pitchFamily="18" charset="0"/>
              </a:rPr>
              <a:t>n  a  hot  day</a:t>
            </a:r>
            <a:endParaRPr lang="ru-RU" sz="2400" dirty="0">
              <a:solidFill>
                <a:schemeClr val="bg1"/>
              </a:solidFill>
              <a:latin typeface="Times New Roman" pitchFamily="18" charset="0"/>
              <a:cs typeface="Times New Roman" pitchFamily="18" charset="0"/>
            </a:endParaRPr>
          </a:p>
        </p:txBody>
      </p:sp>
      <p:sp>
        <p:nvSpPr>
          <p:cNvPr id="9" name="TextBox 8"/>
          <p:cNvSpPr txBox="1"/>
          <p:nvPr/>
        </p:nvSpPr>
        <p:spPr>
          <a:xfrm>
            <a:off x="469504" y="4005064"/>
            <a:ext cx="8136904" cy="1938992"/>
          </a:xfrm>
          <a:prstGeom prst="rect">
            <a:avLst/>
          </a:prstGeom>
          <a:noFill/>
        </p:spPr>
        <p:txBody>
          <a:bodyPr wrap="square" rtlCol="0">
            <a:spAutoFit/>
          </a:bodyPr>
          <a:lstStyle/>
          <a:p>
            <a:r>
              <a:rPr lang="en-US" sz="2000" dirty="0">
                <a:solidFill>
                  <a:srgbClr val="002060"/>
                </a:solidFill>
                <a:latin typeface="Times New Roman" pitchFamily="18" charset="0"/>
                <a:cs typeface="Times New Roman" pitchFamily="18" charset="0"/>
              </a:rPr>
              <a:t>h</a:t>
            </a:r>
            <a:r>
              <a:rPr lang="en-US" sz="2000" dirty="0" smtClean="0">
                <a:solidFill>
                  <a:srgbClr val="002060"/>
                </a:solidFill>
                <a:latin typeface="Times New Roman" pitchFamily="18" charset="0"/>
                <a:cs typeface="Times New Roman" pitchFamily="18" charset="0"/>
              </a:rPr>
              <a:t>ang  out  at  the                       rent  a  DVD</a:t>
            </a:r>
            <a:r>
              <a:rPr lang="ru-RU" sz="2000" dirty="0" smtClean="0">
                <a:solidFill>
                  <a:srgbClr val="002060"/>
                </a:solidFill>
                <a:latin typeface="Times New Roman" pitchFamily="18" charset="0"/>
                <a:cs typeface="Times New Roman" pitchFamily="18" charset="0"/>
              </a:rPr>
              <a:t>;</a:t>
            </a:r>
            <a:r>
              <a:rPr lang="en-US" sz="2000" dirty="0" smtClean="0">
                <a:solidFill>
                  <a:srgbClr val="002060"/>
                </a:solidFill>
                <a:latin typeface="Times New Roman" pitchFamily="18" charset="0"/>
                <a:cs typeface="Times New Roman" pitchFamily="18" charset="0"/>
              </a:rPr>
              <a:t>                        go  skateboarding</a:t>
            </a:r>
            <a:r>
              <a:rPr lang="ru-RU" sz="2000" dirty="0" smtClean="0">
                <a:solidFill>
                  <a:srgbClr val="002060"/>
                </a:solidFill>
                <a:latin typeface="Times New Roman" pitchFamily="18" charset="0"/>
                <a:cs typeface="Times New Roman" pitchFamily="18" charset="0"/>
              </a:rPr>
              <a:t>;</a:t>
            </a:r>
            <a:endParaRPr lang="en-US" sz="2000" dirty="0" smtClean="0">
              <a:solidFill>
                <a:srgbClr val="002060"/>
              </a:solidFill>
              <a:latin typeface="Times New Roman" pitchFamily="18" charset="0"/>
              <a:cs typeface="Times New Roman" pitchFamily="18" charset="0"/>
            </a:endParaRPr>
          </a:p>
          <a:p>
            <a:r>
              <a:rPr lang="en-US" sz="2000" dirty="0">
                <a:solidFill>
                  <a:srgbClr val="002060"/>
                </a:solidFill>
                <a:latin typeface="Times New Roman" pitchFamily="18" charset="0"/>
                <a:cs typeface="Times New Roman" pitchFamily="18" charset="0"/>
              </a:rPr>
              <a:t>s</a:t>
            </a:r>
            <a:r>
              <a:rPr lang="en-US" sz="2000" dirty="0" smtClean="0">
                <a:solidFill>
                  <a:srgbClr val="002060"/>
                </a:solidFill>
                <a:latin typeface="Times New Roman" pitchFamily="18" charset="0"/>
                <a:cs typeface="Times New Roman" pitchFamily="18" charset="0"/>
              </a:rPr>
              <a:t>hopping  centre</a:t>
            </a:r>
            <a:r>
              <a:rPr lang="ru-RU" sz="2000" dirty="0" smtClean="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chat  with  friends</a:t>
            </a:r>
            <a:r>
              <a:rPr lang="ru-RU" sz="2000" dirty="0" smtClean="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play  on  the  </a:t>
            </a:r>
          </a:p>
          <a:p>
            <a:r>
              <a:rPr lang="en-US" sz="2000" dirty="0" smtClean="0">
                <a:solidFill>
                  <a:srgbClr val="002060"/>
                </a:solidFill>
                <a:latin typeface="Times New Roman" pitchFamily="18" charset="0"/>
                <a:cs typeface="Times New Roman" pitchFamily="18" charset="0"/>
              </a:rPr>
              <a:t>have  lunch  outdoors</a:t>
            </a:r>
            <a:r>
              <a:rPr lang="ru-RU" sz="2000" dirty="0" smtClean="0">
                <a:solidFill>
                  <a:srgbClr val="002060"/>
                </a:solidFill>
                <a:latin typeface="Times New Roman" pitchFamily="18" charset="0"/>
                <a:cs typeface="Times New Roman" pitchFamily="18" charset="0"/>
              </a:rPr>
              <a:t>;</a:t>
            </a:r>
            <a:r>
              <a:rPr lang="en-US" sz="2000" dirty="0" smtClean="0">
                <a:solidFill>
                  <a:srgbClr val="002060"/>
                </a:solidFill>
                <a:latin typeface="Times New Roman" pitchFamily="18" charset="0"/>
                <a:cs typeface="Times New Roman" pitchFamily="18" charset="0"/>
              </a:rPr>
              <a:t>              surf  the  net</a:t>
            </a:r>
            <a:r>
              <a:rPr lang="ru-RU" sz="2000" dirty="0" smtClean="0">
                <a:solidFill>
                  <a:srgbClr val="002060"/>
                </a:solidFill>
                <a:latin typeface="Times New Roman" pitchFamily="18" charset="0"/>
                <a:cs typeface="Times New Roman" pitchFamily="18" charset="0"/>
              </a:rPr>
              <a:t>;</a:t>
            </a:r>
            <a:r>
              <a:rPr lang="en-US" sz="2000" dirty="0" smtClean="0">
                <a:solidFill>
                  <a:srgbClr val="002060"/>
                </a:solidFill>
                <a:latin typeface="Times New Roman" pitchFamily="18" charset="0"/>
                <a:cs typeface="Times New Roman" pitchFamily="18" charset="0"/>
              </a:rPr>
              <a:t>                         sports ground</a:t>
            </a:r>
            <a:r>
              <a:rPr lang="ru-RU" sz="2000" dirty="0" smtClean="0">
                <a:solidFill>
                  <a:srgbClr val="002060"/>
                </a:solidFill>
                <a:latin typeface="Times New Roman" pitchFamily="18" charset="0"/>
                <a:cs typeface="Times New Roman" pitchFamily="18" charset="0"/>
              </a:rPr>
              <a:t>;</a:t>
            </a:r>
            <a:endParaRPr lang="en-US" sz="2000" dirty="0" smtClean="0">
              <a:solidFill>
                <a:srgbClr val="002060"/>
              </a:solidFill>
              <a:latin typeface="Times New Roman" pitchFamily="18" charset="0"/>
              <a:cs typeface="Times New Roman" pitchFamily="18" charset="0"/>
            </a:endParaRPr>
          </a:p>
          <a:p>
            <a:r>
              <a:rPr lang="en-US" sz="2000" dirty="0">
                <a:solidFill>
                  <a:srgbClr val="002060"/>
                </a:solidFill>
                <a:latin typeface="Times New Roman" pitchFamily="18" charset="0"/>
                <a:cs typeface="Times New Roman" pitchFamily="18" charset="0"/>
              </a:rPr>
              <a:t>d</a:t>
            </a:r>
            <a:r>
              <a:rPr lang="en-US" sz="2000" dirty="0" smtClean="0">
                <a:solidFill>
                  <a:srgbClr val="002060"/>
                </a:solidFill>
                <a:latin typeface="Times New Roman" pitchFamily="18" charset="0"/>
                <a:cs typeface="Times New Roman" pitchFamily="18" charset="0"/>
              </a:rPr>
              <a:t>o  the  gardening</a:t>
            </a:r>
            <a:r>
              <a:rPr lang="ru-RU" sz="2000" dirty="0" smtClean="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 meet  with  friends</a:t>
            </a:r>
            <a:r>
              <a:rPr lang="ru-RU" sz="2000" dirty="0" smtClean="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go  swimming</a:t>
            </a:r>
            <a:r>
              <a:rPr lang="ru-RU" sz="2000" dirty="0" smtClean="0">
                <a:solidFill>
                  <a:srgbClr val="002060"/>
                </a:solidFill>
                <a:latin typeface="Times New Roman" pitchFamily="18" charset="0"/>
                <a:cs typeface="Times New Roman" pitchFamily="18" charset="0"/>
              </a:rPr>
              <a:t>; </a:t>
            </a:r>
          </a:p>
          <a:p>
            <a:r>
              <a:rPr lang="en-US" sz="2000" dirty="0">
                <a:solidFill>
                  <a:srgbClr val="002060"/>
                </a:solidFill>
                <a:latin typeface="Times New Roman" pitchFamily="18" charset="0"/>
                <a:cs typeface="Times New Roman" pitchFamily="18" charset="0"/>
              </a:rPr>
              <a:t>h</a:t>
            </a:r>
            <a:r>
              <a:rPr lang="en-US" sz="2000" dirty="0" smtClean="0">
                <a:solidFill>
                  <a:srgbClr val="002060"/>
                </a:solidFill>
                <a:latin typeface="Times New Roman" pitchFamily="18" charset="0"/>
                <a:cs typeface="Times New Roman" pitchFamily="18" charset="0"/>
              </a:rPr>
              <a:t>elp  about  the  house              have  a  party      </a:t>
            </a:r>
            <a:r>
              <a:rPr lang="ru-RU" sz="2000" dirty="0" smtClean="0">
                <a:solidFill>
                  <a:srgbClr val="002060"/>
                </a:solidFill>
                <a:latin typeface="Times New Roman" pitchFamily="18" charset="0"/>
                <a:cs typeface="Times New Roman" pitchFamily="18" charset="0"/>
              </a:rPr>
              <a:t>                   </a:t>
            </a:r>
            <a:r>
              <a:rPr lang="en-US" sz="2000" dirty="0" smtClean="0">
                <a:solidFill>
                  <a:srgbClr val="002060"/>
                </a:solidFill>
                <a:latin typeface="Times New Roman" pitchFamily="18" charset="0"/>
                <a:cs typeface="Times New Roman" pitchFamily="18" charset="0"/>
              </a:rPr>
              <a:t>go  sunbathing      </a:t>
            </a:r>
          </a:p>
          <a:p>
            <a:endParaRPr lang="ru-RU" sz="2000" dirty="0">
              <a:solidFill>
                <a:srgbClr val="002060"/>
              </a:solidFill>
              <a:latin typeface="Times New Roman" pitchFamily="18" charset="0"/>
              <a:cs typeface="Times New Roman" pitchFamily="18" charset="0"/>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504" y="1412776"/>
            <a:ext cx="2806352" cy="1746746"/>
          </a:xfrm>
          <a:prstGeom prst="rect">
            <a:avLst/>
          </a:prstGeom>
        </p:spPr>
      </p:pic>
      <p:pic>
        <p:nvPicPr>
          <p:cNvPr id="11" name="Рисунок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3888" y="1412776"/>
            <a:ext cx="2448272" cy="1699458"/>
          </a:xfrm>
          <a:prstGeom prst="rect">
            <a:avLst/>
          </a:prstGeom>
        </p:spPr>
      </p:pic>
    </p:spTree>
    <p:extLst>
      <p:ext uri="{BB962C8B-B14F-4D97-AF65-F5344CB8AC3E}">
        <p14:creationId xmlns:p14="http://schemas.microsoft.com/office/powerpoint/2010/main" val="4130599984"/>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sz="4800" dirty="0" smtClean="0">
                <a:solidFill>
                  <a:srgbClr val="FF0000"/>
                </a:solidFill>
                <a:latin typeface="Times New Roman" pitchFamily="18" charset="0"/>
                <a:cs typeface="Times New Roman" pitchFamily="18" charset="0"/>
              </a:rPr>
              <a:t>Better  safe  than  sorry.</a:t>
            </a:r>
            <a:endParaRPr lang="ru-RU" sz="4800" dirty="0">
              <a:solidFill>
                <a:srgbClr val="FF0000"/>
              </a:solidFill>
              <a:latin typeface="Times New Roman" pitchFamily="18" charset="0"/>
              <a:cs typeface="Times New Roman" pitchFamily="18" charset="0"/>
            </a:endParaRPr>
          </a:p>
        </p:txBody>
      </p:sp>
      <p:sp>
        <p:nvSpPr>
          <p:cNvPr id="6" name="Объект 5"/>
          <p:cNvSpPr>
            <a:spLocks noGrp="1"/>
          </p:cNvSpPr>
          <p:nvPr>
            <p:ph sz="half" idx="1"/>
          </p:nvPr>
        </p:nvSpPr>
        <p:spPr/>
        <p:txBody>
          <a:bodyPr/>
          <a:lstStyle/>
          <a:p>
            <a:endParaRPr lang="ru-RU"/>
          </a:p>
        </p:txBody>
      </p:sp>
      <p:sp>
        <p:nvSpPr>
          <p:cNvPr id="7" name="Объект 6"/>
          <p:cNvSpPr>
            <a:spLocks noGrp="1"/>
          </p:cNvSpPr>
          <p:nvPr>
            <p:ph sz="half" idx="2"/>
          </p:nvPr>
        </p:nvSpPr>
        <p:spPr/>
        <p:txBody>
          <a:bodyPr/>
          <a:lstStyle/>
          <a:p>
            <a:endParaRPr lang="ru-RU"/>
          </a:p>
        </p:txBody>
      </p:sp>
    </p:spTree>
    <p:extLst>
      <p:ext uri="{BB962C8B-B14F-4D97-AF65-F5344CB8AC3E}">
        <p14:creationId xmlns:p14="http://schemas.microsoft.com/office/powerpoint/2010/main" val="362932537"/>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228184" y="1941361"/>
            <a:ext cx="2664296" cy="1872208"/>
          </a:xfrm>
        </p:spPr>
      </p:pic>
      <p:sp>
        <p:nvSpPr>
          <p:cNvPr id="3" name="Заголовок 2"/>
          <p:cNvSpPr>
            <a:spLocks noGrp="1"/>
          </p:cNvSpPr>
          <p:nvPr>
            <p:ph type="title"/>
          </p:nvPr>
        </p:nvSpPr>
        <p:spPr/>
        <p:txBody>
          <a:bodyPr>
            <a:normAutofit/>
          </a:bodyPr>
          <a:lstStyle/>
          <a:p>
            <a:pPr algn="ctr"/>
            <a:r>
              <a:rPr lang="en-US" sz="6000" dirty="0" smtClean="0">
                <a:solidFill>
                  <a:srgbClr val="FF0000"/>
                </a:solidFill>
                <a:latin typeface="Times New Roman" pitchFamily="18" charset="0"/>
                <a:cs typeface="Times New Roman" pitchFamily="18" charset="0"/>
              </a:rPr>
              <a:t>“A  visit  to  the  zoo.”</a:t>
            </a:r>
            <a:endParaRPr lang="ru-RU" sz="6000" dirty="0">
              <a:solidFill>
                <a:srgbClr val="FF0000"/>
              </a:solidFill>
              <a:latin typeface="Times New Roman" pitchFamily="18" charset="0"/>
              <a:cs typeface="Times New Roman" pitchFamily="18"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67844" y="1916832"/>
            <a:ext cx="2880320" cy="1872208"/>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184" y="4653136"/>
            <a:ext cx="2592288" cy="1860798"/>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6512" y="1916832"/>
            <a:ext cx="2520280" cy="1872208"/>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536" y="4653136"/>
            <a:ext cx="2520280" cy="1860798"/>
          </a:xfrm>
          <a:prstGeom prst="rect">
            <a:avLst/>
          </a:prstGeom>
        </p:spPr>
      </p:pic>
      <p:pic>
        <p:nvPicPr>
          <p:cNvPr id="9" name="Рисунок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67844" y="4653136"/>
            <a:ext cx="2880320" cy="1860798"/>
          </a:xfrm>
          <a:prstGeom prst="rect">
            <a:avLst/>
          </a:prstGeom>
        </p:spPr>
      </p:pic>
    </p:spTree>
    <p:extLst>
      <p:ext uri="{BB962C8B-B14F-4D97-AF65-F5344CB8AC3E}">
        <p14:creationId xmlns:p14="http://schemas.microsoft.com/office/powerpoint/2010/main" val="533249320"/>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Autofit/>
          </a:bodyPr>
          <a:lstStyle/>
          <a:p>
            <a:r>
              <a:rPr lang="en-US" sz="2800" dirty="0" smtClean="0">
                <a:solidFill>
                  <a:schemeClr val="bg1"/>
                </a:solidFill>
                <a:latin typeface="Times New Roman" pitchFamily="18" charset="0"/>
                <a:cs typeface="Times New Roman" pitchFamily="18" charset="0"/>
              </a:rPr>
              <a:t>   One  Sunday  Agnes  and  her  mother  went  to  the  zoo. The  girl  was  very  excited. She  was  interested  everything  she  saw.</a:t>
            </a:r>
          </a:p>
          <a:p>
            <a:r>
              <a:rPr lang="en-US" sz="2800" dirty="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  “Mother, look,” she  said. “There  (be)  a  monkey  in  this  cage. It  (eat)  an  apple. Now  it  (give)  a  bite  to  another  monkey. I  (think)  monkeys  (like)  apples  very  much.”</a:t>
            </a:r>
          </a:p>
          <a:p>
            <a:r>
              <a:rPr lang="en-US" sz="2800" dirty="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  “Yes, dear,” said  her  mother.</a:t>
            </a:r>
          </a:p>
          <a:p>
            <a:r>
              <a:rPr lang="en-US" sz="2800" dirty="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  “Now  I  (want)  to  go  and  see  the  lions  and  tigers. Where  they  (live), mother?”</a:t>
            </a:r>
            <a:endParaRPr lang="ru-RU" sz="2800" dirty="0">
              <a:solidFill>
                <a:schemeClr val="bg1"/>
              </a:solidFill>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pPr algn="ctr"/>
            <a:r>
              <a:rPr lang="en-US" sz="4000" dirty="0" smtClean="0">
                <a:solidFill>
                  <a:srgbClr val="FF0000"/>
                </a:solidFill>
                <a:latin typeface="Times New Roman" pitchFamily="18" charset="0"/>
                <a:cs typeface="Times New Roman" pitchFamily="18" charset="0"/>
              </a:rPr>
              <a:t>Present  Simple  or  Present  Continuous.</a:t>
            </a:r>
            <a:endParaRPr lang="ru-RU" sz="40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128658210"/>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lnSpcReduction="10000"/>
          </a:bodyPr>
          <a:lstStyle/>
          <a:p>
            <a:r>
              <a:rPr lang="en-US" dirty="0" smtClean="0"/>
              <a:t>   </a:t>
            </a:r>
            <a:r>
              <a:rPr lang="en-US" sz="2800" dirty="0" smtClean="0">
                <a:solidFill>
                  <a:schemeClr val="bg1"/>
                </a:solidFill>
                <a:latin typeface="Times New Roman" pitchFamily="18" charset="0"/>
                <a:cs typeface="Times New Roman" pitchFamily="18" charset="0"/>
              </a:rPr>
              <a:t>“In  that  big  house  over  there. Come  along.”</a:t>
            </a:r>
          </a:p>
          <a:p>
            <a:r>
              <a:rPr lang="en-US" sz="2800" dirty="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  Agnes  enjoyed  herself  very  much  in  the  lion  house. “Mother,” she  said, “the  tiger  (want)  a  drink</a:t>
            </a:r>
            <a:r>
              <a:rPr lang="ru-RU" sz="2800" dirty="0" smtClean="0">
                <a:solidFill>
                  <a:schemeClr val="bg1"/>
                </a:solidFill>
                <a:latin typeface="Times New Roman" pitchFamily="18" charset="0"/>
                <a:cs typeface="Times New Roman" pitchFamily="18" charset="0"/>
              </a:rPr>
              <a:t>:</a:t>
            </a:r>
            <a:r>
              <a:rPr lang="en-US" sz="2800" dirty="0" smtClean="0">
                <a:solidFill>
                  <a:schemeClr val="bg1"/>
                </a:solidFill>
                <a:latin typeface="Times New Roman" pitchFamily="18" charset="0"/>
                <a:cs typeface="Times New Roman" pitchFamily="18" charset="0"/>
              </a:rPr>
              <a:t> it  (go)  to  the  dish  of  water  there  in   the  corner. And  the  lion  (look)  right  at  me. You  (think)  it  (want)  to  eat  me  up? When  the  lions  and  tigers  (have)  their  dinner, mother?”</a:t>
            </a:r>
          </a:p>
          <a:p>
            <a:r>
              <a:rPr lang="en-US" sz="2800" dirty="0">
                <a:solidFill>
                  <a:schemeClr val="bg1"/>
                </a:solidFill>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  “The  keepers  (bring)  them  great  pieces  of  meat  every  day  at  four  o`clock. And  they  (make)  a  big  noise  before  their  dinner  time, so  everybody  (know)  they  (be)  hungry.”</a:t>
            </a:r>
            <a:endParaRPr lang="ru-RU" sz="2800" dirty="0">
              <a:solidFill>
                <a:schemeClr val="bg1"/>
              </a:solidFill>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fontScale="90000"/>
          </a:bodyPr>
          <a:lstStyle/>
          <a:p>
            <a:pPr algn="ctr"/>
            <a:r>
              <a:rPr lang="en-US" sz="4400" dirty="0" smtClean="0">
                <a:solidFill>
                  <a:srgbClr val="FF0000"/>
                </a:solidFill>
                <a:latin typeface="Times New Roman" pitchFamily="18" charset="0"/>
                <a:cs typeface="Times New Roman" pitchFamily="18" charset="0"/>
              </a:rPr>
              <a:t>Present  Simple  or  Present  Continuous.</a:t>
            </a:r>
            <a:endParaRPr lang="ru-RU" sz="440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1113340114"/>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143</TotalTime>
  <Words>617</Words>
  <Application>Microsoft Office PowerPoint</Application>
  <PresentationFormat>Экран (4:3)</PresentationFormat>
  <Paragraphs>66</Paragraphs>
  <Slides>10</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Бумажная</vt:lpstr>
      <vt:lpstr>LIFESTYLES</vt:lpstr>
      <vt:lpstr>The  city lifestyle.</vt:lpstr>
      <vt:lpstr>The  country  lifestyle.</vt:lpstr>
      <vt:lpstr>Translate  from  English  into  Russian</vt:lpstr>
      <vt:lpstr>Free  time  activities.</vt:lpstr>
      <vt:lpstr>Better  safe  than  sorry.</vt:lpstr>
      <vt:lpstr>“A  visit  to  the  zoo.”</vt:lpstr>
      <vt:lpstr>Present  Simple  or  Present  Continuous.</vt:lpstr>
      <vt:lpstr>Present  Simple  or  Present  Continuous.</vt:lpstr>
      <vt:lpstr>Present  Simple  or  Present  Continuous.</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LIFESTYLES</dc:title>
  <dc:creator>Home -PC</dc:creator>
  <cp:lastModifiedBy>Home -PC</cp:lastModifiedBy>
  <cp:revision>19</cp:revision>
  <dcterms:created xsi:type="dcterms:W3CDTF">2013-09-21T09:08:16Z</dcterms:created>
  <dcterms:modified xsi:type="dcterms:W3CDTF">2013-09-23T16:58:39Z</dcterms:modified>
</cp:coreProperties>
</file>