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66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686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686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88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688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89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690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91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691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692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692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69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9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93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93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93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5070AA4-1B95-4BDC-A557-79219011D3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D4749-0678-4C45-A5E6-AD65AE0F34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B698D-4770-4657-9A4A-C683C295FE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F4BE5-F60B-4026-892A-D7C86ABFDA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F6B8EE-2383-483E-B471-61BA6F4E9D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06E71-6538-4F13-9BAA-6F5BE7986E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1970D3-DD1E-4988-AA9D-A02DE3EFCC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66D5F-EEBC-4AD9-A051-FE0B7A555E3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189DD-E24D-403D-A76A-2037079B5F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757196-BC1E-4A6E-BC6C-F2141958AE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0AD00-64C0-4DCB-84B1-1F2054B0B7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584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4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58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5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58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7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58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9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589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0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0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590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590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59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9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9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9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9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0005208-81CF-479F-8305-BB26F76132CB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pixelbrush.ru/uploads/posts/2013-08/1375571294_03-38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ds3psp.edu22.info/images/%D0%A1%D0%B2%D0%B8%D1%82%D0%BE%D0%BA.png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/>
              <a:t>Модель современного музыкального руководителя в свете требований ФГОС ДО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Музыкальные руководители МБДОУ детского сада №1:</a:t>
            </a:r>
          </a:p>
          <a:p>
            <a:pPr>
              <a:lnSpc>
                <a:spcPct val="80000"/>
              </a:lnSpc>
            </a:pPr>
            <a:r>
              <a:rPr lang="ru-RU" sz="2800"/>
              <a:t>Лейман Е.Н.</a:t>
            </a:r>
          </a:p>
          <a:p>
            <a:pPr>
              <a:lnSpc>
                <a:spcPct val="80000"/>
              </a:lnSpc>
            </a:pPr>
            <a:r>
              <a:rPr lang="ru-RU" sz="2800"/>
              <a:t>Мельникова С.Л.</a:t>
            </a:r>
          </a:p>
          <a:p>
            <a:pPr>
              <a:lnSpc>
                <a:spcPct val="80000"/>
              </a:lnSpc>
            </a:pPr>
            <a:endParaRPr lang="ru-RU" sz="280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4" grpId="1"/>
      <p:bldP spid="23555" grpId="0" build="p"/>
      <p:bldP spid="23555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Рисунок 1" descr="http://lib2.podelise.ru/tw_files2/urls_463/5/d-4956/4956_html_142d37b5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0"/>
            <a:ext cx="53990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2987675" y="549275"/>
            <a:ext cx="4032250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100" b="1">
                <a:solidFill>
                  <a:srgbClr val="000000"/>
                </a:solidFill>
                <a:latin typeface="Monotype Corsiva" pitchFamily="66" charset="0"/>
              </a:rPr>
              <a:t>МУЗЫКАЛЬНО-ХУДОЖЕСТВЕННАЯ ДЕЯТЕЛЬНОСТЬ</a:t>
            </a:r>
          </a:p>
          <a:p>
            <a:pPr algn="ctr">
              <a:spcBef>
                <a:spcPct val="50000"/>
              </a:spcBef>
            </a:pPr>
            <a:endParaRPr lang="ru-RU" sz="3100" b="1">
              <a:solidFill>
                <a:srgbClr val="00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-КАЧЕСТВО ОБРАЗОВАНИЯ</a:t>
            </a:r>
          </a:p>
          <a:p>
            <a:pPr>
              <a:spcBef>
                <a:spcPct val="50000"/>
              </a:spcBef>
            </a:pPr>
            <a:endParaRPr lang="ru-RU" sz="3600" b="1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  <p:bldP spid="4608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Рисунок 31" descr="http://pandia.ru/text/80/032/images/image001_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250" y="0"/>
            <a:ext cx="6430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3995738" y="0"/>
            <a:ext cx="4105275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3200" b="1">
              <a:solidFill>
                <a:srgbClr val="000000"/>
              </a:solidFill>
              <a:latin typeface="Monotype Corsiva" pitchFamily="66" charset="0"/>
            </a:endParaRPr>
          </a:p>
          <a:p>
            <a:pPr algn="ctr">
              <a:spcBef>
                <a:spcPct val="50000"/>
              </a:spcBef>
            </a:pPr>
            <a:r>
              <a:rPr lang="ru-RU" sz="3200" b="1" u="sng">
                <a:solidFill>
                  <a:srgbClr val="000000"/>
                </a:solidFill>
                <a:latin typeface="Monotype Corsiva" pitchFamily="66" charset="0"/>
              </a:rPr>
              <a:t>СЧАСТЬЕ</a:t>
            </a:r>
          </a:p>
          <a:p>
            <a:pPr algn="ctr">
              <a:spcBef>
                <a:spcPct val="50000"/>
              </a:spcBef>
            </a:pPr>
            <a:r>
              <a:rPr lang="ru-RU" sz="2800" b="1" u="sng">
                <a:solidFill>
                  <a:srgbClr val="000000"/>
                </a:solidFill>
                <a:latin typeface="Monotype Corsiva" pitchFamily="66" charset="0"/>
              </a:rPr>
              <a:t>- СЧАСТЛИВЫЙ РЕБЁНОК -</a:t>
            </a:r>
            <a:r>
              <a:rPr lang="ru-RU" sz="3200" b="1" u="sng">
                <a:solidFill>
                  <a:srgbClr val="000000"/>
                </a:solidFill>
                <a:latin typeface="Monotype Corsiva" pitchFamily="66" charset="0"/>
              </a:rPr>
              <a:t>ОБРАЗОВАННЫЙ</a:t>
            </a:r>
            <a:r>
              <a:rPr lang="ru-RU" sz="2800" b="1" u="sng">
                <a:solidFill>
                  <a:srgbClr val="000000"/>
                </a:solidFill>
                <a:latin typeface="Monotype Corsiva" pitchFamily="66" charset="0"/>
              </a:rPr>
              <a:t> РЕБЁНОК</a:t>
            </a:r>
          </a:p>
          <a:p>
            <a:pPr algn="ctr">
              <a:spcBef>
                <a:spcPct val="50000"/>
              </a:spcBef>
            </a:pPr>
            <a:r>
              <a:rPr lang="ru-RU" sz="2800" b="1" u="sng">
                <a:solidFill>
                  <a:srgbClr val="000000"/>
                </a:solidFill>
                <a:latin typeface="Monotype Corsiva" pitchFamily="66" charset="0"/>
              </a:rPr>
              <a:t>-СЧАСТЛИВЫЙ ПЕДАГОГ</a:t>
            </a:r>
          </a:p>
          <a:p>
            <a:pPr algn="ctr">
              <a:spcBef>
                <a:spcPct val="50000"/>
              </a:spcBef>
            </a:pPr>
            <a:r>
              <a:rPr lang="ru-RU" sz="2800" b="1" u="sng">
                <a:solidFill>
                  <a:srgbClr val="000000"/>
                </a:solidFill>
                <a:latin typeface="Monotype Corsiva" pitchFamily="66" charset="0"/>
              </a:rPr>
              <a:t>-СЧАСТЛИВАЯ СЕМЬЯ</a:t>
            </a:r>
          </a:p>
          <a:p>
            <a:pPr algn="ctr">
              <a:spcBef>
                <a:spcPct val="50000"/>
              </a:spcBef>
            </a:pPr>
            <a:r>
              <a:rPr lang="ru-RU" sz="2800" b="1" u="sng">
                <a:solidFill>
                  <a:srgbClr val="000000"/>
                </a:solidFill>
                <a:latin typeface="Monotype Corsiva" pitchFamily="66" charset="0"/>
              </a:rPr>
              <a:t>-ВЫСОКИЙ СТАТУС ОБРАЗОВАТЕЛЬНОГО УЧРЕЖДЕНИЯ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/>
      <p:bldP spid="4710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http://pixelbrush.ru/uploads/posts/2013-08/1375571294_03-38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1258888" y="908050"/>
            <a:ext cx="4392612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«Не тот учитель, кто получает образование учителя, а тот учитель, у которого есть внутренняя уверенность в том, что он есть, должен быть, и не может быть иным. Эта уверенность встречается редко и может быть доказана только жертвами, которые человек приносит своему призванию» </a:t>
            </a:r>
          </a:p>
          <a:p>
            <a:pPr algn="r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Л.Н.Толстой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/>
      <p:bldP spid="5120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2015-03-19 11"/>
          <p:cNvPicPr>
            <a:picLocks noChangeAspect="1" noChangeArrowheads="1"/>
          </p:cNvPicPr>
          <p:nvPr/>
        </p:nvPicPr>
        <p:blipFill>
          <a:blip r:embed="rId2" cstate="email">
            <a:lum bright="-18000" contrast="-4000"/>
          </a:blip>
          <a:srcRect/>
          <a:stretch>
            <a:fillRect/>
          </a:stretch>
        </p:blipFill>
        <p:spPr bwMode="auto">
          <a:xfrm>
            <a:off x="112713" y="2205038"/>
            <a:ext cx="3595687" cy="4652962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50181" name="Picture 5" descr="Фото08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063" y="2205038"/>
            <a:ext cx="3563937" cy="4652962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908175" y="476250"/>
            <a:ext cx="53276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«ДАВАЙТЕ ВМЕСТЕ СДЕЛАЕМ НАШУ СТРАНУ КУЛЬТУРНЕЕ И ОБРАЗОВАННЕЕ, А НАЧНЁМ С СЕБЯ!»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/>
      <p:bldP spid="5018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Picture 6" descr="2016-11-11 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611188" y="2276475"/>
            <a:ext cx="80645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00"/>
                </a:solidFill>
                <a:latin typeface="Monotype Corsiva" pitchFamily="66" charset="0"/>
              </a:rPr>
              <a:t>ПРЕЗЕНТЦИЮ ВЫПОЛНИЛИ МУЗЫКАЛЬНЫЕ РУКОВОДИТЕЛИ МБДОУ ДЕТСКОГО САДА №1: </a:t>
            </a:r>
          </a:p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00"/>
                </a:solidFill>
                <a:latin typeface="Monotype Corsiva" pitchFamily="66" charset="0"/>
              </a:rPr>
              <a:t>ЛЕЙМАН Е.Н.</a:t>
            </a:r>
          </a:p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00"/>
                </a:solidFill>
                <a:latin typeface="Monotype Corsiva" pitchFamily="66" charset="0"/>
              </a:rPr>
              <a:t>МЕЛЬНИКОВА С.Л.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Рисунок 1" descr="http://urf.podelise.ru/tw_files2/urls_21/26/d-25156/25156_html_m3e4112b1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2275" y="0"/>
            <a:ext cx="5688013" cy="6858000"/>
          </a:xfrm>
          <a:noFill/>
          <a:ln/>
        </p:spPr>
      </p:pic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2627313" y="1916113"/>
            <a:ext cx="4256087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</a:t>
            </a: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Воспитатель должен быть воспитан» </a:t>
            </a:r>
          </a:p>
          <a:p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                    К. Маркс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  <p:bldP spid="37893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Рисунок 27" descr="http://okartinkah.ru/img/kartinki-detskie-dlya-sadika-1586/kartinki-detskie-dlya-sadika-11.jpg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2275" y="0"/>
            <a:ext cx="5445125" cy="6858000"/>
          </a:xfrm>
          <a:noFill/>
          <a:ln/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2700338" y="549275"/>
            <a:ext cx="3600450" cy="559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ЛИЧНОСТНЫЙ ПОТЕНЦИАЛ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 sz="24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-Положительный образ «Я»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-Положительные качества личности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-Любовь к профессии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2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-Работа-средство выражения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 sz="24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1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Рисунок 3" descr="http://www.rogers-piano.com/wp-content/uploads/2013/09/K_189_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938" y="0"/>
            <a:ext cx="55800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79388" y="260350"/>
            <a:ext cx="3240087" cy="631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ПЕДАГОГИЧЕСКОЕ МАСТЕРСТВО</a:t>
            </a:r>
          </a:p>
          <a:p>
            <a:pPr algn="ctr">
              <a:spcBef>
                <a:spcPct val="50000"/>
              </a:spcBef>
            </a:pPr>
            <a:endParaRPr lang="ru-RU" sz="2400" b="1">
              <a:solidFill>
                <a:srgbClr val="000000"/>
              </a:solidFill>
              <a:latin typeface="Monotype Corsiva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-Качество обучения (знания, умения, навыки)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-Способности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-Творчество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-Инновации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Рисунок 1" descr="http://knu.znate.ru/pars_docs/refs/436/435262/435262_html_m5efc21d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2275" y="0"/>
            <a:ext cx="5543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124075" y="836613"/>
            <a:ext cx="4608513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0000"/>
                </a:solidFill>
                <a:latin typeface="Monotype Corsiva" pitchFamily="66" charset="0"/>
              </a:rPr>
              <a:t>ОБРАЗОВАТЕЛЬНО-ПРАКТИЧЕСКАЯ ДЕЯТЕЛЬНОСТЬ</a:t>
            </a:r>
          </a:p>
          <a:p>
            <a:pPr algn="ctr"/>
            <a:endParaRPr lang="ru-RU" sz="2000" b="1">
              <a:solidFill>
                <a:srgbClr val="000000"/>
              </a:solidFill>
              <a:latin typeface="Monotype Corsiva" pitchFamily="66" charset="0"/>
            </a:endParaRPr>
          </a:p>
          <a:p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-Реализация программ по музыкально-художественной деятельности и доп. образования</a:t>
            </a:r>
          </a:p>
          <a:p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-Взаимодействие с детьми, коллективом, родителями ДОУ.</a:t>
            </a:r>
          </a:p>
          <a:p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-Внешние связи (метод. объединения, семинары- практикумы ДМШ и другие</a:t>
            </a:r>
          </a:p>
          <a:p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-Стремление к инновациям, опытно-экспериментальной деятельности.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/>
      <p:bldP spid="4096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Рисунок 4" descr="http://fondnewtown.ru/wp-content/uploads/2015/06/%D0%A1%D0%B2%D0%B8%D1%82%D0%BE%D0%B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92638" y="325438"/>
            <a:ext cx="4551362" cy="653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323850" y="476250"/>
            <a:ext cx="396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395288" y="549275"/>
            <a:ext cx="3600450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ЛИЧНОСТНО-ПРОФЕССИОНАЛЬНЫЙ РОСТ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(ключевое слово «желание»)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-Стремление к самообразованию, самовыражению, самореализации, самоусовершенствованию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-Готовность к инновациям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5867400" y="1557338"/>
            <a:ext cx="15128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00"/>
                </a:solidFill>
                <a:latin typeface="Monotype Corsiva" pitchFamily="66" charset="0"/>
              </a:rPr>
              <a:t>ЛИЧНОСТНО-</a:t>
            </a: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00"/>
                </a:solidFill>
                <a:latin typeface="Monotype Corsiva" pitchFamily="66" charset="0"/>
              </a:rPr>
              <a:t>ПРОФЕССИО</a:t>
            </a: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00"/>
                </a:solidFill>
                <a:latin typeface="Monotype Corsiva" pitchFamily="66" charset="0"/>
              </a:rPr>
              <a:t>НАЛЬНЫЙ </a:t>
            </a:r>
          </a:p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00"/>
                </a:solidFill>
                <a:latin typeface="Monotype Corsiva" pitchFamily="66" charset="0"/>
              </a:rPr>
              <a:t>РОСТ</a:t>
            </a:r>
          </a:p>
          <a:p>
            <a:pPr>
              <a:spcBef>
                <a:spcPct val="50000"/>
              </a:spcBef>
            </a:pPr>
            <a:endParaRPr lang="ru-RU" sz="1600" b="1">
              <a:latin typeface="Monotype Corsiva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2"/>
      <p:bldP spid="41990" grpId="3"/>
      <p:bldP spid="41991" grpId="0"/>
      <p:bldP spid="4199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Рисунок 5" descr="http://boombob.ru/img/picture/Apr/16/27fd3374131aaa11f87b1ae4445c83ed/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05313" y="0"/>
            <a:ext cx="47386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6119813" y="1844675"/>
            <a:ext cx="30241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0000"/>
                </a:solidFill>
                <a:latin typeface="Monotype Corsiva" pitchFamily="66" charset="0"/>
              </a:rPr>
              <a:t>СТАТУС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0" y="476250"/>
            <a:ext cx="4356100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0000"/>
                </a:solidFill>
                <a:latin typeface="Monotype Corsiva" pitchFamily="66" charset="0"/>
              </a:rPr>
              <a:t>САМОДОСТАТОЧНОСТЬ</a:t>
            </a:r>
          </a:p>
          <a:p>
            <a:pPr>
              <a:spcBef>
                <a:spcPct val="50000"/>
              </a:spcBef>
            </a:pPr>
            <a:endParaRPr lang="ru-RU" sz="2000" b="1">
              <a:solidFill>
                <a:srgbClr val="000000"/>
              </a:solidFill>
              <a:latin typeface="Monotype Corsiva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00"/>
                </a:solidFill>
                <a:latin typeface="Monotype Corsiva" pitchFamily="66" charset="0"/>
              </a:rPr>
              <a:t>-САМОУВАЖЕНИЕ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-КОММУНИКАБЕЛЬНОСТЬ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(ВЗАИМОДЕЙСТВИЕ С КОЛЛЕКТИВОМ, РОДИТЕЛЯМИ,КОЛЛЕГАМИ)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/>
      <p:bldP spid="43013" grpId="1"/>
      <p:bldP spid="43014" grpId="0"/>
      <p:bldP spid="43014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ds3psp.edu22.info/images/%D0%A1%D0%B2%D0%B8%D1%82%D0%BE%D0%BA.pn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2987675" y="0"/>
            <a:ext cx="64087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5219700" y="0"/>
            <a:ext cx="3455988" cy="776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u="sng">
                <a:solidFill>
                  <a:srgbClr val="000000"/>
                </a:solidFill>
                <a:latin typeface="Monotype Corsiva" pitchFamily="66" charset="0"/>
              </a:rPr>
              <a:t>КОМПЕТЕНТНОСТЬ</a:t>
            </a:r>
            <a:r>
              <a:rPr lang="ru-RU" sz="1400" b="1">
                <a:solidFill>
                  <a:srgbClr val="000000"/>
                </a:solidFill>
                <a:latin typeface="Monotype Corsiva" pitchFamily="66" charset="0"/>
              </a:rPr>
              <a:t>-ЭТО  ПОТЕНЦИАЛЬНАЯ ГОТОВНОСТЬ РЕШАТЬ ЗАДАЧИ СО ЗНАНИЕМ ДЕЛА;  ВКЛЮЧАЕТ В СЕБЯ СОДЕРЖАТЕЛЬНЫЙ И  ПРОЦЕССУАЛЬНЫЙКОМПОНЕНТ (УМЕНИЕ) И  ПРЕДПОЛАГАЕТ ЗНАНИЕ СУЩЕСТВА ПРОБЛЕМЫ И УМЕНИЯ ЕЕ РЕШАТЬ.</a:t>
            </a:r>
          </a:p>
          <a:p>
            <a:pPr algn="ctr">
              <a:spcBef>
                <a:spcPct val="50000"/>
              </a:spcBef>
            </a:pPr>
            <a:r>
              <a:rPr lang="ru-RU" sz="1400" b="1" u="sng">
                <a:solidFill>
                  <a:srgbClr val="000000"/>
                </a:solidFill>
                <a:latin typeface="Monotype Corsiva" pitchFamily="66" charset="0"/>
              </a:rPr>
              <a:t>ПЕД.КОМПЕТЕНТНОСТЬ</a:t>
            </a:r>
            <a:r>
              <a:rPr lang="ru-RU" sz="1400" b="1">
                <a:solidFill>
                  <a:srgbClr val="000000"/>
                </a:solidFill>
                <a:latin typeface="Monotype Corsiva" pitchFamily="66" charset="0"/>
              </a:rPr>
              <a:t> – ЭТО ОБЛАДАНИЕ ОПРЕДЕЛЕННОЙ КОМПЕТЕНЦИЕЙ (ЗНАНИЕМ И ОПВТОИ СОБСТВЕННОЙ ДЕЯТЕЛНОСТИ), ПОЗВОЛЯЮЩИЙ ВЫНОСИТЬ ОБЪЕКТИВНЫЕ СУЖДЕНИЯ  И  ПРИНИМАТЬ РЕШЕНИЯ.</a:t>
            </a:r>
          </a:p>
          <a:p>
            <a:pPr algn="ctr">
              <a:spcBef>
                <a:spcPct val="50000"/>
              </a:spcBef>
            </a:pPr>
            <a:r>
              <a:rPr lang="ru-RU" sz="1400" b="1" u="sng">
                <a:solidFill>
                  <a:srgbClr val="000000"/>
                </a:solidFill>
                <a:latin typeface="Monotype Corsiva" pitchFamily="66" charset="0"/>
              </a:rPr>
              <a:t>ПРОФ.КОМПЕТЕНТНОСТЬ </a:t>
            </a:r>
            <a:r>
              <a:rPr lang="ru-RU" sz="1400" b="1">
                <a:solidFill>
                  <a:srgbClr val="000000"/>
                </a:solidFill>
                <a:latin typeface="Monotype Corsiva" pitchFamily="66" charset="0"/>
              </a:rPr>
              <a:t>– ЭТО СУММА ЗНАНИЙ И УМЕНИЙ, КОТОРЫЕ ОПРЕДЕЛЯЮТ РЕЗУЛЬТАТИВНОСТЬ И ЭФФЕКТВНОСТЬ ЛИЧНОСТНЫХ И ПРОФЕЕСИОНАЛЬНЫХ КАЧЕСТВ.</a:t>
            </a:r>
          </a:p>
          <a:p>
            <a:pPr algn="ctr">
              <a:spcBef>
                <a:spcPct val="50000"/>
              </a:spcBef>
            </a:pPr>
            <a:r>
              <a:rPr lang="ru-RU" sz="1400" b="1" u="sng">
                <a:solidFill>
                  <a:srgbClr val="000000"/>
                </a:solidFill>
                <a:latin typeface="Monotype Corsiva" pitchFamily="66" charset="0"/>
              </a:rPr>
              <a:t>ЛИЧНАЯ КОМПЕТЕНТНОСТЬ</a:t>
            </a:r>
            <a:r>
              <a:rPr lang="ru-RU" sz="1400" b="1">
                <a:solidFill>
                  <a:srgbClr val="000000"/>
                </a:solidFill>
                <a:latin typeface="Monotype Corsiva" pitchFamily="66" charset="0"/>
              </a:rPr>
              <a:t> – ЭТО СПОСОБНОСТЬ И УМЕНИЕ ДЕЙСВТОВАТЬ НА ОСНОВЕ ЛИЧНОГО УРОВНЯ ОБРАЗОВАНИЯ.</a:t>
            </a:r>
          </a:p>
          <a:p>
            <a:pPr algn="ctr">
              <a:spcBef>
                <a:spcPct val="50000"/>
              </a:spcBef>
            </a:pPr>
            <a:r>
              <a:rPr lang="ru-RU" sz="1400" b="1">
                <a:solidFill>
                  <a:srgbClr val="000000"/>
                </a:solidFill>
                <a:latin typeface="Monotype Corsiva" pitchFamily="66" charset="0"/>
              </a:rPr>
              <a:t>КОМПЕТЕНЦИЯ- ЭТО УМЕНИЕ ОБЪЕКТИВНО ДЕЙСТВОВАТЬ В ОПРЕД. ОБЛАСТИ ДЕЯТ-ТИ (ЧФЕРА, НАПРАВЛЕНИЕ И Т.Д.) НА ОСНОВЕ ВЫСОКОГО ОБРАЗОВАТЕ. УРОВНЕ</a:t>
            </a:r>
          </a:p>
          <a:p>
            <a:pPr algn="ctr">
              <a:spcBef>
                <a:spcPct val="50000"/>
              </a:spcBef>
            </a:pPr>
            <a:endParaRPr lang="ru-RU" sz="1400" b="1">
              <a:solidFill>
                <a:srgbClr val="000000"/>
              </a:solidFill>
              <a:latin typeface="Monotype Corsiva" pitchFamily="66" charset="0"/>
            </a:endParaRPr>
          </a:p>
          <a:p>
            <a:pPr algn="r">
              <a:spcBef>
                <a:spcPct val="50000"/>
              </a:spcBef>
            </a:pPr>
            <a:endParaRPr lang="ru-RU" sz="2400" b="1">
              <a:solidFill>
                <a:srgbClr val="000000"/>
              </a:solidFill>
              <a:latin typeface="Monotype Corsiva" pitchFamily="66" charset="0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0" y="333375"/>
            <a:ext cx="4427538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КОМПЕТЕНТНОСТЬ ВКЛЮЧАЕТ В СЕБЯ ТЕОРИЮ И ПРАКТИКУ.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-ТЕОРЕТИЧЕСКАЯ КОМПЕТЕНТНОСТЬ ЭТО - ЗНАНИЕ ПЕДАГОГИКИ, ПСИХОЛОГИИ, МЕТОДИКИ.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  <a:latin typeface="Monotype Corsiva" pitchFamily="66" charset="0"/>
              </a:rPr>
              <a:t>-ТЕХНОЛОГИЧЕСКАЯ (ПРАКТИЧЕСКАЯ) – КАЧЕСТВО ОБРАЗОВАНИЯ .</a:t>
            </a:r>
          </a:p>
          <a:p>
            <a:pPr>
              <a:spcBef>
                <a:spcPct val="50000"/>
              </a:spcBef>
            </a:pPr>
            <a:endParaRPr lang="ru-RU" sz="2400" b="1">
              <a:solidFill>
                <a:srgbClr val="0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/>
      <p:bldP spid="44037" grpId="1"/>
      <p:bldP spid="44038" grpId="0"/>
      <p:bldP spid="4403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Рисунок 7" descr="http://top-bal.ru/pars_docs/refs/38/37515/37515_html_m1e856c7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116013" y="620713"/>
            <a:ext cx="6840537" cy="494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000000"/>
                </a:solidFill>
                <a:latin typeface="Monotype Corsiva" pitchFamily="66" charset="0"/>
              </a:rPr>
              <a:t>Музыкальный руководитель как образованный педагог должен обладать: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-ЭСТЕТИЧЕСКИМ ВКУСОМ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-НРАВСТВЕННО –ЭТИЧЕСКИМИ НОРМАМИ</a:t>
            </a: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00"/>
                </a:solidFill>
                <a:latin typeface="Monotype Corsiva" pitchFamily="66" charset="0"/>
              </a:rPr>
              <a:t>-ПРОФЕССИОНАЛИЗМОМ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45061" grpId="1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335</TotalTime>
  <Words>410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Круги</vt:lpstr>
      <vt:lpstr>Модель современного музыкального руководителя в свете требований ФГОС ДО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современного педагога в свете требований ФГОС ДО</dc:title>
  <dc:creator>Alex</dc:creator>
  <cp:lastModifiedBy>User</cp:lastModifiedBy>
  <cp:revision>54</cp:revision>
  <cp:lastPrinted>1601-01-01T00:00:00Z</cp:lastPrinted>
  <dcterms:created xsi:type="dcterms:W3CDTF">2016-11-12T11:48:44Z</dcterms:created>
  <dcterms:modified xsi:type="dcterms:W3CDTF">2018-01-03T12:52:13Z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