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70" r:id="rId7"/>
    <p:sldId id="271" r:id="rId8"/>
    <p:sldId id="266" r:id="rId9"/>
    <p:sldId id="269" r:id="rId10"/>
    <p:sldId id="272" r:id="rId11"/>
    <p:sldId id="267" r:id="rId12"/>
    <p:sldId id="262" r:id="rId13"/>
    <p:sldId id="265" r:id="rId14"/>
    <p:sldId id="268" r:id="rId15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45" d="100"/>
          <a:sy n="45" d="100"/>
        </p:scale>
        <p:origin x="848" y="4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818A260-CCAD-43D3-BDE7-A412206BA675}" type="datetimeFigureOut">
              <a:rPr lang="ru-RU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50E4D64-4C79-4D5D-B74D-CF0EEA50C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CDDAAA1-EB9C-4C8F-BA9A-755418C66FE0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C83D8-93AB-4177-9D8E-381AB4DE1FC2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F4ED48-AEFD-49AF-88F2-EDB9E3846D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561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70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2878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346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29263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187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95EB0C-B4A5-4B9A-B6D5-22F574FBE335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B098AF-E6AD-41A0-A25C-0B6CFE7C70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636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EE69B5-2097-4D03-92C6-F8B0FD22EA08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1EEDB-2A60-45C1-864A-565CE73EAA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63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3EB26E-B64F-4E1A-86C3-D28D4DA7FA29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8F1E1-B8F8-4004-A904-DA841EEE2D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B9EB2E-F2D0-43B8-B1D5-551B394969E1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52F1D-3AFB-4997-9615-F0A2DF9F6D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31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8173C2-520A-4551-85FF-453972E8830E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224BB4-48C4-48F0-8502-0FFA7865B5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457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55D788-9692-41C6-B555-07D50969C89F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64A0F6-5994-4AFD-B3AE-42F189967E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7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8911B3-0CF4-48A6-BD36-72DBA1129BA6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E8184-162D-4892-8791-AFA63B0D5B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313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597B31-CE94-400B-87DC-1B3288455F08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5350F-57B6-4AFA-90B6-6BED437C3C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192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D1DB8A-61DE-4973-97F4-D255ABC38D75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117E61-5C56-4718-A81C-CBD308A14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94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73A4D6-5ED6-4E48-B846-0B031EC4E975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E92CCB-B00E-4F4D-BBA0-91F3687E6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42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C58764-B216-47C9-8875-FF0EAA50266A}" type="datetimeFigureOut">
              <a:rPr lang="ru-RU" smtClean="0"/>
              <a:pPr>
                <a:defRPr/>
              </a:pPr>
              <a:t>вс 17.12.17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83966ED9-FEF4-4BE0-800F-CDDB8910F1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91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  <p:sldLayoutId id="2147484026" r:id="rId15"/>
    <p:sldLayoutId id="21474840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54" y="607392"/>
            <a:ext cx="11136923" cy="62506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962025" y="398463"/>
            <a:ext cx="10925175" cy="73183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«Взаимодействие с родителями и сотрудниками </a:t>
            </a:r>
            <a:b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учреждения»</a:t>
            </a:r>
          </a:p>
        </p:txBody>
      </p:sp>
      <p:sp>
        <p:nvSpPr>
          <p:cNvPr id="7172" name="Подзаголовок 2"/>
          <p:cNvSpPr>
            <a:spLocks noGrp="1"/>
          </p:cNvSpPr>
          <p:nvPr>
            <p:ph idx="1"/>
          </p:nvPr>
        </p:nvSpPr>
        <p:spPr>
          <a:xfrm>
            <a:off x="1860550" y="3532188"/>
            <a:ext cx="9698038" cy="1298575"/>
          </a:xfrm>
        </p:spPr>
        <p:txBody>
          <a:bodyPr/>
          <a:lstStyle/>
          <a:p>
            <a:pPr algn="ctr" eaLnBrk="1" hangingPunct="1"/>
            <a:r>
              <a:rPr lang="ru-RU" alt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РОДИТЕЛЬСКОГО СОБРАНИЯ ПО ТЕМЕ</a:t>
            </a:r>
          </a:p>
          <a:p>
            <a:pPr algn="ctr" eaLnBrk="1" hangingPunct="1"/>
            <a:r>
              <a:rPr lang="ru-RU" alt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КАЖДОЙ СЕМЬЕ СВОИ ТРАДИЦИИ»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6154738" y="4830763"/>
            <a:ext cx="4818062" cy="1149350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buFont typeface="Garamond" pitchFamily="18" charset="0"/>
              <a:buNone/>
              <a:defRPr/>
            </a:pPr>
            <a:r>
              <a:rPr lang="ru-RU" sz="4000" dirty="0" smtClean="0"/>
              <a:t>     </a:t>
            </a:r>
          </a:p>
          <a:p>
            <a:pPr algn="r" fontAlgn="auto">
              <a:buFont typeface="Garamond" pitchFamily="18" charset="0"/>
              <a:buNone/>
              <a:defRPr/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 fontAlgn="auto">
              <a:buFont typeface="Garamond" pitchFamily="18" charset="0"/>
              <a:buNone/>
              <a:defRPr/>
            </a:pPr>
            <a:r>
              <a:rPr lang="ru-RU" sz="9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Стеганцова</a:t>
            </a: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Галина Геннадьевна,</a:t>
            </a:r>
          </a:p>
          <a:p>
            <a:pPr algn="r" fontAlgn="auto">
              <a:buFont typeface="Garamond" pitchFamily="18" charset="0"/>
              <a:buNone/>
              <a:defRPr/>
            </a:pPr>
            <a:r>
              <a:rPr lang="ru-RU" sz="9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auto">
              <a:buFont typeface="Garamond" pitchFamily="18" charset="0"/>
              <a:buNone/>
              <a:defRPr/>
            </a:pPr>
            <a:endParaRPr lang="ru-RU" sz="8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buFont typeface="Garamond" pitchFamily="18" charset="0"/>
              <a:buNone/>
              <a:defRPr/>
            </a:pPr>
            <a:endParaRPr lang="ru-RU" sz="8000" dirty="0" smtClean="0"/>
          </a:p>
          <a:p>
            <a:pPr fontAlgn="auto">
              <a:buFont typeface="Garamond" pitchFamily="18" charset="0"/>
              <a:buNone/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934" y="850900"/>
            <a:ext cx="7158566" cy="558800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семейных орденов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semyarossii.ru/images/stories/S-og_issled/310/-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76" y="2101286"/>
            <a:ext cx="2700323" cy="318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kartinkah.ru/img/kartinki-dlya-semeynogo-gerba-2417/kartinki-dlya-semeynogo-gerba-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92998" y="2188484"/>
            <a:ext cx="2374802" cy="3094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1.bp.blogspot.com/-cPsl7BG4BoA/UvkRZMGGQiI/AAAAAAAABEI/aJEzPz8J4is/s1600/scan+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99942" y="2237696"/>
            <a:ext cx="2250758" cy="3045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okartinkah.ru/img/kartinki-dlya-semeynogo-gerba-2417/kartinki-dlya-semeynogo-gerba-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47014" y="2059262"/>
            <a:ext cx="2374386" cy="32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6285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5368" y="0"/>
            <a:ext cx="5035627" cy="4770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8562" y="477054"/>
            <a:ext cx="11434400" cy="61863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празднование дней рождений – это одно из первых знаменательных событий в жизни ребенка. Подчеркивает значимость каждого члена семьи. Приносит радость, настроение, предвкушение праздника как детям, так и взрослым.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уборка, раскладывание игрушек по местам, домашние обязанности членов семьи. Постоянство, упорядоченность для ребенка обеспечивает безопасность мира, реализуют важную для него потребность. Домашние обязанности с малых лет включают ребенка в жизнь семьи, дают право разделить наравне со всеми домочадцами ответственность, позволяют проявить заботу.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игры с детьми. Очень важно то, что родители делают вместе с детьми, показывая пример, обучая ребенка различным навыкам, знакомя с разнообразными занятиями, проявляя свои чувства и настроения.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Семейный совет, на который собираются все члены семьи. Для того чтобы вместе обсудить ситуацию, спланировать дальнейшую жизнь на определённый период, обсудить бюджет семьи, её расходы. Это позволяет ребенку быть в курсе семейных событий, участвовать в важных решениях, иметь право голоса, нести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гостеприимства, семейный обед. Считается, что хлебосольство – национальная традиция, это объединяет многие семьи, укрепляет дружеские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71" y="529432"/>
            <a:ext cx="10995718" cy="5700712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lvl="0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Празднование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знаменательных событий в жизни семьи: дня рождения семьи,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юбилея, особых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 в работе и учёбе (окончание школы, вуза, награждение родных и т.п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Традиции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поощрения и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наказания.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Сказка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ночь; пожелания доброго утра, спокойной ночи, поцелуй перед сном, встреча по возвращении домой. Тот ребенок, которому не хватает любви и ласки вырастает холодным и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неотзывчивым.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Прогулки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поездки вместе с детьми, походы в кино, цирк, театр - развивает чувства прекрасного, духовный мир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Дни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Памяти родных и близких, ушедших из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жизни;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Передача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семейных реликвий подрастающему поколению. Жить и помнить о своих корнях – это дает «чувство домашнего очага», ответственности за себя в настоящем и будущем. Чтобы ребенок вырос чутким, отзывчивым важна ответственность за другого, забота о младших, домашних 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животных.</a:t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Значительную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играют традиции общенародных праздников, объединяющих семьи уже в масштабах страны и всего мира.</a:t>
            </a:r>
          </a:p>
        </p:txBody>
      </p:sp>
      <p:pic>
        <p:nvPicPr>
          <p:cNvPr id="15365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3333750"/>
            <a:ext cx="76201" cy="4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8380" y="163136"/>
            <a:ext cx="7830820" cy="680061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335280" y="1470817"/>
            <a:ext cx="7565707" cy="2133601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just"/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основа всего доброго, положительного, что есть в ребёнке. В семье закладывается уважение и любовь к семейным традициям! Любите своих детей, уважайте их мнение, желания и они ответят вам тем же! Дружите с детьми!</a:t>
            </a:r>
            <a:endParaRPr lang="ru-RU" sz="2500" b="1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1800" y="1166018"/>
            <a:ext cx="4114800" cy="2743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016" y="3909219"/>
            <a:ext cx="4683534" cy="26175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011" y="3909219"/>
            <a:ext cx="5232935" cy="261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7"/>
          <p:cNvSpPr txBox="1">
            <a:spLocks/>
          </p:cNvSpPr>
          <p:nvPr/>
        </p:nvSpPr>
        <p:spPr>
          <a:xfrm>
            <a:off x="2973168" y="2782378"/>
            <a:ext cx="6400800" cy="129636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buFont typeface="Garamond" pitchFamily="18" charset="0"/>
              <a:buNone/>
              <a:defRPr/>
            </a:pP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 fontAlgn="auto">
              <a:buFont typeface="Garamond" pitchFamily="18" charset="0"/>
              <a:buNone/>
              <a:defRPr/>
            </a:pP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175" y="140149"/>
            <a:ext cx="4614103" cy="3460578"/>
          </a:xfrm>
        </p:spPr>
      </p:pic>
      <p:pic>
        <p:nvPicPr>
          <p:cNvPr id="819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714" y="3975652"/>
            <a:ext cx="4326436" cy="288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6743">
            <a:off x="4867275" y="3746500"/>
            <a:ext cx="2855913" cy="194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TextBox 4"/>
          <p:cNvSpPr txBox="1">
            <a:spLocks noChangeArrowheads="1"/>
          </p:cNvSpPr>
          <p:nvPr/>
        </p:nvSpPr>
        <p:spPr bwMode="auto">
          <a:xfrm>
            <a:off x="370059" y="5192224"/>
            <a:ext cx="5137833" cy="1323439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укрепить взаимосвязь родителей и детей,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доброжелательную атмосферу и ситуацию комфортного </a:t>
            </a:r>
            <a:endParaRPr lang="ru-RU" alt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63548" y="648243"/>
            <a:ext cx="7248345" cy="33085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приобщить родителей к участию в жизни детского сада через поиск и внедрение наиболее эффективных форм работы;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семью и установить контакты с её членами для согласования воспитательных воздействий на ребенка;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в группе условия для совместной деятельности детей и их родителей;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пробудить желание увидеть проблемы своего малыша изнутри, сотрудничать со специалистами с целью их решения;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образовательный потенциал родителей для обучения и воспитания детей. 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2132478" y="4478729"/>
            <a:ext cx="1481982" cy="47705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altLang="ru-RU" sz="2500" dirty="0">
              <a:solidFill>
                <a:srgbClr val="C00000"/>
              </a:solidFill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7746729" y="67380"/>
            <a:ext cx="1481982" cy="47705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ru-RU" alt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altLang="ru-RU" sz="25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2649538" y="383360"/>
            <a:ext cx="5373479" cy="1802542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педагогической концепции диалога детского сада и семьи является создание единого пространства: семья - детский сад</a:t>
            </a:r>
          </a:p>
        </p:txBody>
      </p:sp>
      <p:pic>
        <p:nvPicPr>
          <p:cNvPr id="9221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2381250" cy="34385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425" y="3968485"/>
            <a:ext cx="7514592" cy="2708621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q"/>
            </a:pP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Приготовить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призы или подарки в виде медалек, связанные с темой «В каждой семье свои традиции»;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q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эскиз многоэтажного дома и окон к нему;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q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необходимую музыку;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q"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столы для проведения собрания, разложить на них всё необходимое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469649" y="3352153"/>
            <a:ext cx="4778640" cy="43832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alt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</a:t>
            </a:r>
          </a:p>
        </p:txBody>
      </p:sp>
      <p:sp>
        <p:nvSpPr>
          <p:cNvPr id="16" name="Блок-схема: процесс 15"/>
          <p:cNvSpPr>
            <a:spLocks noChangeArrowheads="1"/>
          </p:cNvSpPr>
          <p:nvPr/>
        </p:nvSpPr>
        <p:spPr bwMode="auto">
          <a:xfrm>
            <a:off x="8577056" y="3809517"/>
            <a:ext cx="3181350" cy="196786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7" name="Равнобедренный треугольник 16"/>
          <p:cNvSpPr>
            <a:spLocks noChangeArrowheads="1"/>
          </p:cNvSpPr>
          <p:nvPr/>
        </p:nvSpPr>
        <p:spPr bwMode="auto">
          <a:xfrm>
            <a:off x="8578850" y="3490689"/>
            <a:ext cx="3181350" cy="343881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9" name="Блок-схема: процесс 18"/>
          <p:cNvSpPr>
            <a:spLocks noChangeArrowheads="1"/>
          </p:cNvSpPr>
          <p:nvPr/>
        </p:nvSpPr>
        <p:spPr bwMode="auto">
          <a:xfrm rot="16200000">
            <a:off x="9801913" y="5150969"/>
            <a:ext cx="731632" cy="476781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Блок-схема: процесс 26"/>
          <p:cNvSpPr>
            <a:spLocks noChangeArrowheads="1"/>
          </p:cNvSpPr>
          <p:nvPr/>
        </p:nvSpPr>
        <p:spPr bwMode="auto">
          <a:xfrm>
            <a:off x="8877300" y="3979121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28" name="Блок-схема: процесс 27"/>
          <p:cNvSpPr>
            <a:spLocks noChangeArrowheads="1"/>
          </p:cNvSpPr>
          <p:nvPr/>
        </p:nvSpPr>
        <p:spPr bwMode="auto">
          <a:xfrm>
            <a:off x="10951956" y="3968485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29" name="Блок-схема: процесс 28"/>
          <p:cNvSpPr>
            <a:spLocks noChangeArrowheads="1"/>
          </p:cNvSpPr>
          <p:nvPr/>
        </p:nvSpPr>
        <p:spPr bwMode="auto">
          <a:xfrm>
            <a:off x="9937543" y="3968485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0" name="Блок-схема: процесс 29"/>
          <p:cNvSpPr>
            <a:spLocks noChangeArrowheads="1"/>
          </p:cNvSpPr>
          <p:nvPr/>
        </p:nvSpPr>
        <p:spPr bwMode="auto">
          <a:xfrm>
            <a:off x="8879785" y="4500049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1" name="Блок-схема: процесс 30"/>
          <p:cNvSpPr>
            <a:spLocks noChangeArrowheads="1"/>
          </p:cNvSpPr>
          <p:nvPr/>
        </p:nvSpPr>
        <p:spPr bwMode="auto">
          <a:xfrm>
            <a:off x="9937542" y="4500727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2" name="Блок-схема: процесс 31"/>
          <p:cNvSpPr>
            <a:spLocks noChangeArrowheads="1"/>
          </p:cNvSpPr>
          <p:nvPr/>
        </p:nvSpPr>
        <p:spPr bwMode="auto">
          <a:xfrm>
            <a:off x="10951956" y="4509081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3" name="Блок-схема: процесс 32"/>
          <p:cNvSpPr>
            <a:spLocks noChangeArrowheads="1"/>
          </p:cNvSpPr>
          <p:nvPr/>
        </p:nvSpPr>
        <p:spPr bwMode="auto">
          <a:xfrm>
            <a:off x="8877300" y="5033929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34" name="Блок-схема: процесс 33"/>
          <p:cNvSpPr>
            <a:spLocks noChangeArrowheads="1"/>
          </p:cNvSpPr>
          <p:nvPr/>
        </p:nvSpPr>
        <p:spPr bwMode="auto">
          <a:xfrm>
            <a:off x="10951956" y="5033928"/>
            <a:ext cx="460375" cy="362585"/>
          </a:xfrm>
          <a:prstGeom prst="flowChart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3526" y="2000525"/>
            <a:ext cx="7885470" cy="355481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Вступительное слово воспитателя.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на собрание.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анкетирования: «В каждой семье свои традиции».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Сообщение: «Что такое семейные традиции».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Сообщение: «Примеры семейных традиций».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родителей.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Раздача памяток для родителей.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06649" y="869852"/>
            <a:ext cx="5120121" cy="5539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 </a:t>
            </a: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</a:t>
            </a:r>
            <a:endParaRPr lang="ru-RU" sz="3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3966" y="906359"/>
            <a:ext cx="7025483" cy="5539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хорошая эта семья!</a:t>
            </a:r>
            <a:endParaRPr lang="ru-RU" sz="3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9" name="Объект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13" y="1530206"/>
            <a:ext cx="3124200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86706" y="2556068"/>
            <a:ext cx="4800601" cy="10156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и место проведения собрания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13815" y="282512"/>
            <a:ext cx="4345783" cy="55399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 собрания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5000" y="3804094"/>
            <a:ext cx="6057900" cy="1631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проводится в чистом и красиво оформленном кабинете, оформлена тема, девиз 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собрания, </a:t>
            </a: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работ по теме: «Герб семьи».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02" y="4197493"/>
            <a:ext cx="3713454" cy="2475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699" y="130794"/>
            <a:ext cx="9023879" cy="690563"/>
          </a:xfr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«В каждой семье свои традиции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729" y="1003300"/>
            <a:ext cx="5779910" cy="5765799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50000"/>
              </a:lnSpc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Какие семейные традиции Вы соблюдаете?</a:t>
            </a:r>
          </a:p>
          <a:p>
            <a:pPr lvl="0">
              <a:lnSpc>
                <a:spcPct val="5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рождения членов семьи;</a:t>
            </a:r>
          </a:p>
          <a:p>
            <a:pPr lvl="0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 посещения кинотеатров, театров, музеев и др.;</a:t>
            </a:r>
          </a:p>
          <a:p>
            <a:pPr lvl="0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Религиозные обряды (посты, религиозные праздники и др.);</a:t>
            </a:r>
          </a:p>
          <a:p>
            <a:pPr lvl="0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Гражданские праздники (Новый год, 8 Марта, 9 Мая и др.);</a:t>
            </a:r>
          </a:p>
          <a:p>
            <a:pPr lvl="0">
              <a:lnSpc>
                <a:spcPct val="5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создания семьи;</a:t>
            </a:r>
          </a:p>
          <a:p>
            <a:pPr lvl="0">
              <a:lnSpc>
                <a:spcPct val="5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Профессиональные праздники;</a:t>
            </a:r>
          </a:p>
          <a:p>
            <a:pPr lvl="0">
              <a:lnSpc>
                <a:spcPct val="5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 семейной газеты;</a:t>
            </a:r>
          </a:p>
          <a:p>
            <a:pPr lvl="0">
              <a:lnSpc>
                <a:spcPct val="5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фотоальбомов;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Воскресные семейные обеды (ужины);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семейных советов;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увлечения есть у членов Вашей семьи?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Спорт, рыбалка, домашние животные;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Шитье, шахматы, чтение;</a:t>
            </a:r>
          </a:p>
          <a:p>
            <a:pPr lvl="0"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Рукоделие, пение,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музицирование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>
              <a:lnSpc>
                <a:spcPct val="8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Коллекционирование, сочинение стихов (рассказов, сказок);</a:t>
            </a:r>
          </a:p>
          <a:p>
            <a:pPr>
              <a:lnSpc>
                <a:spcPct val="60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243638" y="1003301"/>
            <a:ext cx="5779910" cy="576579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1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 </a:t>
            </a:r>
            <a:r>
              <a:rPr lang="ru-RU" sz="1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 из Ваших увлечений подключаете своего ребенка? Какой труд объединяет Вашу семью?</a:t>
            </a:r>
          </a:p>
          <a:p>
            <a:pPr lvl="0">
              <a:lnSpc>
                <a:spcPct val="5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труда нет, у каждого свое дело, уборка квартиры;</a:t>
            </a:r>
          </a:p>
          <a:p>
            <a:pPr lvl="0">
              <a:lnSpc>
                <a:spcPct val="9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саду, ремонт квартиры, уход за домашними животными;</a:t>
            </a:r>
          </a:p>
          <a:p>
            <a:pPr lvl="0">
              <a:lnSpc>
                <a:spcPct val="5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трудовая деятельность;</a:t>
            </a:r>
          </a:p>
          <a:p>
            <a:pPr lvl="0">
              <a:lnSpc>
                <a:spcPct val="5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  <a:endParaRPr lang="ru-RU" sz="17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1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Какие материально-бытовые условия и средства воспитания есть в Вашей семье?</a:t>
            </a:r>
          </a:p>
          <a:p>
            <a:pPr lvl="0">
              <a:lnSpc>
                <a:spcPct val="70000"/>
              </a:lnSpc>
            </a:pPr>
            <a:r>
              <a:rPr lang="ru-RU" sz="1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Отдельная </a:t>
            </a: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комната для ребенка, уголок в общей комнате;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Спортивный инвентарь, музыкальные инструменты;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Библиотека, компьютер;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центр, кинокамера;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Фотоаппарат, живой уголок (аквариум);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Швейная машина, вязальная машина</a:t>
            </a:r>
            <a:r>
              <a:rPr lang="ru-RU" sz="1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Велосипед (сноуборд, мотоцикл);</a:t>
            </a:r>
          </a:p>
          <a:p>
            <a:pPr lvl="0">
              <a:lnSpc>
                <a:spcPct val="70000"/>
              </a:lnSpc>
            </a:pPr>
            <a:r>
              <a:rPr lang="ru-RU" sz="1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</a:p>
        </p:txBody>
      </p:sp>
    </p:spTree>
    <p:extLst>
      <p:ext uri="{BB962C8B-B14F-4D97-AF65-F5344CB8AC3E}">
        <p14:creationId xmlns:p14="http://schemas.microsoft.com/office/powerpoint/2010/main" val="2876154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889001"/>
            <a:ext cx="5661555" cy="5152362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5. Есть ли в Вашей семье неработающие взрослые, занимающиеся воспитанием Ваших детей?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Мама, бабушка, прабабушка, няня, гувернантка;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Папа, дедушка, другие родственники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6.Что хорошего (плохого) «приносит» Ваш ребенок из детского сада?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Умственное развитие, эстетическое развитие;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Культуру общения, самостоятельность;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Интерес к знаниям, желание идти в школу;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Внимание к близким, страх перед воспитателем;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Страх перед взрослыми, сквернословие;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Непослушание, нервозность;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Грубость, усталость;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Возбуждение, нежелание ходить в детский сад;</a:t>
            </a:r>
          </a:p>
          <a:p>
            <a:pPr lvl="0"/>
            <a:r>
              <a:rPr lang="ru-RU" b="1" dirty="0">
                <a:solidFill>
                  <a:srgbClr val="002060"/>
                </a:solidFill>
              </a:rPr>
              <a:t>Другое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27800" y="889001"/>
            <a:ext cx="5308600" cy="5152361"/>
          </a:xfr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Организуется ли специально в Вшей семье деятельность ребенка?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чтение, прогулки на природе, обучаем ручным умениям;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Помогаем или следим за выполнением домашнего задания (ремонт, шитье и др.);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развивающие игры, организуем спортивные занятия;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ребенок самостоятельный, сам находит себе дело;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не занимаемся детьми, привлекаем к тому, что делаем сами;</a:t>
            </a:r>
          </a:p>
          <a:p>
            <a:pPr lvl="0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3357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3311" y="751467"/>
            <a:ext cx="7324697" cy="59093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Вступительная часть: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Вступительное слово воспитателя;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 посвящена сегодняшняя встреча;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вопроса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часть: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Домашнее задание;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результатов анкетирования: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Что такое семейные традиции и что они дают: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способствуют гармоничному развитию ребенка, помогают детям увидеть в родителях друзей;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дают ощущение единства со своей родней, сближают, укрепляют чувства;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это культурное обогащение семьи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семейных традиций: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Совместная рыбалка до утра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Семейное приготовление пищи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err="1" smtClean="0">
                <a:solidFill>
                  <a:srgbClr val="002060"/>
                </a:solidFill>
              </a:rPr>
              <a:t>Квесты</a:t>
            </a:r>
            <a:r>
              <a:rPr lang="ru-RU" sz="1400" dirty="0" smtClean="0">
                <a:solidFill>
                  <a:srgbClr val="002060"/>
                </a:solidFill>
              </a:rPr>
              <a:t> по случаю дня рождения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srgbClr val="002060"/>
                </a:solidFill>
              </a:rPr>
              <a:t>Поездки к морю зимой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srgbClr val="002060"/>
                </a:solidFill>
              </a:rPr>
              <a:t>Рисовать друг другу </a:t>
            </a:r>
            <a:r>
              <a:rPr lang="ru-RU" sz="1400" dirty="0" smtClean="0">
                <a:solidFill>
                  <a:srgbClr val="002060"/>
                </a:solidFill>
              </a:rPr>
              <a:t>открытки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srgbClr val="002060"/>
                </a:solidFill>
              </a:rPr>
              <a:t>Вместе с малышней печь коржики на </a:t>
            </a:r>
            <a:r>
              <a:rPr lang="ru-RU" sz="1400" dirty="0" smtClean="0">
                <a:solidFill>
                  <a:srgbClr val="002060"/>
                </a:solidFill>
              </a:rPr>
              <a:t>праздник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srgbClr val="002060"/>
                </a:solidFill>
              </a:rPr>
              <a:t>Сказка на </a:t>
            </a:r>
            <a:r>
              <a:rPr lang="ru-RU" sz="1400" dirty="0" smtClean="0">
                <a:solidFill>
                  <a:srgbClr val="002060"/>
                </a:solidFill>
              </a:rPr>
              <a:t>ночь</a:t>
            </a:r>
          </a:p>
          <a:p>
            <a:pPr marL="342900" indent="469900">
              <a:buFont typeface="Wingdings" panose="05000000000000000000" pitchFamily="2" charset="2"/>
              <a:buChar char="§"/>
              <a:defRPr/>
            </a:pPr>
            <a:r>
              <a:rPr lang="ru-RU" sz="1400" dirty="0">
                <a:solidFill>
                  <a:srgbClr val="002060"/>
                </a:solidFill>
              </a:rPr>
              <a:t>Говорим теплые </a:t>
            </a:r>
            <a:r>
              <a:rPr lang="ru-RU" sz="1400" dirty="0" smtClean="0">
                <a:solidFill>
                  <a:srgbClr val="002060"/>
                </a:solidFill>
              </a:rPr>
              <a:t>слова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Рисуем в окне свою семью и крепим на доме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Раздача памяток для родителей</a:t>
            </a:r>
          </a:p>
          <a:p>
            <a:pPr marL="342900" indent="-3429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часть:</a:t>
            </a:r>
          </a:p>
          <a:p>
            <a:pPr marL="355600" indent="-3556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коллектив;</a:t>
            </a:r>
          </a:p>
          <a:p>
            <a:pPr marL="355600" indent="-355600">
              <a:buFont typeface="Wingdings" panose="05000000000000000000" pitchFamily="2" charset="2"/>
              <a:buChar char="q"/>
              <a:defRPr/>
            </a:pPr>
            <a:r>
              <a:rPr lang="ru-RU" sz="1400" b="1" dirty="0">
                <a:solidFill>
                  <a:srgbClr val="002060"/>
                </a:solidFill>
              </a:rPr>
              <a:t>В семье закладывается уважение и любовь к семейным </a:t>
            </a:r>
            <a:r>
              <a:rPr lang="ru-RU" sz="1400" b="1" dirty="0" smtClean="0">
                <a:solidFill>
                  <a:srgbClr val="002060"/>
                </a:solidFill>
              </a:rPr>
              <a:t>традициям;</a:t>
            </a:r>
          </a:p>
          <a:p>
            <a:pPr marL="355600" indent="-355600">
              <a:buFont typeface="Wingdings" panose="05000000000000000000" pitchFamily="2" charset="2"/>
              <a:buChar char="q"/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Благодарность за совместную работу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3311" y="136187"/>
            <a:ext cx="7324698" cy="4770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собрания: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596" y="291829"/>
            <a:ext cx="8237525" cy="1063557"/>
          </a:xfr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</a:rPr>
              <a:t>«Семья - это </a:t>
            </a:r>
            <a:r>
              <a:rPr lang="ru-RU" b="1" dirty="0" smtClean="0">
                <a:solidFill>
                  <a:srgbClr val="C00000"/>
                </a:solidFill>
              </a:rPr>
              <a:t>счастье, любовь </a:t>
            </a:r>
            <a:r>
              <a:rPr lang="ru-RU" b="1" dirty="0">
                <a:solidFill>
                  <a:srgbClr val="C00000"/>
                </a:solidFill>
              </a:rPr>
              <a:t>и удача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000" b="1" dirty="0" smtClean="0">
                <a:solidFill>
                  <a:srgbClr val="C00000"/>
                </a:solidFill>
              </a:rPr>
              <a:t>Мария </a:t>
            </a:r>
            <a:r>
              <a:rPr lang="ru-RU" sz="3000" b="1" dirty="0" err="1" smtClean="0">
                <a:solidFill>
                  <a:srgbClr val="C00000"/>
                </a:solidFill>
              </a:rPr>
              <a:t>Лангер</a:t>
            </a:r>
            <a:endParaRPr lang="ru-RU" sz="3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849" y="1653702"/>
            <a:ext cx="6890785" cy="484437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txBody>
          <a:bodyPr>
            <a:noAutofit/>
          </a:bodyPr>
          <a:lstStyle/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счастье, любовь и удача,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летом поездки на дачу.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праздник, семейные даты,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Подарки, покупки, приятные траты.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Рожденье детей, первый шаг, первый лепет,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Мечты о хорошем, волненье и трепет.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труд, друг о друге забота,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много домашней работы.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важно!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сложно!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счастливо жить одному невозможно!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будьте вместе, любовь берегите,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Обиды и ссоры подальше гоните,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Хотим, чтоб про вас говорили друзья: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 хорошая эта семья</a:t>
            </a: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215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1390</TotalTime>
  <Words>1190</Words>
  <Application>Microsoft Office PowerPoint</Application>
  <PresentationFormat>Широкоэкранный</PresentationFormat>
  <Paragraphs>145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Garamond</vt:lpstr>
      <vt:lpstr>Times New Roman</vt:lpstr>
      <vt:lpstr>Trebuchet MS</vt:lpstr>
      <vt:lpstr>Wingdings</vt:lpstr>
      <vt:lpstr>Wingdings 3</vt:lpstr>
      <vt:lpstr>Аспект</vt:lpstr>
      <vt:lpstr>Дисциплина «Взаимодействие с родителями и сотрудниками  образовательного учреждения»</vt:lpstr>
      <vt:lpstr>Презентация PowerPoint</vt:lpstr>
      <vt:lpstr>Основной целью педагогической концепции диалога детского сада и семьи является создание единого пространства: семья - детский сад</vt:lpstr>
      <vt:lpstr>Презентация PowerPoint</vt:lpstr>
      <vt:lpstr>Презентация PowerPoint</vt:lpstr>
      <vt:lpstr>Анкета «В каждой семье свои традиции»</vt:lpstr>
      <vt:lpstr>Презентация PowerPoint</vt:lpstr>
      <vt:lpstr>Презентация PowerPoint</vt:lpstr>
      <vt:lpstr>«Семья - это счастье, любовь и удача» Мария Лангер</vt:lpstr>
      <vt:lpstr>Примеры семейных орденов</vt:lpstr>
      <vt:lpstr>Презентация PowerPoint</vt:lpstr>
      <vt:lpstr>6. Празднование знаменательных событий в жизни семьи: дня рождения семьи,  юбилея, особых успехов в работе и учёбе (окончание школы, вуза, награждение родных и т.п.). 7. Традиции поощрения и наказания. 8. Сказка на ночь; пожелания доброго утра, спокойной ночи, поцелуй перед сном, встреча по возвращении домой. Тот ребенок, которому не хватает любви и ласки вырастает холодным и неотзывчивым. 9. Прогулки, поездки вместе с детьми, походы в кино, цирк, театр - развивает чувства прекрасного, духовный мир ребенка. 10. Дни Памяти родных и близких, ушедших из жизни; 11. Передача семейных реликвий подрастающему поколению. Жить и помнить о своих корнях – это дает «чувство домашнего очага», ответственности за себя в настоящем и будущем. Чтобы ребенок вырос чутким, отзывчивым важна ответственность за другого, забота о младших, домашних животных. 12. Значительную роль играют традиции общенародных праздников, объединяющих семьи уже в масштабах страны и всего мира.</vt:lpstr>
      <vt:lpstr>Заключение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Стеганцова</dc:creator>
  <cp:lastModifiedBy>Пользователь</cp:lastModifiedBy>
  <cp:revision>116</cp:revision>
  <dcterms:created xsi:type="dcterms:W3CDTF">2017-01-03T09:49:20Z</dcterms:created>
  <dcterms:modified xsi:type="dcterms:W3CDTF">2017-12-17T15:39:44Z</dcterms:modified>
</cp:coreProperties>
</file>