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77" r:id="rId4"/>
    <p:sldId id="263" r:id="rId5"/>
    <p:sldId id="278" r:id="rId6"/>
    <p:sldId id="279" r:id="rId7"/>
    <p:sldId id="280" r:id="rId8"/>
    <p:sldId id="281" r:id="rId9"/>
    <p:sldId id="282" r:id="rId10"/>
    <p:sldId id="283" r:id="rId11"/>
    <p:sldId id="284" r:id="rId12"/>
    <p:sldId id="285" r:id="rId13"/>
    <p:sldId id="286" r:id="rId14"/>
    <p:sldId id="268" r:id="rId15"/>
    <p:sldId id="269" r:id="rId16"/>
    <p:sldId id="270" r:id="rId17"/>
    <p:sldId id="271" r:id="rId18"/>
    <p:sldId id="272" r:id="rId19"/>
    <p:sldId id="275" r:id="rId20"/>
  </p:sldIdLst>
  <p:sldSz cx="9144000" cy="6858000" type="screen4x3"/>
  <p:notesSz cx="6858000" cy="9144000"/>
  <p:defaultTextStyle>
    <a:defPPr>
      <a:defRPr lang="ru-RU"/>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0" d="100"/>
          <a:sy n="60" d="100"/>
        </p:scale>
        <p:origin x="-84" y="-3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838200" y="3187700"/>
            <a:ext cx="6172200" cy="850900"/>
          </a:xfrm>
        </p:spPr>
        <p:txBody>
          <a:bodyPr/>
          <a:lstStyle>
            <a:lvl1pPr>
              <a:defRPr sz="4400"/>
            </a:lvl1pPr>
          </a:lstStyle>
          <a:p>
            <a:r>
              <a:rPr lang="ru-RU" smtClean="0"/>
              <a:t>Образец заголовка</a:t>
            </a:r>
            <a:endParaRPr lang="sr-Latn-CS"/>
          </a:p>
        </p:txBody>
      </p:sp>
      <p:sp>
        <p:nvSpPr>
          <p:cNvPr id="7171" name="Rectangle 3"/>
          <p:cNvSpPr>
            <a:spLocks noGrp="1" noChangeArrowheads="1"/>
          </p:cNvSpPr>
          <p:nvPr>
            <p:ph type="subTitle" idx="1"/>
          </p:nvPr>
        </p:nvSpPr>
        <p:spPr>
          <a:xfrm>
            <a:off x="831850" y="4452938"/>
            <a:ext cx="6248400" cy="533400"/>
          </a:xfrm>
        </p:spPr>
        <p:txBody>
          <a:bodyPr/>
          <a:lstStyle>
            <a:lvl1pPr marL="0" indent="0">
              <a:buFontTx/>
              <a:buNone/>
              <a:defRPr sz="2800"/>
            </a:lvl1pPr>
          </a:lstStyle>
          <a:p>
            <a:r>
              <a:rPr lang="ru-RU" smtClean="0"/>
              <a:t>Образец подзаголовка</a:t>
            </a:r>
            <a:endParaRPr lang="sr-Latn-CS"/>
          </a:p>
        </p:txBody>
      </p:sp>
      <p:sp>
        <p:nvSpPr>
          <p:cNvPr id="4" name="Rectangle 4"/>
          <p:cNvSpPr>
            <a:spLocks noGrp="1" noChangeArrowheads="1"/>
          </p:cNvSpPr>
          <p:nvPr>
            <p:ph type="dt" sz="half" idx="10"/>
          </p:nvPr>
        </p:nvSpPr>
        <p:spPr/>
        <p:txBody>
          <a:bodyPr/>
          <a:lstStyle>
            <a:lvl1pPr>
              <a:defRPr smtClean="0"/>
            </a:lvl1pPr>
          </a:lstStyle>
          <a:p>
            <a:pPr>
              <a:defRPr/>
            </a:pPr>
            <a:fld id="{7CF09F92-16D3-4C14-BF8F-F746B99BD365}" type="datetimeFigureOut">
              <a:rPr lang="ru-RU"/>
              <a:pPr>
                <a:defRPr/>
              </a:pPr>
              <a:t>13.10.2011</a:t>
            </a:fld>
            <a:endParaRPr lang="ru-RU"/>
          </a:p>
        </p:txBody>
      </p:sp>
      <p:sp>
        <p:nvSpPr>
          <p:cNvPr id="5" name="Rectangle 5"/>
          <p:cNvSpPr>
            <a:spLocks noGrp="1" noChangeArrowheads="1"/>
          </p:cNvSpPr>
          <p:nvPr>
            <p:ph type="ftr" sz="quarter" idx="11"/>
          </p:nvPr>
        </p:nvSpPr>
        <p:spPr/>
        <p:txBody>
          <a:bodyPr/>
          <a:lstStyle>
            <a:lvl1pPr>
              <a:defRPr/>
            </a:lvl1pPr>
          </a:lstStyle>
          <a:p>
            <a:pPr>
              <a:defRPr/>
            </a:pPr>
            <a:endParaRPr lang="ru-RU"/>
          </a:p>
        </p:txBody>
      </p:sp>
      <p:sp>
        <p:nvSpPr>
          <p:cNvPr id="6" name="Rectangle 6"/>
          <p:cNvSpPr>
            <a:spLocks noGrp="1" noChangeArrowheads="1"/>
          </p:cNvSpPr>
          <p:nvPr>
            <p:ph type="sldNum" sz="quarter" idx="12"/>
          </p:nvPr>
        </p:nvSpPr>
        <p:spPr/>
        <p:txBody>
          <a:bodyPr/>
          <a:lstStyle>
            <a:lvl1pPr>
              <a:defRPr smtClean="0"/>
            </a:lvl1pPr>
          </a:lstStyle>
          <a:p>
            <a:pPr>
              <a:defRPr/>
            </a:pPr>
            <a:fld id="{C67B8361-AC2A-4B47-8E75-E3CA4697D46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Rectangle 4"/>
          <p:cNvSpPr>
            <a:spLocks noGrp="1" noChangeArrowheads="1"/>
          </p:cNvSpPr>
          <p:nvPr>
            <p:ph type="dt" sz="half" idx="10"/>
          </p:nvPr>
        </p:nvSpPr>
        <p:spPr>
          <a:ln/>
        </p:spPr>
        <p:txBody>
          <a:bodyPr/>
          <a:lstStyle>
            <a:lvl1pPr>
              <a:defRPr/>
            </a:lvl1pPr>
          </a:lstStyle>
          <a:p>
            <a:pPr>
              <a:defRPr/>
            </a:pPr>
            <a:fld id="{5A320235-3EF5-40F7-A184-BC90FBE07CEC}" type="datetimeFigureOut">
              <a:rPr lang="ru-RU"/>
              <a:pPr>
                <a:defRPr/>
              </a:pPr>
              <a:t>13.10.2011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83BDACDC-6961-45ED-9FB6-E9D636433D0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000250" cy="6400800"/>
          </a:xfrm>
        </p:spPr>
        <p:txBody>
          <a:bodyPr vert="eaVert"/>
          <a:lstStyle/>
          <a:p>
            <a:r>
              <a:rPr lang="ru-RU" smtClean="0"/>
              <a:t>Образец заголовка</a:t>
            </a:r>
            <a:endParaRPr lang="sr-Latn-CS"/>
          </a:p>
        </p:txBody>
      </p:sp>
      <p:sp>
        <p:nvSpPr>
          <p:cNvPr id="3" name="Vertical Text Placeholder 2"/>
          <p:cNvSpPr>
            <a:spLocks noGrp="1"/>
          </p:cNvSpPr>
          <p:nvPr>
            <p:ph type="body" orient="vert" idx="1"/>
          </p:nvPr>
        </p:nvSpPr>
        <p:spPr>
          <a:xfrm>
            <a:off x="914400" y="0"/>
            <a:ext cx="5848350" cy="6400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Rectangle 4"/>
          <p:cNvSpPr>
            <a:spLocks noGrp="1" noChangeArrowheads="1"/>
          </p:cNvSpPr>
          <p:nvPr>
            <p:ph type="dt" sz="half" idx="10"/>
          </p:nvPr>
        </p:nvSpPr>
        <p:spPr>
          <a:ln/>
        </p:spPr>
        <p:txBody>
          <a:bodyPr/>
          <a:lstStyle>
            <a:lvl1pPr>
              <a:defRPr/>
            </a:lvl1pPr>
          </a:lstStyle>
          <a:p>
            <a:pPr>
              <a:defRPr/>
            </a:pPr>
            <a:fld id="{E36A4546-E495-462A-BA08-F7A56A75FFD4}" type="datetimeFigureOut">
              <a:rPr lang="ru-RU"/>
              <a:pPr>
                <a:defRPr/>
              </a:pPr>
              <a:t>13.10.2011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BC643D1-9966-4C44-835C-A2C5913BE2C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Rectangle 4"/>
          <p:cNvSpPr>
            <a:spLocks noGrp="1" noChangeArrowheads="1"/>
          </p:cNvSpPr>
          <p:nvPr>
            <p:ph type="dt" sz="half" idx="10"/>
          </p:nvPr>
        </p:nvSpPr>
        <p:spPr>
          <a:ln/>
        </p:spPr>
        <p:txBody>
          <a:bodyPr/>
          <a:lstStyle>
            <a:lvl1pPr>
              <a:defRPr/>
            </a:lvl1pPr>
          </a:lstStyle>
          <a:p>
            <a:pPr>
              <a:defRPr/>
            </a:pPr>
            <a:fld id="{847DBDE9-6BFB-420E-BC23-85AB69C58FE0}" type="datetimeFigureOut">
              <a:rPr lang="ru-RU"/>
              <a:pPr>
                <a:defRPr/>
              </a:pPr>
              <a:t>13.10.2011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307A9F81-614F-400C-A3FD-C6B18B47AD8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fld id="{678CFB32-6515-42CE-9B6C-B0968C3DA735}" type="datetimeFigureOut">
              <a:rPr lang="ru-RU"/>
              <a:pPr>
                <a:defRPr/>
              </a:pPr>
              <a:t>13.10.2011</a:t>
            </a:fld>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5937F3B2-7638-490C-B306-59D6FC050A7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Content Placeholder 2"/>
          <p:cNvSpPr>
            <a:spLocks noGrp="1"/>
          </p:cNvSpPr>
          <p:nvPr>
            <p:ph sz="half" idx="1"/>
          </p:nvPr>
        </p:nvSpPr>
        <p:spPr>
          <a:xfrm>
            <a:off x="914400" y="990600"/>
            <a:ext cx="3924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Content Placeholder 3"/>
          <p:cNvSpPr>
            <a:spLocks noGrp="1"/>
          </p:cNvSpPr>
          <p:nvPr>
            <p:ph sz="half" idx="2"/>
          </p:nvPr>
        </p:nvSpPr>
        <p:spPr>
          <a:xfrm>
            <a:off x="4991100" y="990600"/>
            <a:ext cx="3924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5" name="Rectangle 4"/>
          <p:cNvSpPr>
            <a:spLocks noGrp="1" noChangeArrowheads="1"/>
          </p:cNvSpPr>
          <p:nvPr>
            <p:ph type="dt" sz="half" idx="10"/>
          </p:nvPr>
        </p:nvSpPr>
        <p:spPr>
          <a:ln/>
        </p:spPr>
        <p:txBody>
          <a:bodyPr/>
          <a:lstStyle>
            <a:lvl1pPr>
              <a:defRPr/>
            </a:lvl1pPr>
          </a:lstStyle>
          <a:p>
            <a:pPr>
              <a:defRPr/>
            </a:pPr>
            <a:fld id="{2B8A5DA2-1B2D-45EB-BA3A-008C64F60D9F}" type="datetimeFigureOut">
              <a:rPr lang="ru-RU"/>
              <a:pPr>
                <a:defRPr/>
              </a:pPr>
              <a:t>13.10.2011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C548B6F8-CAA7-44B3-BE1D-DFF2E942E35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7" name="Rectangle 4"/>
          <p:cNvSpPr>
            <a:spLocks noGrp="1" noChangeArrowheads="1"/>
          </p:cNvSpPr>
          <p:nvPr>
            <p:ph type="dt" sz="half" idx="10"/>
          </p:nvPr>
        </p:nvSpPr>
        <p:spPr>
          <a:ln/>
        </p:spPr>
        <p:txBody>
          <a:bodyPr/>
          <a:lstStyle>
            <a:lvl1pPr>
              <a:defRPr/>
            </a:lvl1pPr>
          </a:lstStyle>
          <a:p>
            <a:pPr>
              <a:defRPr/>
            </a:pPr>
            <a:fld id="{67A12ADA-6EDB-4D22-B8FD-E5EB77462244}" type="datetimeFigureOut">
              <a:rPr lang="ru-RU"/>
              <a:pPr>
                <a:defRPr/>
              </a:pPr>
              <a:t>13.10.2011</a:t>
            </a:fld>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C2993935-8F1A-4618-ACDC-B13C67BC197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Rectangle 4"/>
          <p:cNvSpPr>
            <a:spLocks noGrp="1" noChangeArrowheads="1"/>
          </p:cNvSpPr>
          <p:nvPr>
            <p:ph type="dt" sz="half" idx="10"/>
          </p:nvPr>
        </p:nvSpPr>
        <p:spPr>
          <a:ln/>
        </p:spPr>
        <p:txBody>
          <a:bodyPr/>
          <a:lstStyle>
            <a:lvl1pPr>
              <a:defRPr/>
            </a:lvl1pPr>
          </a:lstStyle>
          <a:p>
            <a:pPr>
              <a:defRPr/>
            </a:pPr>
            <a:fld id="{4EBDAE50-8183-4D06-84D1-39E138FC529C}" type="datetimeFigureOut">
              <a:rPr lang="ru-RU"/>
              <a:pPr>
                <a:defRPr/>
              </a:pPr>
              <a:t>13.10.2011</a:t>
            </a:fld>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B78045D2-5F2B-4D10-ACB4-0771FF272A9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743B96E-5AB4-473D-BEAE-A87761C96E71}" type="datetimeFigureOut">
              <a:rPr lang="ru-RU"/>
              <a:pPr>
                <a:defRPr/>
              </a:pPr>
              <a:t>13.10.2011</a:t>
            </a:fld>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CF7D40D5-4D37-4416-83AF-1C368AE825F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563F9967-0E04-45CB-880D-3317ED11B145}" type="datetimeFigureOut">
              <a:rPr lang="ru-RU"/>
              <a:pPr>
                <a:defRPr/>
              </a:pPr>
              <a:t>13.10.2011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C3687074-550A-4B1C-9653-B70A2EDF731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fld id="{4FD8946B-295B-4325-974D-E6CC336A7799}" type="datetimeFigureOut">
              <a:rPr lang="ru-RU"/>
              <a:pPr>
                <a:defRPr/>
              </a:pPr>
              <a:t>13.10.2011</a:t>
            </a:fld>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452E5DAE-818A-45E3-84A6-BF284A9673AD}"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0"/>
            <a:ext cx="8001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sr-Latn-CS" smtClean="0"/>
          </a:p>
        </p:txBody>
      </p:sp>
      <p:sp>
        <p:nvSpPr>
          <p:cNvPr id="1027" name="Rectangle 3"/>
          <p:cNvSpPr>
            <a:spLocks noGrp="1" noChangeArrowheads="1"/>
          </p:cNvSpPr>
          <p:nvPr>
            <p:ph type="body" idx="1"/>
          </p:nvPr>
        </p:nvSpPr>
        <p:spPr bwMode="auto">
          <a:xfrm>
            <a:off x="914400" y="990600"/>
            <a:ext cx="80010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smtClean="0"/>
          </a:p>
        </p:txBody>
      </p:sp>
      <p:sp>
        <p:nvSpPr>
          <p:cNvPr id="1028" name="Rectangle 4"/>
          <p:cNvSpPr>
            <a:spLocks noGrp="1" noChangeArrowheads="1"/>
          </p:cNvSpPr>
          <p:nvPr>
            <p:ph type="dt" sz="half" idx="2"/>
          </p:nvPr>
        </p:nvSpPr>
        <p:spPr bwMode="auto">
          <a:xfrm>
            <a:off x="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fontAlgn="auto" hangingPunct="1">
              <a:spcBef>
                <a:spcPts val="0"/>
              </a:spcBef>
              <a:spcAft>
                <a:spcPts val="0"/>
              </a:spcAft>
              <a:defRPr sz="1400" smtClean="0">
                <a:latin typeface="+mn-lt"/>
              </a:defRPr>
            </a:lvl1pPr>
          </a:lstStyle>
          <a:p>
            <a:pPr>
              <a:defRPr/>
            </a:pPr>
            <a:fld id="{884005F3-A58E-42F6-8DF8-FC3C01579E70}" type="datetimeFigureOut">
              <a:rPr lang="ru-RU"/>
              <a:pPr>
                <a:defRPr/>
              </a:pPr>
              <a:t>13.10.2011</a:t>
            </a:fld>
            <a:endParaRPr lang="ru-RU"/>
          </a:p>
        </p:txBody>
      </p:sp>
      <p:sp>
        <p:nvSpPr>
          <p:cNvPr id="1029" name="Rectangle 5"/>
          <p:cNvSpPr>
            <a:spLocks noGrp="1" noChangeArrowheads="1"/>
          </p:cNvSpPr>
          <p:nvPr>
            <p:ph type="ftr" sz="quarter" idx="3"/>
          </p:nvPr>
        </p:nvSpPr>
        <p:spPr bwMode="auto">
          <a:xfrm>
            <a:off x="31242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fontAlgn="auto" hangingPunct="1">
              <a:spcBef>
                <a:spcPts val="0"/>
              </a:spcBef>
              <a:spcAft>
                <a:spcPts val="0"/>
              </a:spcAft>
              <a:defRPr sz="1400">
                <a:latin typeface="+mn-lt"/>
              </a:defRPr>
            </a:lvl1pPr>
          </a:lstStyle>
          <a:p>
            <a:pPr>
              <a:defRPr/>
            </a:pPr>
            <a:endParaRPr lang="ru-RU"/>
          </a:p>
        </p:txBody>
      </p:sp>
      <p:sp>
        <p:nvSpPr>
          <p:cNvPr id="1030" name="Rectangle 6"/>
          <p:cNvSpPr>
            <a:spLocks noGrp="1" noChangeArrowheads="1"/>
          </p:cNvSpPr>
          <p:nvPr>
            <p:ph type="sldNum" sz="quarter" idx="4"/>
          </p:nvPr>
        </p:nvSpPr>
        <p:spPr bwMode="auto">
          <a:xfrm>
            <a:off x="72390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400" smtClean="0">
                <a:latin typeface="+mn-lt"/>
              </a:defRPr>
            </a:lvl1pPr>
          </a:lstStyle>
          <a:p>
            <a:pPr>
              <a:defRPr/>
            </a:pPr>
            <a:fld id="{D916925F-1C19-494D-8184-87707E457EB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Impact" pitchFamily="34" charset="0"/>
        </a:defRPr>
      </a:lvl2pPr>
      <a:lvl3pPr algn="l" rtl="0" fontAlgn="base">
        <a:spcBef>
          <a:spcPct val="0"/>
        </a:spcBef>
        <a:spcAft>
          <a:spcPct val="0"/>
        </a:spcAft>
        <a:defRPr sz="4000">
          <a:solidFill>
            <a:schemeClr val="tx2"/>
          </a:solidFill>
          <a:latin typeface="Impact" pitchFamily="34" charset="0"/>
        </a:defRPr>
      </a:lvl3pPr>
      <a:lvl4pPr algn="l" rtl="0" fontAlgn="base">
        <a:spcBef>
          <a:spcPct val="0"/>
        </a:spcBef>
        <a:spcAft>
          <a:spcPct val="0"/>
        </a:spcAft>
        <a:defRPr sz="4000">
          <a:solidFill>
            <a:schemeClr val="tx2"/>
          </a:solidFill>
          <a:latin typeface="Impact" pitchFamily="34" charset="0"/>
        </a:defRPr>
      </a:lvl4pPr>
      <a:lvl5pPr algn="l" rtl="0" fontAlgn="base">
        <a:spcBef>
          <a:spcPct val="0"/>
        </a:spcBef>
        <a:spcAft>
          <a:spcPct val="0"/>
        </a:spcAft>
        <a:defRPr sz="4000">
          <a:solidFill>
            <a:schemeClr val="tx2"/>
          </a:solidFill>
          <a:latin typeface="Impact" pitchFamily="34" charset="0"/>
        </a:defRPr>
      </a:lvl5pPr>
      <a:lvl6pPr marL="457200" algn="l" rtl="0" eaLnBrk="1" fontAlgn="base" hangingPunct="1">
        <a:spcBef>
          <a:spcPct val="0"/>
        </a:spcBef>
        <a:spcAft>
          <a:spcPct val="0"/>
        </a:spcAft>
        <a:defRPr sz="4000">
          <a:solidFill>
            <a:schemeClr val="tx2"/>
          </a:solidFill>
          <a:latin typeface="Impact" pitchFamily="34" charset="0"/>
        </a:defRPr>
      </a:lvl6pPr>
      <a:lvl7pPr marL="914400" algn="l" rtl="0" eaLnBrk="1" fontAlgn="base" hangingPunct="1">
        <a:spcBef>
          <a:spcPct val="0"/>
        </a:spcBef>
        <a:spcAft>
          <a:spcPct val="0"/>
        </a:spcAft>
        <a:defRPr sz="4000">
          <a:solidFill>
            <a:schemeClr val="tx2"/>
          </a:solidFill>
          <a:latin typeface="Impact" pitchFamily="34" charset="0"/>
        </a:defRPr>
      </a:lvl7pPr>
      <a:lvl8pPr marL="1371600" algn="l" rtl="0" eaLnBrk="1" fontAlgn="base" hangingPunct="1">
        <a:spcBef>
          <a:spcPct val="0"/>
        </a:spcBef>
        <a:spcAft>
          <a:spcPct val="0"/>
        </a:spcAft>
        <a:defRPr sz="4000">
          <a:solidFill>
            <a:schemeClr val="tx2"/>
          </a:solidFill>
          <a:latin typeface="Impact" pitchFamily="34" charset="0"/>
        </a:defRPr>
      </a:lvl8pPr>
      <a:lvl9pPr marL="1828800" algn="l" rtl="0" eaLnBrk="1" fontAlgn="base" hangingPunct="1">
        <a:spcBef>
          <a:spcPct val="0"/>
        </a:spcBef>
        <a:spcAft>
          <a:spcPct val="0"/>
        </a:spcAft>
        <a:defRPr sz="4000">
          <a:solidFill>
            <a:schemeClr val="tx2"/>
          </a:solidFill>
          <a:latin typeface="Impact" pitchFamily="34" charset="0"/>
        </a:defRPr>
      </a:lvl9pPr>
    </p:titleStyle>
    <p:bodyStyle>
      <a:lvl1pPr marL="342900" indent="-342900" algn="l" rtl="0" fontAlgn="base">
        <a:spcBef>
          <a:spcPct val="20000"/>
        </a:spcBef>
        <a:spcAft>
          <a:spcPct val="0"/>
        </a:spcAft>
        <a:buChar char="•"/>
        <a:defRPr sz="3200" b="1">
          <a:solidFill>
            <a:schemeClr val="tx1"/>
          </a:solidFill>
          <a:latin typeface="+mn-lt"/>
          <a:ea typeface="+mn-ea"/>
          <a:cs typeface="+mn-cs"/>
        </a:defRPr>
      </a:lvl1pPr>
      <a:lvl2pPr marL="742950" indent="-285750" algn="l" rtl="0" fontAlgn="base">
        <a:spcBef>
          <a:spcPct val="20000"/>
        </a:spcBef>
        <a:spcAft>
          <a:spcPct val="0"/>
        </a:spcAft>
        <a:buChar char="–"/>
        <a:defRPr sz="2800" b="1">
          <a:solidFill>
            <a:schemeClr val="tx1"/>
          </a:solidFill>
          <a:latin typeface="+mn-lt"/>
        </a:defRPr>
      </a:lvl2pPr>
      <a:lvl3pPr marL="1143000" indent="-228600" algn="l" rtl="0" fontAlgn="base">
        <a:spcBef>
          <a:spcPct val="20000"/>
        </a:spcBef>
        <a:spcAft>
          <a:spcPct val="0"/>
        </a:spcAft>
        <a:buChar char="•"/>
        <a:defRPr sz="2400" b="1">
          <a:solidFill>
            <a:schemeClr val="tx1"/>
          </a:solidFill>
          <a:latin typeface="+mn-lt"/>
        </a:defRPr>
      </a:lvl3pPr>
      <a:lvl4pPr marL="1600200" indent="-228600" algn="l" rtl="0" fontAlgn="base">
        <a:spcBef>
          <a:spcPct val="20000"/>
        </a:spcBef>
        <a:spcAft>
          <a:spcPct val="0"/>
        </a:spcAft>
        <a:buChar char="–"/>
        <a:defRPr sz="2000" b="1">
          <a:solidFill>
            <a:schemeClr val="tx1"/>
          </a:solidFill>
          <a:latin typeface="+mn-lt"/>
        </a:defRPr>
      </a:lvl4pPr>
      <a:lvl5pPr marL="2057400" indent="-228600" algn="l" rtl="0" fontAlgn="base">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2" name="WordArt 10"/>
          <p:cNvSpPr>
            <a:spLocks noChangeArrowheads="1" noChangeShapeType="1" noTextEdit="1"/>
          </p:cNvSpPr>
          <p:nvPr/>
        </p:nvSpPr>
        <p:spPr bwMode="auto">
          <a:xfrm>
            <a:off x="395288" y="2349500"/>
            <a:ext cx="8748712" cy="2881313"/>
          </a:xfrm>
          <a:prstGeom prst="rect">
            <a:avLst/>
          </a:prstGeom>
        </p:spPr>
        <p:txBody>
          <a:bodyPr wrap="none" fromWordArt="1">
            <a:prstTxWarp prst="textSlantUp">
              <a:avLst>
                <a:gd name="adj" fmla="val 32056"/>
              </a:avLst>
            </a:prstTxWarp>
          </a:bodyPr>
          <a:lstStyle/>
          <a:p>
            <a:r>
              <a:rPr lang="ru-RU" sz="3600" kern="1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"Паралимпийская олимпиада"</a:t>
            </a:r>
          </a:p>
        </p:txBody>
      </p:sp>
      <p:sp>
        <p:nvSpPr>
          <p:cNvPr id="13326" name="WordArt 14"/>
          <p:cNvSpPr>
            <a:spLocks noChangeArrowheads="1" noChangeShapeType="1" noTextEdit="1"/>
          </p:cNvSpPr>
          <p:nvPr/>
        </p:nvSpPr>
        <p:spPr bwMode="auto">
          <a:xfrm>
            <a:off x="1187450" y="620713"/>
            <a:ext cx="6769100" cy="1152525"/>
          </a:xfrm>
          <a:prstGeom prst="rect">
            <a:avLst/>
          </a:prstGeom>
        </p:spPr>
        <p:txBody>
          <a:bodyPr wrap="none" fromWordArt="1">
            <a:prstTxWarp prst="textPlain">
              <a:avLst>
                <a:gd name="adj" fmla="val 50000"/>
              </a:avLst>
            </a:prstTxWarp>
          </a:bodyPr>
          <a:lstStyle/>
          <a:p>
            <a:r>
              <a:rPr lang="ru-RU" sz="3600" i="1" kern="10">
                <a:ln w="9525">
                  <a:solidFill>
                    <a:srgbClr val="000000"/>
                  </a:solidFill>
                  <a:round/>
                  <a:headEnd/>
                  <a:tailEnd/>
                </a:ln>
                <a:solidFill>
                  <a:srgbClr val="FFFFFF"/>
                </a:solidFill>
                <a:effectLst>
                  <a:outerShdw dist="35921" dir="2700000" algn="ctr" rotWithShape="0">
                    <a:srgbClr val="808080">
                      <a:alpha val="80000"/>
                    </a:srgbClr>
                  </a:outerShdw>
                </a:effectLst>
                <a:latin typeface="Arial"/>
                <a:cs typeface="Arial"/>
              </a:rPr>
              <a:t>Сценарий внеклассного мероприятия</a:t>
            </a:r>
          </a:p>
        </p:txBody>
      </p:sp>
      <p:sp>
        <p:nvSpPr>
          <p:cNvPr id="13327" name="WordArt 15"/>
          <p:cNvSpPr>
            <a:spLocks noChangeArrowheads="1" noChangeShapeType="1" noTextEdit="1"/>
          </p:cNvSpPr>
          <p:nvPr/>
        </p:nvSpPr>
        <p:spPr bwMode="auto">
          <a:xfrm>
            <a:off x="3203575" y="1844675"/>
            <a:ext cx="1873250" cy="358775"/>
          </a:xfrm>
          <a:prstGeom prst="rect">
            <a:avLst/>
          </a:prstGeom>
        </p:spPr>
        <p:txBody>
          <a:bodyPr wrap="none" fromWordArt="1">
            <a:prstTxWarp prst="textPlain">
              <a:avLst>
                <a:gd name="adj" fmla="val 50000"/>
              </a:avLst>
            </a:prstTxWarp>
          </a:bodyPr>
          <a:lstStyle/>
          <a:p>
            <a:r>
              <a:rPr lang="ru-RU" sz="3600" kern="10">
                <a:ln w="9525">
                  <a:solidFill>
                    <a:srgbClr val="000000"/>
                  </a:solidFill>
                  <a:round/>
                  <a:headEnd/>
                  <a:tailEnd/>
                </a:ln>
                <a:solidFill>
                  <a:srgbClr val="FFFFFF"/>
                </a:solidFill>
                <a:latin typeface="Arial"/>
                <a:cs typeface="Arial"/>
              </a:rPr>
              <a:t>для 6-8 классов</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ru-RU" b="1" i="1" u="sng" smtClean="0"/>
              <a:t>Талисманы паралимпийских игр.</a:t>
            </a:r>
          </a:p>
        </p:txBody>
      </p:sp>
      <p:sp>
        <p:nvSpPr>
          <p:cNvPr id="43011" name="Rectangle 3"/>
          <p:cNvSpPr>
            <a:spLocks noGrp="1" noChangeArrowheads="1"/>
          </p:cNvSpPr>
          <p:nvPr>
            <p:ph type="body" idx="1"/>
          </p:nvPr>
        </p:nvSpPr>
        <p:spPr/>
        <p:txBody>
          <a:bodyPr/>
          <a:lstStyle/>
          <a:p>
            <a:pPr algn="ctr"/>
            <a:r>
              <a:rPr lang="ru-RU" smtClean="0"/>
              <a:t>Зимние Паралимпийские игры 2002 в Солт-Лейк-Сити (США): </a:t>
            </a:r>
          </a:p>
        </p:txBody>
      </p:sp>
      <p:pic>
        <p:nvPicPr>
          <p:cNvPr id="43012" name="Picture 4"/>
          <p:cNvPicPr>
            <a:picLocks noChangeAspect="1" noChangeArrowheads="1"/>
          </p:cNvPicPr>
          <p:nvPr/>
        </p:nvPicPr>
        <p:blipFill>
          <a:blip r:embed="rId2"/>
          <a:srcRect/>
          <a:stretch>
            <a:fillRect/>
          </a:stretch>
        </p:blipFill>
        <p:spPr bwMode="auto">
          <a:xfrm>
            <a:off x="3059113" y="2060575"/>
            <a:ext cx="3241675" cy="1751013"/>
          </a:xfrm>
          <a:prstGeom prst="rect">
            <a:avLst/>
          </a:prstGeom>
          <a:noFill/>
          <a:ln w="9525">
            <a:noFill/>
            <a:miter lim="800000"/>
            <a:headEnd/>
            <a:tailEnd/>
          </a:ln>
        </p:spPr>
      </p:pic>
      <p:sp>
        <p:nvSpPr>
          <p:cNvPr id="43013" name="Rectangle 5"/>
          <p:cNvSpPr>
            <a:spLocks noChangeArrowheads="1"/>
          </p:cNvSpPr>
          <p:nvPr/>
        </p:nvSpPr>
        <p:spPr bwMode="auto">
          <a:xfrm>
            <a:off x="1042988" y="4483100"/>
            <a:ext cx="8101012" cy="1739900"/>
          </a:xfrm>
          <a:prstGeom prst="rect">
            <a:avLst/>
          </a:prstGeom>
          <a:noFill/>
          <a:ln w="9525">
            <a:noFill/>
            <a:miter lim="800000"/>
            <a:headEnd/>
            <a:tailEnd/>
          </a:ln>
          <a:effectLst/>
        </p:spPr>
        <p:txBody>
          <a:bodyPr anchor="ctr">
            <a:spAutoFit/>
          </a:bodyPr>
          <a:lstStyle/>
          <a:p>
            <a:pPr algn="just"/>
            <a:r>
              <a:rPr lang="ru-RU"/>
              <a:t>Талисманом стала выдра Отто, животное, часто встречающееся в мифологии древних индейцев. Подобный выбор имел ещё и некоторый «экологический» аспект: выдры в этом регионе были практически истреблены из-за загрязнения воды и браконьерства. Не в последнюю очередь из-за популярности талисмана в последующие годы ситуацию удалось исправить.</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endParaRPr lang="ru-RU" smtClean="0"/>
          </a:p>
        </p:txBody>
      </p:sp>
      <p:sp>
        <p:nvSpPr>
          <p:cNvPr id="44035" name="Rectangle 3"/>
          <p:cNvSpPr>
            <a:spLocks noGrp="1" noChangeArrowheads="1"/>
          </p:cNvSpPr>
          <p:nvPr>
            <p:ph type="body" idx="1"/>
          </p:nvPr>
        </p:nvSpPr>
        <p:spPr/>
        <p:txBody>
          <a:bodyPr/>
          <a:lstStyle/>
          <a:p>
            <a:pPr algn="ctr"/>
            <a:r>
              <a:rPr lang="ru-RU" smtClean="0"/>
              <a:t>Зимние Паралимпийские игры 2006 в Турине (Италия) </a:t>
            </a:r>
          </a:p>
        </p:txBody>
      </p:sp>
      <p:pic>
        <p:nvPicPr>
          <p:cNvPr id="44036" name="Picture 4"/>
          <p:cNvPicPr>
            <a:picLocks noChangeAspect="1" noChangeArrowheads="1"/>
          </p:cNvPicPr>
          <p:nvPr/>
        </p:nvPicPr>
        <p:blipFill>
          <a:blip r:embed="rId2"/>
          <a:srcRect/>
          <a:stretch>
            <a:fillRect/>
          </a:stretch>
        </p:blipFill>
        <p:spPr bwMode="auto">
          <a:xfrm>
            <a:off x="3276600" y="2060575"/>
            <a:ext cx="3384550" cy="2016125"/>
          </a:xfrm>
          <a:prstGeom prst="rect">
            <a:avLst/>
          </a:prstGeom>
          <a:noFill/>
          <a:ln w="9525">
            <a:noFill/>
            <a:miter lim="800000"/>
            <a:headEnd/>
            <a:tailEnd/>
          </a:ln>
        </p:spPr>
      </p:pic>
      <p:sp>
        <p:nvSpPr>
          <p:cNvPr id="44037" name="Rectangle 5"/>
          <p:cNvSpPr>
            <a:spLocks noChangeArrowheads="1"/>
          </p:cNvSpPr>
          <p:nvPr/>
        </p:nvSpPr>
        <p:spPr bwMode="auto">
          <a:xfrm>
            <a:off x="900113" y="4073525"/>
            <a:ext cx="8026400" cy="1890713"/>
          </a:xfrm>
          <a:prstGeom prst="rect">
            <a:avLst/>
          </a:prstGeom>
          <a:noFill/>
          <a:ln w="9525">
            <a:noFill/>
            <a:miter lim="800000"/>
            <a:headEnd/>
            <a:tailEnd/>
          </a:ln>
          <a:effectLst/>
        </p:spPr>
        <p:txBody>
          <a:bodyPr anchor="ctr">
            <a:spAutoFit/>
          </a:bodyPr>
          <a:lstStyle/>
          <a:p>
            <a:r>
              <a:rPr lang="ru-RU" sz="2000" b="1"/>
              <a:t>Паралимпийским талисманом Игр 2006 стала снежинка Астер. Она символизирует дух Паралимпийских игр, больше обращая внимание на спортивные результаты участников соревнований, нежели на те препятствия, которые им приходится преодолевать.</a:t>
            </a:r>
          </a:p>
          <a:p>
            <a:pPr algn="l" eaLnBrk="0" hangingPunct="0"/>
            <a:r>
              <a:rPr lang="ru-RU"/>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endParaRPr lang="ru-RU" smtClean="0"/>
          </a:p>
        </p:txBody>
      </p:sp>
      <p:sp>
        <p:nvSpPr>
          <p:cNvPr id="45059" name="Rectangle 3"/>
          <p:cNvSpPr>
            <a:spLocks noGrp="1" noChangeArrowheads="1"/>
          </p:cNvSpPr>
          <p:nvPr>
            <p:ph type="body" idx="1"/>
          </p:nvPr>
        </p:nvSpPr>
        <p:spPr>
          <a:xfrm>
            <a:off x="900113" y="981075"/>
            <a:ext cx="8001000" cy="5410200"/>
          </a:xfrm>
        </p:spPr>
        <p:txBody>
          <a:bodyPr/>
          <a:lstStyle/>
          <a:p>
            <a:pPr algn="ctr"/>
            <a:r>
              <a:rPr lang="ru-RU" smtClean="0"/>
              <a:t>Зимние Паралимпийские игры 2010 в Ванкувере (Канада): </a:t>
            </a:r>
          </a:p>
        </p:txBody>
      </p:sp>
      <p:pic>
        <p:nvPicPr>
          <p:cNvPr id="45060" name="Picture 4"/>
          <p:cNvPicPr>
            <a:picLocks noChangeAspect="1" noChangeArrowheads="1"/>
          </p:cNvPicPr>
          <p:nvPr/>
        </p:nvPicPr>
        <p:blipFill>
          <a:blip r:embed="rId2"/>
          <a:srcRect/>
          <a:stretch>
            <a:fillRect/>
          </a:stretch>
        </p:blipFill>
        <p:spPr bwMode="auto">
          <a:xfrm>
            <a:off x="2916238" y="2060575"/>
            <a:ext cx="4032250" cy="2447925"/>
          </a:xfrm>
          <a:prstGeom prst="rect">
            <a:avLst/>
          </a:prstGeom>
          <a:noFill/>
        </p:spPr>
      </p:pic>
      <p:sp>
        <p:nvSpPr>
          <p:cNvPr id="45062" name="Rectangle 6"/>
          <p:cNvSpPr>
            <a:spLocks noChangeArrowheads="1"/>
          </p:cNvSpPr>
          <p:nvPr/>
        </p:nvSpPr>
        <p:spPr bwMode="auto">
          <a:xfrm>
            <a:off x="1331913" y="4860925"/>
            <a:ext cx="7561262" cy="915988"/>
          </a:xfrm>
          <a:prstGeom prst="rect">
            <a:avLst/>
          </a:prstGeom>
          <a:noFill/>
          <a:ln w="9525">
            <a:noFill/>
            <a:miter lim="800000"/>
            <a:headEnd/>
            <a:tailEnd/>
          </a:ln>
          <a:effectLst/>
        </p:spPr>
        <p:txBody>
          <a:bodyPr anchor="ctr">
            <a:spAutoFit/>
          </a:bodyPr>
          <a:lstStyle/>
          <a:p>
            <a:pPr algn="just"/>
            <a:r>
              <a:rPr lang="ru-RU"/>
              <a:t>Суми — паралимпийский талисман входит в общую группу талисманов Игр 2010. Впервые олимпийские и паралимпийские талисманы были представлены одновременно.</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endParaRPr lang="ru-RU" smtClean="0"/>
          </a:p>
        </p:txBody>
      </p:sp>
      <p:sp>
        <p:nvSpPr>
          <p:cNvPr id="46083" name="Rectangle 3"/>
          <p:cNvSpPr>
            <a:spLocks noGrp="1" noChangeArrowheads="1"/>
          </p:cNvSpPr>
          <p:nvPr>
            <p:ph type="body" idx="1"/>
          </p:nvPr>
        </p:nvSpPr>
        <p:spPr/>
        <p:txBody>
          <a:bodyPr/>
          <a:lstStyle/>
          <a:p>
            <a:pPr algn="ctr"/>
            <a:r>
              <a:rPr lang="ru-RU" smtClean="0"/>
              <a:t>Зимние Паралимпийские игры 2014 в Сочи: </a:t>
            </a:r>
          </a:p>
        </p:txBody>
      </p:sp>
      <p:pic>
        <p:nvPicPr>
          <p:cNvPr id="46084" name="Picture 2"/>
          <p:cNvPicPr>
            <a:picLocks noChangeAspect="1" noChangeArrowheads="1"/>
          </p:cNvPicPr>
          <p:nvPr/>
        </p:nvPicPr>
        <p:blipFill>
          <a:blip r:embed="rId2"/>
          <a:srcRect/>
          <a:stretch>
            <a:fillRect/>
          </a:stretch>
        </p:blipFill>
        <p:spPr bwMode="auto">
          <a:xfrm>
            <a:off x="2700338" y="2060575"/>
            <a:ext cx="4103687" cy="2374900"/>
          </a:xfrm>
          <a:prstGeom prst="rect">
            <a:avLst/>
          </a:prstGeom>
          <a:noFill/>
          <a:ln w="9525">
            <a:noFill/>
            <a:miter lim="800000"/>
            <a:headEnd/>
            <a:tailEnd/>
          </a:ln>
        </p:spPr>
      </p:pic>
      <p:sp>
        <p:nvSpPr>
          <p:cNvPr id="46085" name="Rectangle 5"/>
          <p:cNvSpPr>
            <a:spLocks noChangeArrowheads="1"/>
          </p:cNvSpPr>
          <p:nvPr/>
        </p:nvSpPr>
        <p:spPr bwMode="auto">
          <a:xfrm>
            <a:off x="900113" y="5013325"/>
            <a:ext cx="7402512" cy="366713"/>
          </a:xfrm>
          <a:prstGeom prst="rect">
            <a:avLst/>
          </a:prstGeom>
          <a:noFill/>
          <a:ln w="9525">
            <a:noFill/>
            <a:miter lim="800000"/>
            <a:headEnd/>
            <a:tailEnd/>
          </a:ln>
          <a:effectLst/>
        </p:spPr>
        <p:txBody>
          <a:bodyPr wrap="none" anchor="ctr">
            <a:spAutoFit/>
          </a:bodyPr>
          <a:lstStyle/>
          <a:p>
            <a:pPr>
              <a:tabLst>
                <a:tab pos="2028825" algn="l"/>
              </a:tabLst>
            </a:pPr>
            <a:r>
              <a:rPr lang="ru-RU"/>
              <a:t>Лучик и Снежинка стали талисманами Паралимпиады-2014 в Сочи.</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p:txBody>
          <a:bodyPr/>
          <a:lstStyle/>
          <a:p>
            <a:pPr algn="ctr"/>
            <a:r>
              <a:rPr lang="ru-RU" sz="3600" b="1" i="1" u="sng" smtClean="0"/>
              <a:t>Ценности паралимпийского движения.</a:t>
            </a:r>
          </a:p>
        </p:txBody>
      </p:sp>
      <p:pic>
        <p:nvPicPr>
          <p:cNvPr id="25602" name="Рисунок 2" descr="007.jp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000125" y="1000125"/>
            <a:ext cx="7920038" cy="5429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r>
              <a:rPr lang="ru-RU" smtClean="0"/>
              <a:t>СМЕЛОСТЬ</a:t>
            </a:r>
          </a:p>
        </p:txBody>
      </p:sp>
      <p:pic>
        <p:nvPicPr>
          <p:cNvPr id="26626" name="Рисунок 2" descr="008.jpg"/>
          <p:cNvPicPr>
            <a:picLocks noChangeAspect="1"/>
          </p:cNvPicPr>
          <p:nvPr/>
        </p:nvPicPr>
        <p:blipFill>
          <a:blip r:embed="rId2"/>
          <a:srcRect/>
          <a:stretch>
            <a:fillRect/>
          </a:stretch>
        </p:blipFill>
        <p:spPr bwMode="auto">
          <a:xfrm>
            <a:off x="4929188" y="1000125"/>
            <a:ext cx="3922712" cy="4232275"/>
          </a:xfrm>
          <a:prstGeom prst="rect">
            <a:avLst/>
          </a:prstGeom>
          <a:noFill/>
          <a:ln w="9525">
            <a:noFill/>
            <a:miter lim="800000"/>
            <a:headEnd/>
            <a:tailEnd/>
          </a:ln>
        </p:spPr>
      </p:pic>
      <p:sp>
        <p:nvSpPr>
          <p:cNvPr id="26627" name="TextBox 5"/>
          <p:cNvSpPr txBox="1">
            <a:spLocks noChangeArrowheads="1"/>
          </p:cNvSpPr>
          <p:nvPr/>
        </p:nvSpPr>
        <p:spPr bwMode="auto">
          <a:xfrm>
            <a:off x="1000125" y="1285875"/>
            <a:ext cx="4071938" cy="2308225"/>
          </a:xfrm>
          <a:prstGeom prst="rect">
            <a:avLst/>
          </a:prstGeom>
          <a:noFill/>
          <a:ln w="9525">
            <a:noFill/>
            <a:miter lim="800000"/>
            <a:headEnd/>
            <a:tailEnd/>
          </a:ln>
        </p:spPr>
        <p:txBody>
          <a:bodyPr>
            <a:spAutoFit/>
          </a:bodyPr>
          <a:lstStyle/>
          <a:p>
            <a:pPr algn="l"/>
            <a:r>
              <a:rPr lang="ru-RU" sz="2400"/>
              <a:t>Смелость, присутствие духа – качества человека, который не боится опасностей и трудностей, не уклоняется от них, преодолевает их.</a:t>
            </a:r>
          </a:p>
        </p:txBody>
      </p:sp>
      <p:pic>
        <p:nvPicPr>
          <p:cNvPr id="26628" name="Рисунок 6" descr="021.jpg"/>
          <p:cNvPicPr>
            <a:picLocks noChangeAspect="1"/>
          </p:cNvPicPr>
          <p:nvPr/>
        </p:nvPicPr>
        <p:blipFill>
          <a:blip r:embed="rId3"/>
          <a:srcRect/>
          <a:stretch>
            <a:fillRect/>
          </a:stretch>
        </p:blipFill>
        <p:spPr bwMode="auto">
          <a:xfrm>
            <a:off x="1000125" y="3757613"/>
            <a:ext cx="4214813" cy="2819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p:txBody>
          <a:bodyPr/>
          <a:lstStyle/>
          <a:p>
            <a:r>
              <a:rPr lang="ru-RU" smtClean="0"/>
              <a:t>РАВЕНСТВО</a:t>
            </a:r>
          </a:p>
        </p:txBody>
      </p:sp>
      <p:pic>
        <p:nvPicPr>
          <p:cNvPr id="27650" name="Рисунок 2" descr="011.jpg"/>
          <p:cNvPicPr>
            <a:picLocks noChangeAspect="1"/>
          </p:cNvPicPr>
          <p:nvPr/>
        </p:nvPicPr>
        <p:blipFill>
          <a:blip r:embed="rId2"/>
          <a:srcRect/>
          <a:stretch>
            <a:fillRect/>
          </a:stretch>
        </p:blipFill>
        <p:spPr bwMode="auto">
          <a:xfrm>
            <a:off x="4214813" y="2357438"/>
            <a:ext cx="4478337" cy="2378075"/>
          </a:xfrm>
          <a:prstGeom prst="rect">
            <a:avLst/>
          </a:prstGeom>
          <a:noFill/>
          <a:ln w="9525">
            <a:noFill/>
            <a:miter lim="800000"/>
            <a:headEnd/>
            <a:tailEnd/>
          </a:ln>
        </p:spPr>
      </p:pic>
      <p:sp>
        <p:nvSpPr>
          <p:cNvPr id="27651" name="TextBox 3"/>
          <p:cNvSpPr txBox="1">
            <a:spLocks noChangeArrowheads="1"/>
          </p:cNvSpPr>
          <p:nvPr/>
        </p:nvSpPr>
        <p:spPr bwMode="auto">
          <a:xfrm>
            <a:off x="1000125" y="1071563"/>
            <a:ext cx="7643813" cy="1570037"/>
          </a:xfrm>
          <a:prstGeom prst="rect">
            <a:avLst/>
          </a:prstGeom>
          <a:noFill/>
          <a:ln w="9525">
            <a:noFill/>
            <a:miter lim="800000"/>
            <a:headEnd/>
            <a:tailEnd/>
          </a:ln>
        </p:spPr>
        <p:txBody>
          <a:bodyPr>
            <a:spAutoFit/>
          </a:bodyPr>
          <a:lstStyle/>
          <a:p>
            <a:pPr algn="l"/>
            <a:r>
              <a:rPr lang="ru-RU" sz="2400"/>
              <a:t>Под равенством в спорте понимаются одинаковые условия проведения соревнований, при которых победитель выявляется исключительно благодаря личным качествам.</a:t>
            </a:r>
          </a:p>
        </p:txBody>
      </p:sp>
      <p:pic>
        <p:nvPicPr>
          <p:cNvPr id="27652" name="Рисунок 5" descr="022.jpg"/>
          <p:cNvPicPr>
            <a:picLocks noChangeAspect="1"/>
          </p:cNvPicPr>
          <p:nvPr/>
        </p:nvPicPr>
        <p:blipFill>
          <a:blip r:embed="rId3"/>
          <a:srcRect/>
          <a:stretch>
            <a:fillRect/>
          </a:stretch>
        </p:blipFill>
        <p:spPr bwMode="auto">
          <a:xfrm>
            <a:off x="1071563" y="4116388"/>
            <a:ext cx="3571875" cy="2389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r>
              <a:rPr lang="ru-RU" smtClean="0"/>
              <a:t>РЕШИМОСТЬ</a:t>
            </a:r>
          </a:p>
        </p:txBody>
      </p:sp>
      <p:pic>
        <p:nvPicPr>
          <p:cNvPr id="28674" name="Рисунок 3" descr="016.jpg"/>
          <p:cNvPicPr>
            <a:picLocks noChangeAspect="1"/>
          </p:cNvPicPr>
          <p:nvPr/>
        </p:nvPicPr>
        <p:blipFill>
          <a:blip r:embed="rId2"/>
          <a:srcRect/>
          <a:stretch>
            <a:fillRect/>
          </a:stretch>
        </p:blipFill>
        <p:spPr bwMode="auto">
          <a:xfrm>
            <a:off x="5137150" y="928688"/>
            <a:ext cx="3835400" cy="2643187"/>
          </a:xfrm>
          <a:prstGeom prst="rect">
            <a:avLst/>
          </a:prstGeom>
          <a:noFill/>
          <a:ln w="9525">
            <a:noFill/>
            <a:miter lim="800000"/>
            <a:headEnd/>
            <a:tailEnd/>
          </a:ln>
        </p:spPr>
      </p:pic>
      <p:pic>
        <p:nvPicPr>
          <p:cNvPr id="28675" name="Рисунок 4" descr="017.jpg"/>
          <p:cNvPicPr>
            <a:picLocks noChangeAspect="1"/>
          </p:cNvPicPr>
          <p:nvPr/>
        </p:nvPicPr>
        <p:blipFill>
          <a:blip r:embed="rId3"/>
          <a:srcRect/>
          <a:stretch>
            <a:fillRect/>
          </a:stretch>
        </p:blipFill>
        <p:spPr bwMode="auto">
          <a:xfrm>
            <a:off x="1000125" y="3857625"/>
            <a:ext cx="3667125" cy="2747963"/>
          </a:xfrm>
          <a:prstGeom prst="rect">
            <a:avLst/>
          </a:prstGeom>
          <a:noFill/>
          <a:ln w="9525">
            <a:noFill/>
            <a:miter lim="800000"/>
            <a:headEnd/>
            <a:tailEnd/>
          </a:ln>
        </p:spPr>
      </p:pic>
      <p:pic>
        <p:nvPicPr>
          <p:cNvPr id="28676" name="Рисунок 5" descr="019.jpg"/>
          <p:cNvPicPr>
            <a:picLocks noChangeAspect="1"/>
          </p:cNvPicPr>
          <p:nvPr/>
        </p:nvPicPr>
        <p:blipFill>
          <a:blip r:embed="rId4"/>
          <a:srcRect/>
          <a:stretch>
            <a:fillRect/>
          </a:stretch>
        </p:blipFill>
        <p:spPr bwMode="auto">
          <a:xfrm>
            <a:off x="928688" y="928688"/>
            <a:ext cx="3975100" cy="2643187"/>
          </a:xfrm>
          <a:prstGeom prst="rect">
            <a:avLst/>
          </a:prstGeom>
          <a:noFill/>
          <a:ln w="9525">
            <a:noFill/>
            <a:miter lim="800000"/>
            <a:headEnd/>
            <a:tailEnd/>
          </a:ln>
        </p:spPr>
      </p:pic>
      <p:pic>
        <p:nvPicPr>
          <p:cNvPr id="28677" name="Рисунок 6" descr="023.jpg"/>
          <p:cNvPicPr>
            <a:picLocks noChangeAspect="1"/>
          </p:cNvPicPr>
          <p:nvPr/>
        </p:nvPicPr>
        <p:blipFill>
          <a:blip r:embed="rId5"/>
          <a:srcRect/>
          <a:stretch>
            <a:fillRect/>
          </a:stretch>
        </p:blipFill>
        <p:spPr bwMode="auto">
          <a:xfrm>
            <a:off x="4857750" y="3857625"/>
            <a:ext cx="4048125" cy="2693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p:txBody>
          <a:bodyPr/>
          <a:lstStyle/>
          <a:p>
            <a:r>
              <a:rPr lang="ru-RU" smtClean="0"/>
              <a:t>ВДОХНОВЕНИЕ</a:t>
            </a:r>
          </a:p>
        </p:txBody>
      </p:sp>
      <p:pic>
        <p:nvPicPr>
          <p:cNvPr id="29698" name="Рисунок 2" descr="015.jpg"/>
          <p:cNvPicPr>
            <a:picLocks noChangeAspect="1"/>
          </p:cNvPicPr>
          <p:nvPr/>
        </p:nvPicPr>
        <p:blipFill>
          <a:blip r:embed="rId2"/>
          <a:srcRect/>
          <a:stretch>
            <a:fillRect/>
          </a:stretch>
        </p:blipFill>
        <p:spPr bwMode="auto">
          <a:xfrm>
            <a:off x="5357813" y="1214438"/>
            <a:ext cx="3525837" cy="2286000"/>
          </a:xfrm>
          <a:prstGeom prst="rect">
            <a:avLst/>
          </a:prstGeom>
          <a:noFill/>
          <a:ln w="9525">
            <a:noFill/>
            <a:miter lim="800000"/>
            <a:headEnd/>
            <a:tailEnd/>
          </a:ln>
        </p:spPr>
      </p:pic>
      <p:pic>
        <p:nvPicPr>
          <p:cNvPr id="29699" name="Рисунок 3" descr="014.jpg"/>
          <p:cNvPicPr>
            <a:picLocks noChangeAspect="1"/>
          </p:cNvPicPr>
          <p:nvPr/>
        </p:nvPicPr>
        <p:blipFill>
          <a:blip r:embed="rId3"/>
          <a:srcRect/>
          <a:stretch>
            <a:fillRect/>
          </a:stretch>
        </p:blipFill>
        <p:spPr bwMode="auto">
          <a:xfrm>
            <a:off x="857250" y="4143375"/>
            <a:ext cx="3802063" cy="2251075"/>
          </a:xfrm>
          <a:prstGeom prst="rect">
            <a:avLst/>
          </a:prstGeom>
          <a:noFill/>
          <a:ln w="9525">
            <a:noFill/>
            <a:miter lim="800000"/>
            <a:headEnd/>
            <a:tailEnd/>
          </a:ln>
        </p:spPr>
      </p:pic>
      <p:pic>
        <p:nvPicPr>
          <p:cNvPr id="29700" name="Рисунок 4" descr="024.jpg"/>
          <p:cNvPicPr>
            <a:picLocks noChangeAspect="1"/>
          </p:cNvPicPr>
          <p:nvPr/>
        </p:nvPicPr>
        <p:blipFill>
          <a:blip r:embed="rId4"/>
          <a:srcRect/>
          <a:stretch>
            <a:fillRect/>
          </a:stretch>
        </p:blipFill>
        <p:spPr bwMode="auto">
          <a:xfrm>
            <a:off x="4786313" y="3762375"/>
            <a:ext cx="3905250" cy="2611438"/>
          </a:xfrm>
          <a:prstGeom prst="rect">
            <a:avLst/>
          </a:prstGeom>
          <a:noFill/>
          <a:ln w="9525">
            <a:noFill/>
            <a:miter lim="800000"/>
            <a:headEnd/>
            <a:tailEnd/>
          </a:ln>
        </p:spPr>
      </p:pic>
      <p:pic>
        <p:nvPicPr>
          <p:cNvPr id="29701" name="Рисунок 5" descr="020.jpg"/>
          <p:cNvPicPr>
            <a:picLocks noChangeAspect="1"/>
          </p:cNvPicPr>
          <p:nvPr/>
        </p:nvPicPr>
        <p:blipFill>
          <a:blip r:embed="rId5"/>
          <a:srcRect/>
          <a:stretch>
            <a:fillRect/>
          </a:stretch>
        </p:blipFill>
        <p:spPr bwMode="auto">
          <a:xfrm>
            <a:off x="1000125" y="1000125"/>
            <a:ext cx="4165600" cy="2786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Рисунок 5" descr="i86.jpg"/>
          <p:cNvPicPr>
            <a:picLocks noChangeAspect="1"/>
          </p:cNvPicPr>
          <p:nvPr/>
        </p:nvPicPr>
        <p:blipFill>
          <a:blip r:embed="rId2">
            <a:clrChange>
              <a:clrFrom>
                <a:srgbClr val="FEFEFE"/>
              </a:clrFrom>
              <a:clrTo>
                <a:srgbClr val="FEFEFE">
                  <a:alpha val="0"/>
                </a:srgbClr>
              </a:clrTo>
            </a:clrChange>
          </a:blip>
          <a:srcRect/>
          <a:stretch>
            <a:fillRect/>
          </a:stretch>
        </p:blipFill>
        <p:spPr bwMode="auto">
          <a:xfrm>
            <a:off x="7643813" y="1000125"/>
            <a:ext cx="1289050" cy="1824038"/>
          </a:xfrm>
          <a:prstGeom prst="rect">
            <a:avLst/>
          </a:prstGeom>
          <a:noFill/>
          <a:ln w="9525">
            <a:noFill/>
            <a:miter lim="800000"/>
            <a:headEnd/>
            <a:tailEnd/>
          </a:ln>
        </p:spPr>
      </p:pic>
      <p:sp>
        <p:nvSpPr>
          <p:cNvPr id="32770" name="Заголовок 1"/>
          <p:cNvSpPr>
            <a:spLocks noGrp="1"/>
          </p:cNvSpPr>
          <p:nvPr>
            <p:ph type="title"/>
          </p:nvPr>
        </p:nvSpPr>
        <p:spPr>
          <a:xfrm>
            <a:off x="914400" y="142875"/>
            <a:ext cx="8001000" cy="2643188"/>
          </a:xfrm>
        </p:spPr>
        <p:txBody>
          <a:bodyPr/>
          <a:lstStyle/>
          <a:p>
            <a:pPr algn="ctr"/>
            <a:r>
              <a:rPr lang="ru-RU" smtClean="0"/>
              <a:t>«Встанем, за руки взявшись, </a:t>
            </a:r>
            <a:br>
              <a:rPr lang="ru-RU" smtClean="0"/>
            </a:br>
            <a:r>
              <a:rPr lang="ru-RU" smtClean="0"/>
              <a:t>в ладони ладонь – </a:t>
            </a:r>
            <a:br>
              <a:rPr lang="ru-RU" smtClean="0"/>
            </a:br>
            <a:r>
              <a:rPr lang="ru-RU" smtClean="0"/>
              <a:t>в каждом сердце зажжется Олимпийский огонь!»</a:t>
            </a:r>
          </a:p>
        </p:txBody>
      </p:sp>
      <p:pic>
        <p:nvPicPr>
          <p:cNvPr id="32771" name="Рисунок 4" descr="fakel_00.jpg"/>
          <p:cNvPicPr>
            <a:picLocks noChangeAspect="1"/>
          </p:cNvPicPr>
          <p:nvPr/>
        </p:nvPicPr>
        <p:blipFill>
          <a:blip r:embed="rId3"/>
          <a:srcRect/>
          <a:stretch>
            <a:fillRect/>
          </a:stretch>
        </p:blipFill>
        <p:spPr bwMode="auto">
          <a:xfrm>
            <a:off x="6357938" y="2928938"/>
            <a:ext cx="2460625" cy="3695700"/>
          </a:xfrm>
          <a:prstGeom prst="rect">
            <a:avLst/>
          </a:prstGeom>
          <a:noFill/>
          <a:ln w="9525">
            <a:noFill/>
            <a:miter lim="800000"/>
            <a:headEnd/>
            <a:tailEnd/>
          </a:ln>
        </p:spPr>
      </p:pic>
      <p:pic>
        <p:nvPicPr>
          <p:cNvPr id="32772" name="Рисунок 6" descr="i643.jpg"/>
          <p:cNvPicPr>
            <a:picLocks noChangeAspect="1"/>
          </p:cNvPicPr>
          <p:nvPr/>
        </p:nvPicPr>
        <p:blipFill>
          <a:blip r:embed="rId4">
            <a:clrChange>
              <a:clrFrom>
                <a:srgbClr val="FEFEFE"/>
              </a:clrFrom>
              <a:clrTo>
                <a:srgbClr val="FEFEFE">
                  <a:alpha val="0"/>
                </a:srgbClr>
              </a:clrTo>
            </a:clrChange>
          </a:blip>
          <a:srcRect/>
          <a:stretch>
            <a:fillRect/>
          </a:stretch>
        </p:blipFill>
        <p:spPr bwMode="auto">
          <a:xfrm>
            <a:off x="857250" y="1285875"/>
            <a:ext cx="1520825" cy="1714500"/>
          </a:xfrm>
          <a:prstGeom prst="rect">
            <a:avLst/>
          </a:prstGeom>
          <a:noFill/>
          <a:ln w="9525">
            <a:noFill/>
            <a:miter lim="800000"/>
            <a:headEnd/>
            <a:tailEnd/>
          </a:ln>
        </p:spPr>
      </p:pic>
      <p:pic>
        <p:nvPicPr>
          <p:cNvPr id="32773" name="Рисунок 9" descr="Olimp_24.jpg"/>
          <p:cNvPicPr>
            <a:picLocks noChangeAspect="1"/>
          </p:cNvPicPr>
          <p:nvPr/>
        </p:nvPicPr>
        <p:blipFill>
          <a:blip r:embed="rId5"/>
          <a:srcRect/>
          <a:stretch>
            <a:fillRect/>
          </a:stretch>
        </p:blipFill>
        <p:spPr bwMode="auto">
          <a:xfrm>
            <a:off x="1071563" y="2928938"/>
            <a:ext cx="5092700" cy="372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a:xfrm>
            <a:off x="914400" y="0"/>
            <a:ext cx="8001000" cy="1714500"/>
          </a:xfrm>
        </p:spPr>
        <p:txBody>
          <a:bodyPr/>
          <a:lstStyle/>
          <a:p>
            <a:r>
              <a:rPr lang="ru-RU" smtClean="0"/>
              <a:t>В 2014 году в Сочи пройдут </a:t>
            </a:r>
            <a:br>
              <a:rPr lang="ru-RU" smtClean="0"/>
            </a:br>
            <a:r>
              <a:rPr lang="en-US" smtClean="0"/>
              <a:t>XXII</a:t>
            </a:r>
            <a:r>
              <a:rPr lang="ru-RU" smtClean="0"/>
              <a:t> Зимние Олимпийские игры</a:t>
            </a:r>
          </a:p>
        </p:txBody>
      </p:sp>
      <p:pic>
        <p:nvPicPr>
          <p:cNvPr id="18434" name="Рисунок 2" descr="001.jp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1071563" y="1365250"/>
            <a:ext cx="7858125" cy="5492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algn="ctr"/>
            <a:r>
              <a:rPr lang="ru-RU" sz="3600" smtClean="0"/>
              <a:t>Английский нейрохирург</a:t>
            </a:r>
            <a:br>
              <a:rPr lang="ru-RU" sz="3600" smtClean="0"/>
            </a:br>
            <a:r>
              <a:rPr lang="ru-RU" sz="3600" smtClean="0"/>
              <a:t> </a:t>
            </a:r>
            <a:r>
              <a:rPr lang="ru-RU" sz="3600" b="1" u="sng" smtClean="0"/>
              <a:t>Людвиг Гутман</a:t>
            </a:r>
            <a:r>
              <a:rPr lang="ru-RU" sz="3600" smtClean="0"/>
              <a:t>. </a:t>
            </a:r>
          </a:p>
        </p:txBody>
      </p:sp>
      <p:pic>
        <p:nvPicPr>
          <p:cNvPr id="36870" name="Picture 6"/>
          <p:cNvPicPr>
            <a:picLocks noChangeAspect="1" noChangeArrowheads="1"/>
          </p:cNvPicPr>
          <p:nvPr/>
        </p:nvPicPr>
        <p:blipFill>
          <a:blip r:embed="rId2"/>
          <a:srcRect/>
          <a:stretch>
            <a:fillRect/>
          </a:stretch>
        </p:blipFill>
        <p:spPr bwMode="auto">
          <a:xfrm>
            <a:off x="4643438" y="1052513"/>
            <a:ext cx="4140200" cy="5545137"/>
          </a:xfrm>
          <a:prstGeom prst="rect">
            <a:avLst/>
          </a:prstGeom>
          <a:noFill/>
          <a:ln w="9525">
            <a:noFill/>
            <a:miter lim="800000"/>
            <a:headEnd/>
            <a:tailEnd/>
          </a:ln>
          <a:effectLst/>
        </p:spPr>
      </p:pic>
      <p:sp>
        <p:nvSpPr>
          <p:cNvPr id="36871" name="Rectangle 7"/>
          <p:cNvSpPr>
            <a:spLocks noChangeArrowheads="1"/>
          </p:cNvSpPr>
          <p:nvPr/>
        </p:nvSpPr>
        <p:spPr bwMode="auto">
          <a:xfrm>
            <a:off x="1116013" y="1412875"/>
            <a:ext cx="3306762" cy="4024313"/>
          </a:xfrm>
          <a:prstGeom prst="rect">
            <a:avLst/>
          </a:prstGeom>
          <a:noFill/>
          <a:ln w="9525">
            <a:noFill/>
            <a:miter lim="800000"/>
            <a:headEnd/>
            <a:tailEnd/>
          </a:ln>
          <a:effectLst/>
        </p:spPr>
        <p:txBody>
          <a:bodyPr>
            <a:spAutoFit/>
          </a:bodyPr>
          <a:lstStyle/>
          <a:p>
            <a:r>
              <a:rPr lang="ru-RU" b="1"/>
              <a:t>Является основоположником паралимпийских игр.</a:t>
            </a:r>
          </a:p>
          <a:p>
            <a:endParaRPr lang="ru-RU" sz="2400" b="1"/>
          </a:p>
          <a:p>
            <a:r>
              <a:rPr lang="ru-RU" sz="2000" b="1" i="1"/>
              <a:t>Преодолевая вековые стереотипы по отношению к людям с</a:t>
            </a:r>
          </a:p>
          <a:p>
            <a:r>
              <a:rPr lang="ru-RU" sz="2000" b="1" i="1"/>
              <a:t> физическими недостатками, Людвиг Гуттман утверждал: «</a:t>
            </a:r>
          </a:p>
          <a:p>
            <a:r>
              <a:rPr lang="ru-RU" sz="2000" b="1" i="1"/>
              <a:t>Важно не то, что утрачено, важно то, что осталось"</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p:txBody>
          <a:bodyPr/>
          <a:lstStyle/>
          <a:p>
            <a:endParaRPr lang="ru-RU" smtClean="0"/>
          </a:p>
        </p:txBody>
      </p:sp>
      <p:pic>
        <p:nvPicPr>
          <p:cNvPr id="20482" name="Рисунок 2" descr="003.jpg"/>
          <p:cNvPicPr>
            <a:picLocks noChangeAspect="1"/>
          </p:cNvPicPr>
          <p:nvPr/>
        </p:nvPicPr>
        <p:blipFill>
          <a:blip r:embed="rId2"/>
          <a:srcRect/>
          <a:stretch>
            <a:fillRect/>
          </a:stretch>
        </p:blipFill>
        <p:spPr bwMode="auto">
          <a:xfrm>
            <a:off x="428625" y="142875"/>
            <a:ext cx="8545513" cy="6572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ru-RU" b="1" smtClean="0"/>
              <a:t>1.Следж хоккей</a:t>
            </a:r>
          </a:p>
        </p:txBody>
      </p:sp>
      <p:pic>
        <p:nvPicPr>
          <p:cNvPr id="37895" name="Picture 7"/>
          <p:cNvPicPr>
            <a:picLocks noChangeAspect="1" noChangeArrowheads="1"/>
          </p:cNvPicPr>
          <p:nvPr>
            <p:ph type="body" idx="1"/>
          </p:nvPr>
        </p:nvPicPr>
        <p:blipFill>
          <a:blip r:embed="rId2"/>
          <a:srcRect/>
          <a:stretch>
            <a:fillRect/>
          </a:stretch>
        </p:blipFill>
        <p:spPr>
          <a:xfrm>
            <a:off x="1979613" y="765175"/>
            <a:ext cx="5975350" cy="3384550"/>
          </a:xfrm>
          <a:ln/>
        </p:spPr>
      </p:pic>
      <p:sp>
        <p:nvSpPr>
          <p:cNvPr id="37896" name="Rectangle 8"/>
          <p:cNvSpPr>
            <a:spLocks noChangeArrowheads="1"/>
          </p:cNvSpPr>
          <p:nvPr/>
        </p:nvSpPr>
        <p:spPr bwMode="auto">
          <a:xfrm>
            <a:off x="395288" y="4294188"/>
            <a:ext cx="8256587" cy="2563812"/>
          </a:xfrm>
          <a:prstGeom prst="rect">
            <a:avLst/>
          </a:prstGeom>
          <a:noFill/>
          <a:ln w="9525">
            <a:noFill/>
            <a:miter lim="800000"/>
            <a:headEnd/>
            <a:tailEnd/>
          </a:ln>
          <a:effectLst/>
        </p:spPr>
        <p:txBody>
          <a:bodyPr anchor="ctr">
            <a:spAutoFit/>
          </a:bodyPr>
          <a:lstStyle/>
          <a:p>
            <a:pPr indent="342900"/>
            <a:r>
              <a:rPr lang="ru-RU"/>
              <a:t>Изобретён тремя инвалидами из Швеции, которые занимались спортом на колясках на замёрзших озёрах. Как и в традиционном хоккее, играют шесть игроков (включая голкипера) от каждой команды. Игроки перемещаются по полю на санках; в снаряжение входят две клюшки, одна из которых используется для отталкивания ото льда и маневрирования, а другая для удара по шайбе. Игра состоит из трёх периодов длительностью по 15 минут.</a:t>
            </a:r>
          </a:p>
          <a:p>
            <a:pPr indent="342900"/>
            <a:r>
              <a:rPr lang="ru-RU"/>
              <a:t>Соревнования по следж хоккею пройдут на Малой ледовой арене. Малая ледовая Арена для хоккея, рассчитанная на 7 тыс.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a:r>
              <a:rPr lang="ru-RU" b="1" smtClean="0"/>
              <a:t>2. Керлинг на колясках</a:t>
            </a:r>
          </a:p>
        </p:txBody>
      </p:sp>
      <p:pic>
        <p:nvPicPr>
          <p:cNvPr id="38916" name="Picture 4"/>
          <p:cNvPicPr>
            <a:picLocks noChangeAspect="1" noChangeArrowheads="1"/>
          </p:cNvPicPr>
          <p:nvPr/>
        </p:nvPicPr>
        <p:blipFill>
          <a:blip r:embed="rId2"/>
          <a:srcRect/>
          <a:stretch>
            <a:fillRect/>
          </a:stretch>
        </p:blipFill>
        <p:spPr bwMode="auto">
          <a:xfrm>
            <a:off x="1763713" y="836613"/>
            <a:ext cx="6408737" cy="3168650"/>
          </a:xfrm>
          <a:prstGeom prst="rect">
            <a:avLst/>
          </a:prstGeom>
          <a:noFill/>
          <a:ln w="9525">
            <a:noFill/>
            <a:miter lim="800000"/>
            <a:headEnd/>
            <a:tailEnd/>
          </a:ln>
        </p:spPr>
      </p:pic>
      <p:sp>
        <p:nvSpPr>
          <p:cNvPr id="38917" name="Rectangle 5"/>
          <p:cNvSpPr>
            <a:spLocks noChangeArrowheads="1"/>
          </p:cNvSpPr>
          <p:nvPr/>
        </p:nvSpPr>
        <p:spPr bwMode="auto">
          <a:xfrm>
            <a:off x="250825" y="4019550"/>
            <a:ext cx="8499475" cy="2563813"/>
          </a:xfrm>
          <a:prstGeom prst="rect">
            <a:avLst/>
          </a:prstGeom>
          <a:noFill/>
          <a:ln w="9525">
            <a:noFill/>
            <a:miter lim="800000"/>
            <a:headEnd/>
            <a:tailEnd/>
          </a:ln>
          <a:effectLst/>
        </p:spPr>
        <p:txBody>
          <a:bodyPr anchor="ctr">
            <a:spAutoFit/>
          </a:bodyPr>
          <a:lstStyle/>
          <a:p>
            <a:r>
              <a:rPr lang="ru-RU"/>
              <a:t>В отличие от традиционного кёрлинга отсутствуют «подметальщики». Команды смешанные, среди пяти игроков должно быть как минимум по одному представителю каждого пола. Спортсмены соревнуются на своих привычных колясках. Камни двигают специальными раздвижными палками с пластмассовыми наконечниками, которые цепляются за ручку камня.</a:t>
            </a:r>
          </a:p>
          <a:p>
            <a:r>
              <a:rPr lang="ru-RU"/>
              <a:t>Ледовая арена для керлинга будет расположена в прибрежном кластере в комплексе сооружений Олимпийского Парка. Центр будет находиться на расстоянии всего 1,5 км от Олимпийской деревни. Вместимость объекта — 3 тысячи зрителей.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algn="ctr"/>
            <a:r>
              <a:rPr lang="ru-RU" b="1" smtClean="0"/>
              <a:t>3.Лыжные гонки.</a:t>
            </a:r>
          </a:p>
        </p:txBody>
      </p:sp>
      <p:sp>
        <p:nvSpPr>
          <p:cNvPr id="39939" name="Rectangle 3"/>
          <p:cNvSpPr>
            <a:spLocks noGrp="1" noChangeArrowheads="1"/>
          </p:cNvSpPr>
          <p:nvPr>
            <p:ph type="body" idx="1"/>
          </p:nvPr>
        </p:nvSpPr>
        <p:spPr/>
        <p:txBody>
          <a:bodyPr/>
          <a:lstStyle/>
          <a:p>
            <a:pPr algn="ctr"/>
            <a:r>
              <a:rPr lang="ru-RU" sz="2800" smtClean="0"/>
              <a:t>Сначала участвовали спортсмены с ампутацией (использовали специальные приспособления для палок) и с инвалидностью по зрению (проходили дистанцию с проводником). С 1984 года в лыжных гонках состязались и спортсмены-колясочники. Они перемещались на сидячих лыжах-салазках — сиденье закреплено на высоте около 30 см на двух обычных лыжах — и держали в руках короткие палки.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algn="ctr"/>
            <a:r>
              <a:rPr lang="ru-RU" b="1" smtClean="0"/>
              <a:t>4.Биатлон</a:t>
            </a:r>
          </a:p>
        </p:txBody>
      </p:sp>
      <p:pic>
        <p:nvPicPr>
          <p:cNvPr id="40964" name="Picture 4"/>
          <p:cNvPicPr>
            <a:picLocks noChangeAspect="1" noChangeArrowheads="1"/>
          </p:cNvPicPr>
          <p:nvPr>
            <p:ph type="body" idx="1"/>
          </p:nvPr>
        </p:nvPicPr>
        <p:blipFill>
          <a:blip r:embed="rId2"/>
          <a:srcRect/>
          <a:stretch>
            <a:fillRect/>
          </a:stretch>
        </p:blipFill>
        <p:spPr>
          <a:xfrm>
            <a:off x="1547813" y="836613"/>
            <a:ext cx="6985000" cy="2881312"/>
          </a:xfrm>
          <a:ln/>
        </p:spPr>
      </p:pic>
      <p:sp>
        <p:nvSpPr>
          <p:cNvPr id="40965" name="Rectangle 5"/>
          <p:cNvSpPr>
            <a:spLocks noChangeArrowheads="1"/>
          </p:cNvSpPr>
          <p:nvPr/>
        </p:nvSpPr>
        <p:spPr bwMode="auto">
          <a:xfrm>
            <a:off x="827088" y="4213225"/>
            <a:ext cx="8316912" cy="2014538"/>
          </a:xfrm>
          <a:prstGeom prst="rect">
            <a:avLst/>
          </a:prstGeom>
          <a:noFill/>
          <a:ln w="9525">
            <a:noFill/>
            <a:miter lim="800000"/>
            <a:headEnd/>
            <a:tailEnd/>
          </a:ln>
          <a:effectLst/>
        </p:spPr>
        <p:txBody>
          <a:bodyPr anchor="ctr">
            <a:spAutoFit/>
          </a:bodyPr>
          <a:lstStyle/>
          <a:p>
            <a:pPr algn="just"/>
            <a:r>
              <a:rPr lang="ru-RU"/>
              <a:t>В 1988 году в соревнованиях участвовали только мужчины с нарушениями нижних конечностей. В 1992 году были добавлены виды для спортсменов с нарушением зрения, что стало возможным благодаря специальному звуковому электрическому оборудованию, созданному в Швеции. Диаметр мишени для спортсменов с нарушением зрения — 30 мм, для спортсменов с нарушениями опорно-двигательного аппарата — 25 мм. За каждый промах назначается штрафная минута.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algn="ctr"/>
            <a:r>
              <a:rPr lang="ru-RU" b="1" smtClean="0"/>
              <a:t>5. Горные лыжи</a:t>
            </a:r>
          </a:p>
        </p:txBody>
      </p:sp>
      <p:pic>
        <p:nvPicPr>
          <p:cNvPr id="41988" name="Picture 4"/>
          <p:cNvPicPr>
            <a:picLocks noChangeAspect="1" noChangeArrowheads="1"/>
          </p:cNvPicPr>
          <p:nvPr>
            <p:ph type="body" idx="1"/>
          </p:nvPr>
        </p:nvPicPr>
        <p:blipFill>
          <a:blip r:embed="rId2"/>
          <a:srcRect/>
          <a:stretch>
            <a:fillRect/>
          </a:stretch>
        </p:blipFill>
        <p:spPr>
          <a:xfrm>
            <a:off x="1476375" y="908050"/>
            <a:ext cx="7056438" cy="3025775"/>
          </a:xfrm>
          <a:ln/>
        </p:spPr>
      </p:pic>
      <p:sp>
        <p:nvSpPr>
          <p:cNvPr id="41989" name="Rectangle 5"/>
          <p:cNvSpPr>
            <a:spLocks noChangeArrowheads="1"/>
          </p:cNvSpPr>
          <p:nvPr/>
        </p:nvSpPr>
        <p:spPr bwMode="auto">
          <a:xfrm>
            <a:off x="900113" y="4292600"/>
            <a:ext cx="7920037" cy="2289175"/>
          </a:xfrm>
          <a:prstGeom prst="rect">
            <a:avLst/>
          </a:prstGeom>
          <a:noFill/>
          <a:ln w="9525">
            <a:noFill/>
            <a:miter lim="800000"/>
            <a:headEnd/>
            <a:tailEnd/>
          </a:ln>
          <a:effectLst/>
        </p:spPr>
        <p:txBody>
          <a:bodyPr anchor="ctr">
            <a:spAutoFit/>
          </a:bodyPr>
          <a:lstStyle/>
          <a:p>
            <a:pPr algn="just"/>
            <a:r>
              <a:rPr lang="ru-RU"/>
              <a:t>Изобретён трёхлыжный слалом: спортсмены спускаются с горы на одной лыже, пользуясь двумя дополнительными лыжами, закреплёнными на концах палок. Соревнования на монолыже предназначены для колясочников и напоминают сноубординг. На Паралимпийских играх 2014 года в Сочи соревнования по горным лыжам пройдут на объекте горнолыжного комплекса «Роза Хутор», расположенного на Хребте Аибга. Комплекс рассчитан на 10 тыс. мест. </a:t>
            </a:r>
          </a:p>
          <a:p>
            <a:pPr algn="just"/>
            <a:r>
              <a:rPr lang="ru-RU"/>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adical_sports_TP01090286">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Тема Office">
      <a:majorFont>
        <a:latin typeface="Impact"/>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CC9900"/>
        </a:lt1>
        <a:dk2>
          <a:srgbClr val="FBBC09"/>
        </a:dk2>
        <a:lt2>
          <a:srgbClr val="666633"/>
        </a:lt2>
        <a:accent1>
          <a:srgbClr val="339933"/>
        </a:accent1>
        <a:accent2>
          <a:srgbClr val="800000"/>
        </a:accent2>
        <a:accent3>
          <a:srgbClr val="E2CAAA"/>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01090286</Template>
  <TotalTime>237</TotalTime>
  <Words>546</Words>
  <Application>Microsoft Office PowerPoint</Application>
  <PresentationFormat>Экран (4:3)</PresentationFormat>
  <Paragraphs>38</Paragraphs>
  <Slides>19</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2</vt:i4>
      </vt:variant>
      <vt:variant>
        <vt:lpstr>Заголовки слайдов</vt:lpstr>
      </vt:variant>
      <vt:variant>
        <vt:i4>19</vt:i4>
      </vt:variant>
    </vt:vector>
  </HeadingPairs>
  <TitlesOfParts>
    <vt:vector size="24" baseType="lpstr">
      <vt:lpstr>Arial</vt:lpstr>
      <vt:lpstr>Impact</vt:lpstr>
      <vt:lpstr>Calibri</vt:lpstr>
      <vt:lpstr>radical_sports_TP01090286</vt:lpstr>
      <vt:lpstr>radical_sports_TP01090286</vt:lpstr>
      <vt:lpstr>Слайд 1</vt:lpstr>
      <vt:lpstr>В 2014 году в Сочи пройдут  XXII Зимние Олимпийские игры</vt:lpstr>
      <vt:lpstr>Английский нейрохирург  Людвиг Гутман. </vt:lpstr>
      <vt:lpstr>Слайд 4</vt:lpstr>
      <vt:lpstr>1.Следж хоккей</vt:lpstr>
      <vt:lpstr>2. Керлинг на колясках</vt:lpstr>
      <vt:lpstr>3.Лыжные гонки.</vt:lpstr>
      <vt:lpstr>4.Биатлон</vt:lpstr>
      <vt:lpstr>5. Горные лыжи</vt:lpstr>
      <vt:lpstr>Талисманы паралимпийских игр.</vt:lpstr>
      <vt:lpstr>Слайд 11</vt:lpstr>
      <vt:lpstr>Слайд 12</vt:lpstr>
      <vt:lpstr>Слайд 13</vt:lpstr>
      <vt:lpstr>Ценности паралимпийского движения.</vt:lpstr>
      <vt:lpstr>СМЕЛОСТЬ</vt:lpstr>
      <vt:lpstr>РАВЕНСТВО</vt:lpstr>
      <vt:lpstr>РЕШИМОСТЬ</vt:lpstr>
      <vt:lpstr>ВДОХНОВЕНИЕ</vt:lpstr>
      <vt:lpstr>«Встанем, за руки взявшись,  в ладони ладонь –  в каждом сердце зажжется Олимпийский огонь!»</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ОЛИМПИЙСКИЙ УРОК</dc:title>
  <dc:creator>anna</dc:creator>
  <cp:lastModifiedBy>User</cp:lastModifiedBy>
  <cp:revision>23</cp:revision>
  <dcterms:created xsi:type="dcterms:W3CDTF">2011-05-12T17:23:25Z</dcterms:created>
  <dcterms:modified xsi:type="dcterms:W3CDTF">2011-10-13T13:51:40Z</dcterms:modified>
</cp:coreProperties>
</file>