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2" r:id="rId4"/>
    <p:sldId id="257" r:id="rId5"/>
    <p:sldId id="259" r:id="rId6"/>
    <p:sldId id="267" r:id="rId7"/>
    <p:sldId id="268" r:id="rId8"/>
    <p:sldId id="273" r:id="rId9"/>
    <p:sldId id="269" r:id="rId10"/>
    <p:sldId id="275" r:id="rId11"/>
    <p:sldId id="270" r:id="rId12"/>
    <p:sldId id="274" r:id="rId13"/>
    <p:sldId id="271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4" autoAdjust="0"/>
    <p:restoredTop sz="94737" autoAdjust="0"/>
  </p:normalViewPr>
  <p:slideViewPr>
    <p:cSldViewPr>
      <p:cViewPr>
        <p:scale>
          <a:sx n="75" d="100"/>
          <a:sy n="75" d="100"/>
        </p:scale>
        <p:origin x="-1808" y="-9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Речевое развитие</c:v>
                </c:pt>
                <c:pt idx="2">
                  <c:v>Познавательное развитие</c:v>
                </c:pt>
                <c:pt idx="3">
                  <c:v>Художественно-эстетическое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8.0</c:v>
                </c:pt>
                <c:pt idx="1">
                  <c:v>12.0</c:v>
                </c:pt>
                <c:pt idx="2">
                  <c:v>4.0</c:v>
                </c:pt>
                <c:pt idx="3">
                  <c:v>8.0</c:v>
                </c:pt>
                <c:pt idx="4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ЧС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Речевое развитие</c:v>
                </c:pt>
                <c:pt idx="2">
                  <c:v>Познавательное развитие</c:v>
                </c:pt>
                <c:pt idx="3">
                  <c:v>Художественно-эстетическое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16.0</c:v>
                </c:pt>
                <c:pt idx="1">
                  <c:v>20.0</c:v>
                </c:pt>
                <c:pt idx="2">
                  <c:v>32.0</c:v>
                </c:pt>
                <c:pt idx="3">
                  <c:v>16.0</c:v>
                </c:pt>
                <c:pt idx="4">
                  <c:v>8.0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С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Социально-коммуникативное развитие</c:v>
                </c:pt>
                <c:pt idx="1">
                  <c:v>Речевое развитие</c:v>
                </c:pt>
                <c:pt idx="2">
                  <c:v>Познавательное развитие</c:v>
                </c:pt>
                <c:pt idx="3">
                  <c:v>Художественно-эстетическое развитие</c:v>
                </c:pt>
                <c:pt idx="4">
                  <c:v>Физическое развитие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76.0</c:v>
                </c:pt>
                <c:pt idx="1">
                  <c:v>68.0</c:v>
                </c:pt>
                <c:pt idx="2">
                  <c:v>64.0</c:v>
                </c:pt>
                <c:pt idx="3">
                  <c:v>76.0</c:v>
                </c:pt>
                <c:pt idx="4">
                  <c:v>92.0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13643848"/>
        <c:axId val="-2113551320"/>
      </c:barChart>
      <c:catAx>
        <c:axId val="-2113643848"/>
        <c:scaling>
          <c:orientation val="minMax"/>
        </c:scaling>
        <c:delete val="0"/>
        <c:axPos val="l"/>
        <c:majorTickMark val="out"/>
        <c:minorTickMark val="none"/>
        <c:tickLblPos val="nextTo"/>
        <c:crossAx val="-2113551320"/>
        <c:crosses val="autoZero"/>
        <c:auto val="1"/>
        <c:lblAlgn val="ctr"/>
        <c:lblOffset val="100"/>
        <c:noMultiLvlLbl val="0"/>
      </c:catAx>
      <c:valAx>
        <c:axId val="-2113551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136438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jpeg"/><Relationship Id="rId9" Type="http://schemas.openxmlformats.org/officeDocument/2006/relationships/image" Target="../media/image26.jpeg"/><Relationship Id="rId10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6" Type="http://schemas.openxmlformats.org/officeDocument/2006/relationships/image" Target="../media/image31.jpe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ruch.ru/" TargetMode="External"/><Relationship Id="rId4" Type="http://schemas.openxmlformats.org/officeDocument/2006/relationships/hyperlink" Target="http://doshkolnik.ru/" TargetMode="External"/><Relationship Id="rId5" Type="http://schemas.openxmlformats.org/officeDocument/2006/relationships/hyperlink" Target="http://dovosp.ru/" TargetMode="External"/><Relationship Id="rId6" Type="http://schemas.openxmlformats.org/officeDocument/2006/relationships/hyperlink" Target="http://vospitatel.resobr.ru/" TargetMode="External"/><Relationship Id="rId7" Type="http://schemas.openxmlformats.org/officeDocument/2006/relationships/hyperlink" Target="http://www.gallery-projects.com/" TargetMode="External"/><Relationship Id="rId8" Type="http://schemas.openxmlformats.org/officeDocument/2006/relationships/hyperlink" Target="http://detsad-kitty.ru/" TargetMode="External"/><Relationship Id="rId9" Type="http://schemas.openxmlformats.org/officeDocument/2006/relationships/hyperlink" Target="http://nsportal.ru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9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14400" y="1981201"/>
            <a:ext cx="7543800" cy="1619250"/>
          </a:xfrm>
        </p:spPr>
        <p:txBody>
          <a:bodyPr>
            <a:normAutofit fontScale="90000"/>
          </a:bodyPr>
          <a:lstStyle/>
          <a:p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3556" b="1" dirty="0" smtClean="0">
                <a:solidFill>
                  <a:srgbClr val="800000"/>
                </a:solidFill>
              </a:rPr>
              <a:t>РОДИТЕЛЬСКОЕ СОБРАНИЕ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62400" y="3810000"/>
            <a:ext cx="4876800" cy="8382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от 2</a:t>
            </a:r>
            <a:r>
              <a:rPr lang="en-AU" dirty="0" smtClean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 сентября 2016 года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Провела воспитатель: Муянова Н.А.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304800"/>
            <a:ext cx="7467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Муниципальное  бюджетное  дошкольное образовательное учреждение  </a:t>
            </a:r>
          </a:p>
          <a:p>
            <a:pPr algn="ctr"/>
            <a:r>
              <a:rPr lang="ru-RU" sz="1400" b="1" dirty="0" smtClean="0"/>
              <a:t>Детский </a:t>
            </a:r>
            <a:r>
              <a:rPr lang="ru-RU" sz="1400" b="1" dirty="0" smtClean="0"/>
              <a:t>сад №2 </a:t>
            </a:r>
          </a:p>
          <a:p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6248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Саров 2016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31242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старшая группа </a:t>
            </a:r>
            <a:r>
              <a:rPr lang="en-AU" b="1" dirty="0" smtClean="0">
                <a:solidFill>
                  <a:srgbClr val="800000"/>
                </a:solidFill>
              </a:rPr>
              <a:t>N</a:t>
            </a:r>
            <a:r>
              <a:rPr lang="ru-RU" b="1" dirty="0" smtClean="0">
                <a:solidFill>
                  <a:srgbClr val="800000"/>
                </a:solidFill>
              </a:rPr>
              <a:t>14</a:t>
            </a:r>
            <a:endParaRPr lang="en-US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90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pic>
        <p:nvPicPr>
          <p:cNvPr id="6" name="Picture 5" descr="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28600"/>
            <a:ext cx="2032000" cy="1524000"/>
          </a:xfrm>
          <a:prstGeom prst="rect">
            <a:avLst/>
          </a:prstGeom>
        </p:spPr>
      </p:pic>
      <p:pic>
        <p:nvPicPr>
          <p:cNvPr id="8" name="Picture 7" descr="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685800"/>
            <a:ext cx="1769968" cy="2362200"/>
          </a:xfrm>
          <a:prstGeom prst="rect">
            <a:avLst/>
          </a:prstGeom>
        </p:spPr>
      </p:pic>
      <p:pic>
        <p:nvPicPr>
          <p:cNvPr id="9" name="Picture 8" descr="2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81000"/>
            <a:ext cx="1712872" cy="2286000"/>
          </a:xfrm>
          <a:prstGeom prst="rect">
            <a:avLst/>
          </a:prstGeom>
        </p:spPr>
      </p:pic>
      <p:pic>
        <p:nvPicPr>
          <p:cNvPr id="10" name="Picture 9" descr="3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4572000"/>
            <a:ext cx="2362200" cy="1771650"/>
          </a:xfrm>
          <a:prstGeom prst="rect">
            <a:avLst/>
          </a:prstGeom>
        </p:spPr>
      </p:pic>
      <p:pic>
        <p:nvPicPr>
          <p:cNvPr id="11" name="Picture 10" descr="3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2209800"/>
            <a:ext cx="1769967" cy="2362200"/>
          </a:xfrm>
          <a:prstGeom prst="rect">
            <a:avLst/>
          </a:prstGeom>
        </p:spPr>
      </p:pic>
      <p:pic>
        <p:nvPicPr>
          <p:cNvPr id="12" name="Picture 11" descr="35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4800" y="3505200"/>
            <a:ext cx="1884159" cy="2514600"/>
          </a:xfrm>
          <a:prstGeom prst="rect">
            <a:avLst/>
          </a:prstGeom>
        </p:spPr>
      </p:pic>
      <p:pic>
        <p:nvPicPr>
          <p:cNvPr id="13" name="Picture 12" descr="3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4724400"/>
            <a:ext cx="2286000" cy="1714500"/>
          </a:xfrm>
          <a:prstGeom prst="rect">
            <a:avLst/>
          </a:prstGeom>
        </p:spPr>
      </p:pic>
      <p:pic>
        <p:nvPicPr>
          <p:cNvPr id="14" name="Picture 13" descr="40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600" y="1447800"/>
            <a:ext cx="199835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5334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800000"/>
                </a:solidFill>
              </a:rPr>
              <a:t>Содержание работы с семьями воспитанников старшей группы группы в 2016-2017 уч.году</a:t>
            </a:r>
            <a:r>
              <a:rPr lang="en-AU" sz="2400" dirty="0" smtClean="0"/>
              <a:t/>
            </a:r>
            <a:br>
              <a:rPr lang="en-AU" sz="2400" dirty="0" smtClean="0"/>
            </a:br>
            <a:r>
              <a:rPr lang="en-AU" sz="2000" b="1" dirty="0" smtClean="0">
                <a:solidFill>
                  <a:srgbClr val="800000"/>
                </a:solidFill>
              </a:rPr>
              <a:t/>
            </a:r>
            <a:br>
              <a:rPr lang="en-AU" sz="2000" b="1" dirty="0" smtClean="0">
                <a:solidFill>
                  <a:srgbClr val="800000"/>
                </a:solidFill>
              </a:rPr>
            </a:br>
            <a:endParaRPr lang="ru-RU" sz="2000" b="1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1143000"/>
            <a:ext cx="8001000" cy="4830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800000"/>
                </a:solidFill>
              </a:rPr>
              <a:t>ЗАДАЧИ: </a:t>
            </a:r>
            <a:endParaRPr lang="en-AU" sz="1600" b="1" dirty="0" smtClean="0">
              <a:solidFill>
                <a:srgbClr val="800000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ru-RU" sz="1400" dirty="0" smtClean="0"/>
              <a:t>Ориентировать родителей на изменения в личностном развитии старших дошкольников – развитие любознательности, самостоятельности, инициативы и творчества в детских видах деятельности.</a:t>
            </a:r>
            <a:endParaRPr lang="en-AU" sz="14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ru-RU" sz="1400" dirty="0" smtClean="0"/>
              <a:t>Помочь родителям учитывать эти изменения в своей педагогической практике.</a:t>
            </a:r>
            <a:endParaRPr lang="en-AU" sz="1400" dirty="0" smtClean="0"/>
          </a:p>
          <a:p>
            <a:r>
              <a:rPr lang="ru-RU" sz="1400" b="1" dirty="0" smtClean="0"/>
              <a:t> </a:t>
            </a:r>
            <a:endParaRPr lang="en-AU" sz="1400" dirty="0" smtClean="0"/>
          </a:p>
          <a:p>
            <a:r>
              <a:rPr lang="ru-RU" sz="1600" b="1" dirty="0" smtClean="0">
                <a:solidFill>
                  <a:srgbClr val="800000"/>
                </a:solidFill>
              </a:rPr>
              <a:t>ФОРМЫ ВЗАИМОДЕЙСТВИЯ:</a:t>
            </a:r>
            <a:endParaRPr lang="en-AU" sz="1600" b="1" dirty="0" smtClean="0">
              <a:solidFill>
                <a:srgbClr val="800000"/>
              </a:solidFill>
            </a:endParaRP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подборка материалов интернет</a:t>
            </a:r>
            <a:r>
              <a:rPr lang="en-AU" sz="1400" dirty="0" smtClean="0"/>
              <a:t>-</a:t>
            </a:r>
            <a:r>
              <a:rPr lang="ru-RU" sz="1400" dirty="0" smtClean="0"/>
              <a:t>ресурсов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консультации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выставки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использование сайта детского учреждения и воспитателя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анкетирование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советы, рекомендации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родительское собрание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приглашение на день открытых дверей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обмен семейного воспитания через сайт</a:t>
            </a:r>
            <a:r>
              <a:rPr lang="en-AU" sz="1400" dirty="0" smtClean="0"/>
              <a:t>;</a:t>
            </a:r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участие в конкурсах;</a:t>
            </a:r>
            <a:endParaRPr lang="en-AU" sz="1400" dirty="0" smtClean="0"/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персональные выставки;</a:t>
            </a:r>
            <a:endParaRPr lang="en-AU" sz="1400" dirty="0" smtClean="0"/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посещение кружков дополнитльного образования;</a:t>
            </a:r>
            <a:endParaRPr lang="en-AU" sz="1400" dirty="0" smtClean="0"/>
          </a:p>
          <a:p>
            <a:pPr lvl="2">
              <a:buFont typeface="Arial"/>
              <a:buChar char="•"/>
            </a:pPr>
            <a:r>
              <a:rPr lang="en-AU" sz="1400" dirty="0" smtClean="0"/>
              <a:t>  </a:t>
            </a:r>
            <a:r>
              <a:rPr lang="ru-RU" sz="1400" dirty="0" smtClean="0"/>
              <a:t>участие в праздниках и</a:t>
            </a:r>
            <a:r>
              <a:rPr lang="en-AU" sz="1400" dirty="0" smtClean="0"/>
              <a:t> </a:t>
            </a:r>
            <a:r>
              <a:rPr lang="ru-RU" sz="1400" dirty="0" smtClean="0"/>
              <a:t>т.д.</a:t>
            </a:r>
            <a:endParaRPr lang="en-AU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pic>
        <p:nvPicPr>
          <p:cNvPr id="7" name="Picture 6" descr="5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57200"/>
            <a:ext cx="2641600" cy="1981200"/>
          </a:xfrm>
          <a:prstGeom prst="rect">
            <a:avLst/>
          </a:prstGeom>
        </p:spPr>
      </p:pic>
      <p:pic>
        <p:nvPicPr>
          <p:cNvPr id="8" name="Picture 7" descr="5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81000"/>
            <a:ext cx="2667000" cy="2000250"/>
          </a:xfrm>
          <a:prstGeom prst="rect">
            <a:avLst/>
          </a:prstGeom>
        </p:spPr>
      </p:pic>
      <p:pic>
        <p:nvPicPr>
          <p:cNvPr id="9" name="Picture 8" descr="6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4648200"/>
            <a:ext cx="2514600" cy="1885950"/>
          </a:xfrm>
          <a:prstGeom prst="rect">
            <a:avLst/>
          </a:prstGeom>
        </p:spPr>
      </p:pic>
      <p:pic>
        <p:nvPicPr>
          <p:cNvPr id="10" name="Picture 9" descr="6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7400" y="2590800"/>
            <a:ext cx="2641600" cy="1981200"/>
          </a:xfrm>
          <a:prstGeom prst="rect">
            <a:avLst/>
          </a:prstGeom>
        </p:spPr>
      </p:pic>
      <p:pic>
        <p:nvPicPr>
          <p:cNvPr id="11" name="Picture 10" descr="7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72200" y="4572000"/>
            <a:ext cx="25908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5334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667" b="1" dirty="0" smtClean="0">
                <a:solidFill>
                  <a:srgbClr val="800000"/>
                </a:solidFill>
              </a:rPr>
              <a:t>Информационно - методическое обеспечение</a:t>
            </a: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b="1" dirty="0" smtClean="0">
                <a:solidFill>
                  <a:srgbClr val="800000"/>
                </a:solidFill>
              </a:rPr>
              <a:t/>
            </a:r>
            <a:br>
              <a:rPr lang="en-AU" sz="2000" b="1" dirty="0" smtClean="0">
                <a:solidFill>
                  <a:srgbClr val="800000"/>
                </a:solidFill>
              </a:rPr>
            </a:br>
            <a:endParaRPr lang="ru-RU" sz="2000" b="1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838200"/>
            <a:ext cx="7620000" cy="5509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Литература для родителей</a:t>
            </a:r>
            <a:r>
              <a:rPr lang="en-AU" b="1" dirty="0" smtClean="0">
                <a:solidFill>
                  <a:srgbClr val="800000"/>
                </a:solidFill>
              </a:rPr>
              <a:t>:</a:t>
            </a:r>
          </a:p>
          <a:p>
            <a:endParaRPr lang="en-AU" sz="1400" b="1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«Когда ваш ребенок сводит вас с ума» Эда Ле Шан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«Творческая мастерская» Ракель Дорли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«Общаться с ребенком. Как?» Юлия Гипперейтер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«Продолжаем общаться с ребенком. Так? ……….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«Как любить ребенка?» Януш Корчак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«Материнская любовь» Анатолий Некрасов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«Жизнь на задуманную тему» Ирина Млодик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«Разговор с родителями» Дональд Вуда Винникотт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«Как вырастить ребенка счастливым. Принцип преемственности» Жан Ледгофф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«Как воспитывать родителей или Новый нестандартный ребенок» Владимир Леви</a:t>
            </a:r>
            <a:endParaRPr lang="en-AU" sz="1400" dirty="0" smtClean="0"/>
          </a:p>
          <a:p>
            <a:pPr lvl="0"/>
            <a:endParaRPr lang="en-AU" sz="1600" b="1" dirty="0" smtClean="0"/>
          </a:p>
          <a:p>
            <a:r>
              <a:rPr lang="ru-RU" b="1" dirty="0" smtClean="0">
                <a:solidFill>
                  <a:srgbClr val="800000"/>
                </a:solidFill>
              </a:rPr>
              <a:t>Интернет  - ресурсы:</a:t>
            </a:r>
          </a:p>
          <a:p>
            <a:endParaRPr lang="en-AU" sz="1600" b="1" dirty="0" smtClean="0"/>
          </a:p>
          <a:p>
            <a:r>
              <a:rPr lang="ru-RU" sz="1400" u="sng" dirty="0" smtClean="0">
                <a:hlinkClick r:id="rId3"/>
              </a:rPr>
              <a:t>http://www.obruch.ru/</a:t>
            </a:r>
            <a:endParaRPr lang="en-AU" sz="1400" dirty="0" smtClean="0"/>
          </a:p>
          <a:p>
            <a:r>
              <a:rPr lang="ru-RU" sz="1400" u="sng" dirty="0" smtClean="0">
                <a:hlinkClick r:id="rId4"/>
              </a:rPr>
              <a:t>http://doshkolnik.ru/</a:t>
            </a:r>
            <a:endParaRPr lang="en-AU" sz="1400" dirty="0" smtClean="0"/>
          </a:p>
          <a:p>
            <a:r>
              <a:rPr lang="ru-RU" sz="1400" u="sng" dirty="0" smtClean="0">
                <a:hlinkClick r:id="rId5"/>
              </a:rPr>
              <a:t>http://dovosp.ru/</a:t>
            </a:r>
            <a:endParaRPr lang="en-AU" sz="1400" dirty="0" smtClean="0"/>
          </a:p>
          <a:p>
            <a:r>
              <a:rPr lang="ru-RU" sz="1400" u="sng" dirty="0" smtClean="0">
                <a:hlinkClick r:id="rId6"/>
              </a:rPr>
              <a:t>http://vospitatel.resobr.ru/</a:t>
            </a:r>
            <a:endParaRPr lang="en-AU" sz="1400" dirty="0" smtClean="0"/>
          </a:p>
          <a:p>
            <a:r>
              <a:rPr lang="ru-RU" sz="1400" u="sng" dirty="0" smtClean="0">
                <a:hlinkClick r:id="rId7"/>
              </a:rPr>
              <a:t>http://www.gallery-projects.com/</a:t>
            </a:r>
            <a:endParaRPr lang="en-AU" sz="1400" dirty="0" smtClean="0"/>
          </a:p>
          <a:p>
            <a:r>
              <a:rPr lang="ru-RU" sz="1400" u="sng" dirty="0" smtClean="0">
                <a:hlinkClick r:id="rId8"/>
              </a:rPr>
              <a:t>http://detsad-kitty.ru/</a:t>
            </a:r>
            <a:endParaRPr lang="en-AU" sz="1400" dirty="0" smtClean="0"/>
          </a:p>
          <a:p>
            <a:r>
              <a:rPr lang="ru-RU" sz="1400" u="sng" dirty="0" smtClean="0">
                <a:hlinkClick r:id="rId9"/>
              </a:rPr>
              <a:t>http://nsportal.ru/</a:t>
            </a:r>
            <a:endParaRPr lang="en-AU" sz="1400" dirty="0" smtClean="0"/>
          </a:p>
          <a:p>
            <a:pPr lvl="0"/>
            <a:r>
              <a:rPr lang="ru-RU" sz="1400" dirty="0" smtClean="0"/>
              <a:t> </a:t>
            </a:r>
            <a:endParaRPr lang="en-AU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5334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667" b="1" dirty="0" smtClean="0">
                <a:solidFill>
                  <a:srgbClr val="800000"/>
                </a:solidFill>
              </a:rPr>
              <a:t>Решение родительского собрания</a:t>
            </a:r>
            <a:r>
              <a:rPr lang="en-AU" sz="2000" dirty="0" smtClean="0"/>
              <a:t/>
            </a:r>
            <a:br>
              <a:rPr lang="en-AU" sz="2000" dirty="0" smtClean="0"/>
            </a:br>
            <a:r>
              <a:rPr lang="en-AU" sz="2000" b="1" dirty="0" smtClean="0">
                <a:solidFill>
                  <a:srgbClr val="800000"/>
                </a:solidFill>
              </a:rPr>
              <a:t/>
            </a:r>
            <a:br>
              <a:rPr lang="en-AU" sz="2000" b="1" dirty="0" smtClean="0">
                <a:solidFill>
                  <a:srgbClr val="800000"/>
                </a:solidFill>
              </a:rPr>
            </a:br>
            <a:endParaRPr lang="ru-RU" sz="2000" b="1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838200"/>
            <a:ext cx="7620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dirty="0" smtClean="0"/>
              <a:t> </a:t>
            </a:r>
            <a:endParaRPr lang="en-AU" sz="1400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143000"/>
            <a:ext cx="79248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1</a:t>
            </a:r>
            <a:r>
              <a:rPr lang="ru-RU" dirty="0" smtClean="0"/>
              <a:t>. Соблюдать требования в ДОУ согласно положениям.</a:t>
            </a:r>
            <a:endParaRPr lang="en-AU" dirty="0" smtClean="0"/>
          </a:p>
          <a:p>
            <a:r>
              <a:rPr lang="ru-RU" dirty="0" smtClean="0"/>
              <a:t>2. Педагогам и </a:t>
            </a:r>
            <a:r>
              <a:rPr lang="ru-RU" b="1" dirty="0" smtClean="0"/>
              <a:t>родителям</a:t>
            </a:r>
            <a:r>
              <a:rPr lang="ru-RU" dirty="0" smtClean="0"/>
              <a:t> осуществлять взаимодействие друг с другом</a:t>
            </a:r>
            <a:endParaRPr lang="en-AU" dirty="0" smtClean="0"/>
          </a:p>
          <a:p>
            <a:r>
              <a:rPr lang="ru-RU" dirty="0" smtClean="0"/>
              <a:t>3. Стремиться к выполнению главной задачи – созданию благоприятного климата для воспитания и образования детей. </a:t>
            </a:r>
            <a:endParaRPr lang="en-AU" dirty="0" smtClean="0"/>
          </a:p>
          <a:p>
            <a:r>
              <a:rPr lang="ru-RU" dirty="0" smtClean="0"/>
              <a:t>Срок –постоянно.</a:t>
            </a:r>
            <a:endParaRPr lang="en-AU" dirty="0" smtClean="0"/>
          </a:p>
          <a:p>
            <a:r>
              <a:rPr lang="ru-RU" dirty="0" smtClean="0"/>
              <a:t>Ответственные: родители, воспитатели</a:t>
            </a:r>
            <a:endParaRPr lang="en-AU" dirty="0" smtClean="0"/>
          </a:p>
          <a:p>
            <a:r>
              <a:rPr lang="en-US" dirty="0" smtClean="0"/>
              <a:t> </a:t>
            </a:r>
          </a:p>
          <a:p>
            <a:endParaRPr lang="en-AU" dirty="0" smtClean="0"/>
          </a:p>
          <a:p>
            <a:r>
              <a:rPr lang="ru-RU" dirty="0" smtClean="0"/>
              <a:t>1. Детям и </a:t>
            </a:r>
            <a:r>
              <a:rPr lang="ru-RU" b="1" dirty="0" smtClean="0"/>
              <a:t>родителям</a:t>
            </a:r>
            <a:r>
              <a:rPr lang="ru-RU" dirty="0" smtClean="0"/>
              <a:t> неукоснительно соблюдать правила </a:t>
            </a:r>
            <a:r>
              <a:rPr lang="ru-RU" b="1" dirty="0" smtClean="0"/>
              <a:t>безопасности</a:t>
            </a:r>
            <a:r>
              <a:rPr lang="ru-RU" dirty="0" smtClean="0"/>
              <a:t>.</a:t>
            </a:r>
            <a:endParaRPr lang="en-AU" dirty="0" smtClean="0"/>
          </a:p>
          <a:p>
            <a:r>
              <a:rPr lang="ru-RU" dirty="0" smtClean="0"/>
              <a:t>2. Систематически осуществлять совместную работу детского сада и семьи по формированию у </a:t>
            </a:r>
            <a:r>
              <a:rPr lang="ru-RU" b="1" dirty="0" smtClean="0"/>
              <a:t>детей навыков безопасного поведения</a:t>
            </a:r>
            <a:r>
              <a:rPr lang="ru-RU" dirty="0" smtClean="0"/>
              <a:t>.</a:t>
            </a:r>
            <a:endParaRPr lang="en-AU" dirty="0" smtClean="0"/>
          </a:p>
          <a:p>
            <a:r>
              <a:rPr lang="ru-RU" dirty="0" smtClean="0"/>
              <a:t>3. Оказать помощь воспитателям в оформлении в группе </a:t>
            </a:r>
            <a:r>
              <a:rPr lang="ru-RU" i="1" dirty="0" smtClean="0"/>
              <a:t>«Центра </a:t>
            </a:r>
            <a:r>
              <a:rPr lang="ru-RU" b="1" i="1" dirty="0" smtClean="0"/>
              <a:t>безопасности</a:t>
            </a:r>
            <a:r>
              <a:rPr lang="ru-RU" i="1" dirty="0" smtClean="0"/>
              <a:t>»(составить безопасный маршрут от дома до д/с)</a:t>
            </a:r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7159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</a:rPr>
              <a:t>Повестка</a:t>
            </a:r>
            <a:endParaRPr lang="ru-RU" sz="3600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990600"/>
            <a:ext cx="7239000" cy="210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Задачи обучения и воспитания детей 6</a:t>
            </a:r>
            <a:r>
              <a:rPr lang="en-AU" dirty="0" smtClean="0"/>
              <a:t>-</a:t>
            </a:r>
            <a:r>
              <a:rPr lang="ru-RU" dirty="0" smtClean="0"/>
              <a:t>ого года жизни.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Безопасность </a:t>
            </a:r>
            <a:r>
              <a:rPr lang="en-US" dirty="0" smtClean="0"/>
              <a:t>–</a:t>
            </a:r>
            <a:r>
              <a:rPr lang="en-AU" dirty="0" smtClean="0"/>
              <a:t> </a:t>
            </a:r>
            <a:r>
              <a:rPr lang="ru-RU" dirty="0" smtClean="0"/>
              <a:t>одна из составляющих ФГОС дошкольного образования.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Разное.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pic>
        <p:nvPicPr>
          <p:cNvPr id="7" name="Picture 6" descr="4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362200"/>
            <a:ext cx="2641600" cy="1981200"/>
          </a:xfrm>
          <a:prstGeom prst="rect">
            <a:avLst/>
          </a:prstGeom>
        </p:spPr>
      </p:pic>
      <p:pic>
        <p:nvPicPr>
          <p:cNvPr id="8" name="Picture 7" descr="4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3600" y="2362200"/>
            <a:ext cx="2590800" cy="1943100"/>
          </a:xfrm>
          <a:prstGeom prst="rect">
            <a:avLst/>
          </a:prstGeom>
        </p:spPr>
      </p:pic>
      <p:pic>
        <p:nvPicPr>
          <p:cNvPr id="9" name="Picture 8" descr="5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4572000"/>
            <a:ext cx="2743200" cy="2057400"/>
          </a:xfrm>
          <a:prstGeom prst="rect">
            <a:avLst/>
          </a:prstGeom>
        </p:spPr>
      </p:pic>
      <p:pic>
        <p:nvPicPr>
          <p:cNvPr id="10" name="Picture 9" descr="5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9200" y="4572000"/>
            <a:ext cx="26670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4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AU" sz="2000" b="1" dirty="0" smtClean="0">
                <a:solidFill>
                  <a:srgbClr val="800000"/>
                </a:solidFill>
              </a:rPr>
              <a:t/>
            </a:r>
            <a:br>
              <a:rPr lang="en-AU" sz="2000" b="1" dirty="0" smtClean="0">
                <a:solidFill>
                  <a:srgbClr val="800000"/>
                </a:solidFill>
              </a:rPr>
            </a:br>
            <a:r>
              <a:rPr lang="ru-RU" sz="2000" b="1" dirty="0" smtClean="0">
                <a:solidFill>
                  <a:srgbClr val="800000"/>
                </a:solidFill>
              </a:rPr>
              <a:t>   </a:t>
            </a:r>
            <a:r>
              <a:rPr lang="ru-RU" sz="3111" b="1" dirty="0" smtClean="0">
                <a:solidFill>
                  <a:srgbClr val="800000"/>
                </a:solidFill>
              </a:rPr>
              <a:t>Возрастные особенности  детей  5-6  лет    </a:t>
            </a:r>
            <a:r>
              <a:rPr lang="en-AU" dirty="0" smtClean="0"/>
              <a:t/>
            </a:r>
            <a:br>
              <a:rPr lang="en-A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5109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В сюжетно-ролевых играх дети старшей группы начинают осваивать сложные взаимодействия детей. Игровые действия детей становятся более сложными, обретают особый смысл. В игровом пространстве может быть несколько центров, каждый из которых поддерживает свою сюжетную линию.</a:t>
            </a:r>
            <a:endParaRPr lang="en-AU" sz="1400" dirty="0" smtClean="0"/>
          </a:p>
          <a:p>
            <a:r>
              <a:rPr lang="ru-RU" sz="1400" dirty="0" smtClean="0"/>
              <a:t>Образы из окружающей жизни и литературных произведений становятся сложнее. Рисунки приобретают более детализированный характер, обогащается их цветовая гамма. Более явными становятся различия между рисунками мальчиков и девочек. При правильном педагогическом подходе у детей формируются художественно-творческие способности.</a:t>
            </a:r>
            <a:endParaRPr lang="en-AU" sz="1400" dirty="0" smtClean="0"/>
          </a:p>
          <a:p>
            <a:r>
              <a:rPr lang="ru-RU" sz="1400" dirty="0" smtClean="0"/>
              <a:t> Дети освоили конструирование из строительного материала, они свободно владеют обобщенными способами анализа, определяют форму деталей на основе сходства со знакомыми им объемными предметами. Свободные постройки становятся симметричными и пропорциональными. Дети способны выполнять различные по степени сложности постройки, как по собственному замыслу, так и по условиям, дети освоили сложные формы сложения из листа бумаги, могут придумать собственные.</a:t>
            </a:r>
            <a:endParaRPr lang="en-AU" sz="1400" dirty="0" smtClean="0"/>
          </a:p>
          <a:p>
            <a:r>
              <a:rPr lang="ru-RU" sz="1400" dirty="0" smtClean="0"/>
              <a:t> Дошкольникам доступны целостные композиции конструирования из природного материала по предварительному замыслу. </a:t>
            </a:r>
            <a:endParaRPr lang="en-AU" sz="1400" dirty="0" smtClean="0"/>
          </a:p>
          <a:p>
            <a:r>
              <a:rPr lang="ru-RU" sz="1400" dirty="0" smtClean="0"/>
              <a:t> Продолжают развиваться навыки обобщения и рассуждения, воображение. </a:t>
            </a:r>
            <a:endParaRPr lang="en-AU" sz="1400" dirty="0" smtClean="0"/>
          </a:p>
          <a:p>
            <a:r>
              <a:rPr lang="ru-RU" sz="1400" dirty="0" smtClean="0"/>
              <a:t> Внимание дошкольников становится произвольным. </a:t>
            </a:r>
            <a:endParaRPr lang="en-AU" sz="1400" dirty="0" smtClean="0"/>
          </a:p>
          <a:p>
            <a:r>
              <a:rPr lang="ru-RU" sz="1400" dirty="0" smtClean="0"/>
              <a:t> Развивается речь: ее звуковая сторона, грамматический строй, лексика. Развивается связная речь. В высказываниях детей отражаются как расширяющийся словарь, так и </a:t>
            </a:r>
          </a:p>
          <a:p>
            <a:r>
              <a:rPr lang="ru-RU" sz="1400" dirty="0" smtClean="0"/>
              <a:t>характер обобщений, формирующихся в этом возрасте. Развиваются </a:t>
            </a:r>
          </a:p>
          <a:p>
            <a:r>
              <a:rPr lang="en-US" sz="1400" dirty="0" err="1" smtClean="0"/>
              <a:t>Д</a:t>
            </a:r>
            <a:r>
              <a:rPr lang="ru-RU" sz="1400" dirty="0" smtClean="0"/>
              <a:t>иалогическая речь и некоторые виды монологической речи.</a:t>
            </a:r>
            <a:endParaRPr lang="en-AU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94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Особенности детей нашей группы :</a:t>
            </a:r>
            <a:r>
              <a:rPr lang="ru-RU" sz="2400" dirty="0" smtClean="0">
                <a:solidFill>
                  <a:srgbClr val="800000"/>
                </a:solidFill>
              </a:rPr>
              <a:t> </a:t>
            </a:r>
            <a:endParaRPr lang="ru-RU" sz="2400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762000"/>
            <a:ext cx="8305800" cy="5970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Группу посещают 25 детей, из них 14 мальчиков и 11 девочек, двое детей старше по возрасту: 6,5 лет (Лера С.),  6 лет (Карина Ч.).  Двое детей младше  возрастной нормы старшей группы: Алеша Л. </a:t>
            </a:r>
            <a:r>
              <a:rPr lang="en-US" sz="1400" dirty="0" smtClean="0"/>
              <a:t>–</a:t>
            </a:r>
            <a:r>
              <a:rPr lang="ru-RU" sz="1400" dirty="0" smtClean="0"/>
              <a:t> 4,8лет, Дима С.- 4,10лет. Остальные дети соответствуют возрастным нормам старшей группы (с 5 до 6 лет).  </a:t>
            </a:r>
            <a:endParaRPr lang="en-AU" sz="1400" dirty="0" smtClean="0"/>
          </a:p>
          <a:p>
            <a:r>
              <a:rPr lang="ru-RU" sz="1400" dirty="0" smtClean="0"/>
              <a:t>    На данный момент отмечается сплоченный детский коллектив, установились дружеские отношения между детьми, которые проявляются во всех видах деятельности.</a:t>
            </a:r>
            <a:endParaRPr lang="en-AU" sz="1400" dirty="0" smtClean="0"/>
          </a:p>
          <a:p>
            <a:r>
              <a:rPr lang="ru-RU" sz="1400" dirty="0" smtClean="0"/>
              <a:t>Воспитанники группы проявляют активность и любознательность. </a:t>
            </a:r>
            <a:endParaRPr lang="en-AU" sz="1400" dirty="0" smtClean="0"/>
          </a:p>
          <a:p>
            <a:r>
              <a:rPr lang="ru-RU" sz="1400" dirty="0" smtClean="0"/>
              <a:t>Умеют организовать самостоятельно: сюжетно – ролевые, подвижные, настольные игры. Распределяют роли, следуют правилам игры. Умеют договариваться между собой, согласовывать действия и совместными усилиями достигают результат.  При разрешении конфликта обращаются к помощи взрослых. У воспитанников группы сформированы на должном уровне трудовые и культурно-гигиенические навыки. Оказывают помощь в уборке участка, группы, уборке рабочего места после непосредственно образовательной деятельности.</a:t>
            </a:r>
            <a:endParaRPr lang="en-AU" sz="1400" dirty="0" smtClean="0"/>
          </a:p>
          <a:p>
            <a:r>
              <a:rPr lang="ru-RU" sz="1400" b="1" dirty="0" smtClean="0"/>
              <a:t> </a:t>
            </a:r>
            <a:r>
              <a:rPr lang="ru-RU" sz="1600" b="1" dirty="0" smtClean="0">
                <a:solidFill>
                  <a:srgbClr val="800000"/>
                </a:solidFill>
              </a:rPr>
              <a:t>Ведущие потребности детей</a:t>
            </a:r>
            <a:r>
              <a:rPr lang="ru-RU" sz="1600" i="1" dirty="0" smtClean="0">
                <a:solidFill>
                  <a:srgbClr val="800000"/>
                </a:solidFill>
              </a:rPr>
              <a:t> </a:t>
            </a:r>
            <a:r>
              <a:rPr lang="ru-RU" sz="1600" b="1" dirty="0" smtClean="0">
                <a:solidFill>
                  <a:srgbClr val="800000"/>
                </a:solidFill>
              </a:rPr>
              <a:t>нашей группы:</a:t>
            </a:r>
            <a:endParaRPr lang="en-AU" sz="1600" b="1" dirty="0" smtClean="0">
              <a:solidFill>
                <a:srgbClr val="800000"/>
              </a:solidFill>
            </a:endParaRPr>
          </a:p>
          <a:p>
            <a:r>
              <a:rPr lang="ru-RU" sz="1400" i="1" dirty="0" smtClean="0"/>
              <a:t>потребность в общении; творческая активность.</a:t>
            </a:r>
            <a:endParaRPr lang="en-AU" sz="1400" dirty="0" smtClean="0"/>
          </a:p>
          <a:p>
            <a:r>
              <a:rPr lang="ru-RU" sz="1600" b="1" dirty="0" smtClean="0">
                <a:solidFill>
                  <a:srgbClr val="800000"/>
                </a:solidFill>
              </a:rPr>
              <a:t>Ведущая деятельность:</a:t>
            </a:r>
            <a:r>
              <a:rPr lang="ru-RU" sz="1400" i="1" dirty="0" smtClean="0"/>
              <a:t> сюжетно – ролевая игра.</a:t>
            </a:r>
            <a:endParaRPr lang="en-AU" sz="1400" dirty="0" smtClean="0"/>
          </a:p>
          <a:p>
            <a:r>
              <a:rPr lang="ru-RU" sz="1600" b="1" dirty="0" smtClean="0">
                <a:solidFill>
                  <a:srgbClr val="800000"/>
                </a:solidFill>
              </a:rPr>
              <a:t>Ведущая функция:</a:t>
            </a:r>
            <a:r>
              <a:rPr lang="ru-RU" sz="1400" i="1" dirty="0" smtClean="0"/>
              <a:t> воображение.</a:t>
            </a:r>
            <a:endParaRPr lang="en-AU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ru-RU" sz="1400" i="1" dirty="0" smtClean="0"/>
              <a:t> Проявление элементов произвольности всех психических процессов.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/>
              <a:t> Общение с взрослым внеситуативно-личностное.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/>
              <a:t> В общении со сверстником происходит переход от ситуативно-деловой формы к внеситуативно-деловой.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/>
              <a:t>Проявление творческой активности во всех видах деятельности.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/>
              <a:t> Развитие фантазии</a:t>
            </a:r>
            <a:endParaRPr lang="en-AU" sz="14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/>
              <a:t>Половая идентификация.</a:t>
            </a:r>
          </a:p>
          <a:p>
            <a:pPr lvl="0"/>
            <a:endParaRPr lang="en-AU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2222" b="1" i="1" dirty="0" smtClean="0"/>
              <a:t/>
            </a:r>
            <a:br>
              <a:rPr lang="ru-RU" sz="2222" b="1" i="1" dirty="0" smtClean="0"/>
            </a:br>
            <a:r>
              <a:rPr lang="ru-RU" sz="2222" b="1" i="1" dirty="0" smtClean="0"/>
              <a:t/>
            </a:r>
            <a:br>
              <a:rPr lang="ru-RU" sz="2222" b="1" i="1" dirty="0" smtClean="0"/>
            </a:br>
            <a:r>
              <a:rPr lang="ru-RU" sz="2667" b="1" dirty="0" smtClean="0">
                <a:solidFill>
                  <a:srgbClr val="800000"/>
                </a:solidFill>
              </a:rPr>
              <a:t>Мониторинг усвоения программы детьми средней группы</a:t>
            </a:r>
            <a:r>
              <a:rPr lang="en-AU" dirty="0" smtClean="0"/>
              <a:t/>
            </a:r>
            <a:br>
              <a:rPr lang="en-A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764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 </a:t>
            </a:r>
            <a:endParaRPr lang="en-AU" sz="1400" dirty="0" smtClean="0"/>
          </a:p>
          <a:p>
            <a:endParaRPr lang="en-US" sz="1400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914400" y="990600"/>
          <a:ext cx="7620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411162"/>
          </a:xfrm>
        </p:spPr>
        <p:txBody>
          <a:bodyPr>
            <a:normAutofit fontScale="90000"/>
          </a:bodyPr>
          <a:lstStyle/>
          <a:p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2000" b="1" dirty="0" smtClean="0">
                <a:solidFill>
                  <a:srgbClr val="800000"/>
                </a:solidFill>
              </a:rPr>
              <a:t>Учебный план образовательной деятельности на 2016 - 2017 учебный год в старшей группе</a:t>
            </a:r>
            <a:r>
              <a:rPr lang="ru-RU" sz="2000" dirty="0" smtClean="0">
                <a:solidFill>
                  <a:srgbClr val="800000"/>
                </a:solidFill>
              </a:rPr>
              <a:t> </a:t>
            </a:r>
            <a:r>
              <a:rPr lang="en-AU" dirty="0" smtClean="0"/>
              <a:t/>
            </a:r>
            <a:br>
              <a:rPr lang="en-AU" dirty="0" smtClean="0"/>
            </a:br>
            <a:endParaRPr lang="ru-RU" dirty="0"/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pic>
        <p:nvPicPr>
          <p:cNvPr id="7" name="Picture 6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838199"/>
            <a:ext cx="5257800" cy="3099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19200" y="39624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800000"/>
                </a:solidFill>
              </a:rPr>
              <a:t>Учебный план образовательного учреждения  с указанием объема нагрузки на неделю</a:t>
            </a:r>
            <a:r>
              <a:rPr lang="en-AU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0" name="Picture 9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4648200"/>
            <a:ext cx="7315200" cy="18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411162"/>
          </a:xfrm>
        </p:spPr>
        <p:txBody>
          <a:bodyPr>
            <a:normAutofit fontScale="90000"/>
          </a:bodyPr>
          <a:lstStyle/>
          <a:p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1800" dirty="0" smtClean="0"/>
              <a:t> </a:t>
            </a:r>
            <a:r>
              <a:rPr lang="ru-RU" sz="2222" b="1" dirty="0" smtClean="0">
                <a:solidFill>
                  <a:srgbClr val="800000"/>
                </a:solidFill>
              </a:rPr>
              <a:t>Виды деятельности, в которых ребенок может проявлять себя и развивать себя как личность:</a:t>
            </a:r>
            <a:r>
              <a:rPr lang="en-AU" sz="2000" dirty="0" smtClean="0">
                <a:solidFill>
                  <a:srgbClr val="800000"/>
                </a:solidFill>
              </a:rPr>
              <a:t/>
            </a:r>
            <a:br>
              <a:rPr lang="en-AU" sz="2000" dirty="0" smtClean="0">
                <a:solidFill>
                  <a:srgbClr val="800000"/>
                </a:solidFill>
              </a:rPr>
            </a:br>
            <a:endParaRPr lang="ru-RU" sz="2000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1143001"/>
            <a:ext cx="8153400" cy="6309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/>
              <a:buChar char="•"/>
            </a:pPr>
            <a:r>
              <a:rPr lang="ru-RU" sz="1400" dirty="0" smtClean="0"/>
              <a:t>  общение;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игра;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познавательно - исследовательная деятельность;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продуктивная деятельность;</a:t>
            </a:r>
            <a:endParaRPr lang="en-AU" sz="1400" dirty="0" smtClean="0"/>
          </a:p>
          <a:p>
            <a:pPr>
              <a:buFont typeface="Arial"/>
              <a:buChar char="•"/>
            </a:pPr>
            <a:r>
              <a:rPr lang="ru-RU" sz="1400" dirty="0" smtClean="0"/>
              <a:t>  коммуникативная и др.</a:t>
            </a:r>
            <a:r>
              <a:rPr lang="ru-RU" sz="1400" b="1" dirty="0" smtClean="0"/>
              <a:t> </a:t>
            </a:r>
          </a:p>
          <a:p>
            <a:endParaRPr lang="ru-RU" sz="1400" b="1" dirty="0" smtClean="0"/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800000"/>
                </a:solidFill>
              </a:rPr>
              <a:t>Для большинства воспитанников характерно:</a:t>
            </a:r>
          </a:p>
          <a:p>
            <a:pPr marL="342900" indent="-342900"/>
            <a:endParaRPr lang="ru-RU" sz="1600" b="1" dirty="0" smtClean="0">
              <a:solidFill>
                <a:srgbClr val="800000"/>
              </a:solidFill>
            </a:endParaRPr>
          </a:p>
          <a:p>
            <a:pPr lvl="0">
              <a:buFont typeface="Arial"/>
              <a:buChar char="•"/>
            </a:pPr>
            <a:r>
              <a:rPr lang="ru-RU" sz="1400" dirty="0" smtClean="0"/>
              <a:t>  произвольность поведения;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самостоятельность;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развитая эмоционально-волевая сфера;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активность в различных видах деятельности;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стремление к самореализации;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общительность;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творческий подход к деятельности;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высокий уровень умственных способностей;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общая познавательная активность;</a:t>
            </a:r>
          </a:p>
          <a:p>
            <a:pPr lvl="0"/>
            <a:endParaRPr lang="ru-RU" sz="1400" dirty="0" smtClean="0"/>
          </a:p>
          <a:p>
            <a:r>
              <a:rPr lang="ru-RU" sz="1600" b="1" dirty="0" smtClean="0">
                <a:solidFill>
                  <a:srgbClr val="800000"/>
                </a:solidFill>
              </a:rPr>
              <a:t>2</a:t>
            </a:r>
            <a:r>
              <a:rPr lang="ru-RU" b="1" dirty="0" smtClean="0">
                <a:solidFill>
                  <a:srgbClr val="800000"/>
                </a:solidFill>
              </a:rPr>
              <a:t>.  Условия, способствующие развитию детской инициативы:</a:t>
            </a:r>
          </a:p>
          <a:p>
            <a:endParaRPr lang="en-AU" sz="1600" dirty="0" smtClean="0">
              <a:solidFill>
                <a:srgbClr val="800000"/>
              </a:solidFill>
            </a:endParaRPr>
          </a:p>
          <a:p>
            <a:pPr lvl="0">
              <a:buFont typeface="Arial"/>
              <a:buChar char="•"/>
            </a:pPr>
            <a:r>
              <a:rPr lang="ru-RU" sz="1400" dirty="0" smtClean="0"/>
              <a:t>  педагогическое общение, основанное  на принципах взаимоуважения, понимания;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терпимости;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воспитание в условиях развивающего общения и обучения;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развитие ребенка с позиции позитивной социализации и самостоятельности ребенка.</a:t>
            </a:r>
            <a:endParaRPr lang="en-AU" sz="1400" dirty="0" smtClean="0"/>
          </a:p>
          <a:p>
            <a:pPr lvl="0"/>
            <a:endParaRPr lang="en-AU" sz="1400" dirty="0" smtClean="0"/>
          </a:p>
          <a:p>
            <a:pPr marL="342900" indent="-342900"/>
            <a:r>
              <a:rPr lang="ru-RU" sz="1400" b="1" dirty="0" smtClean="0"/>
              <a:t> </a:t>
            </a:r>
            <a:endParaRPr lang="en-AU" sz="1400" dirty="0" smtClean="0"/>
          </a:p>
          <a:p>
            <a:pPr lvl="0">
              <a:buFont typeface="Arial"/>
              <a:buChar char="•"/>
            </a:pPr>
            <a:endParaRPr lang="en-AU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411162"/>
          </a:xfrm>
        </p:spPr>
        <p:txBody>
          <a:bodyPr>
            <a:normAutofit fontScale="90000"/>
          </a:bodyPr>
          <a:lstStyle/>
          <a:p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2222" b="1" dirty="0" smtClean="0"/>
              <a:t/>
            </a:r>
            <a:br>
              <a:rPr lang="ru-RU" sz="2222" b="1" dirty="0" smtClean="0"/>
            </a:br>
            <a:r>
              <a:rPr lang="ru-RU" sz="1800" dirty="0" smtClean="0"/>
              <a:t> </a:t>
            </a:r>
            <a:r>
              <a:rPr lang="ru-RU" sz="2000" b="1" dirty="0" smtClean="0">
                <a:solidFill>
                  <a:srgbClr val="800000"/>
                </a:solidFill>
              </a:rPr>
              <a:t>Целевые ориентиры на этапе завершения старшей группы: с учетом ООП, программы «Детство» и технологии ТРИЗ и РТВ.</a:t>
            </a:r>
            <a:r>
              <a:rPr lang="en-AU" sz="2000" dirty="0" smtClean="0">
                <a:solidFill>
                  <a:srgbClr val="800000"/>
                </a:solidFill>
              </a:rPr>
              <a:t/>
            </a:r>
            <a:br>
              <a:rPr lang="en-AU" sz="2000" dirty="0" smtClean="0">
                <a:solidFill>
                  <a:srgbClr val="800000"/>
                </a:solidFill>
              </a:rPr>
            </a:br>
            <a:r>
              <a:rPr lang="en-AU" sz="2000" dirty="0" smtClean="0">
                <a:solidFill>
                  <a:srgbClr val="800000"/>
                </a:solidFill>
              </a:rPr>
              <a:t/>
            </a:r>
            <a:br>
              <a:rPr lang="en-AU" sz="2000" dirty="0" smtClean="0">
                <a:solidFill>
                  <a:srgbClr val="800000"/>
                </a:solidFill>
              </a:rPr>
            </a:br>
            <a:endParaRPr lang="ru-RU" sz="2000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1143001"/>
            <a:ext cx="8153400" cy="381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/>
              <a:buChar char="•"/>
            </a:pPr>
            <a:r>
              <a:rPr lang="ru-RU" sz="1400" dirty="0" smtClean="0"/>
              <a:t> Дети самостоятельно и целенаправленно могут выполнять различные логические задания.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Дети проявляют большой интерес к познавательным играм. У детей развита способность к логическим действиям и операциям.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Дети свободно могут обследовать объект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Дети владеют связной речью, строят самостоятельные высказывания, суждения. доказательства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Дети проявляют творческие способности в любой конструктивной деятельности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Дети подготовятся к алгоритмам решения нестандартных изобретательных задач, раскроется их творческий потенциал.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Воспитанники смогут строить замыслы и речевые конструкции, </a:t>
            </a:r>
          </a:p>
          <a:p>
            <a:pPr lvl="0"/>
            <a:r>
              <a:rPr lang="ru-RU" sz="1400" dirty="0" smtClean="0"/>
              <a:t>использовать все виды образной речи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  У детей будут сформированы навыки социального общения, отсутствие</a:t>
            </a:r>
          </a:p>
          <a:p>
            <a:pPr lvl="0"/>
            <a:r>
              <a:rPr lang="ru-RU" sz="1400" dirty="0" smtClean="0"/>
              <a:t> психологических барьеров в новых социальных условиях.</a:t>
            </a:r>
            <a:endParaRPr lang="en-AU" sz="1400" dirty="0" smtClean="0"/>
          </a:p>
          <a:p>
            <a:pPr lvl="0"/>
            <a:endParaRPr lang="en-AU" sz="1400" dirty="0" smtClean="0"/>
          </a:p>
          <a:p>
            <a:pPr marL="342900" indent="-342900"/>
            <a:r>
              <a:rPr lang="ru-RU" sz="1400" b="1" dirty="0" smtClean="0"/>
              <a:t> </a:t>
            </a:r>
            <a:endParaRPr lang="en-AU" sz="1400" dirty="0" smtClean="0"/>
          </a:p>
          <a:p>
            <a:pPr lvl="0">
              <a:buFont typeface="Arial"/>
              <a:buChar char="•"/>
            </a:pPr>
            <a:endParaRPr lang="en-AU" sz="1400" dirty="0" smtClean="0"/>
          </a:p>
          <a:p>
            <a:endParaRPr lang="en-US" dirty="0"/>
          </a:p>
        </p:txBody>
      </p:sp>
      <p:pic>
        <p:nvPicPr>
          <p:cNvPr id="7" name="Picture 6" descr="5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419600"/>
            <a:ext cx="2743200" cy="2057400"/>
          </a:xfrm>
          <a:prstGeom prst="rect">
            <a:avLst/>
          </a:prstGeom>
        </p:spPr>
      </p:pic>
      <p:pic>
        <p:nvPicPr>
          <p:cNvPr id="8" name="Picture 7" descr="5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0" y="4419600"/>
            <a:ext cx="2768600" cy="2076450"/>
          </a:xfrm>
          <a:prstGeom prst="rect">
            <a:avLst/>
          </a:prstGeom>
        </p:spPr>
      </p:pic>
      <p:pic>
        <p:nvPicPr>
          <p:cNvPr id="9" name="Picture 8" descr="7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4038600"/>
            <a:ext cx="1905000" cy="25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01000" cy="533400"/>
          </a:xfrm>
        </p:spPr>
        <p:txBody>
          <a:bodyPr>
            <a:normAutofit fontScale="90000"/>
          </a:bodyPr>
          <a:lstStyle/>
          <a:p>
            <a:r>
              <a:rPr lang="ru-RU" sz="2667" b="1" dirty="0" smtClean="0">
                <a:solidFill>
                  <a:srgbClr val="800000"/>
                </a:solidFill>
              </a:rPr>
              <a:t>Предметно-развивающая среда </a:t>
            </a:r>
            <a:r>
              <a:rPr lang="en-AU" sz="2000" b="1" dirty="0" smtClean="0">
                <a:solidFill>
                  <a:srgbClr val="800000"/>
                </a:solidFill>
              </a:rPr>
              <a:t/>
            </a:r>
            <a:br>
              <a:rPr lang="en-AU" sz="2000" b="1" dirty="0" smtClean="0">
                <a:solidFill>
                  <a:srgbClr val="800000"/>
                </a:solidFill>
              </a:rPr>
            </a:br>
            <a:endParaRPr lang="ru-RU" sz="2000" b="1" dirty="0">
              <a:solidFill>
                <a:srgbClr val="800000"/>
              </a:solidFill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4800600"/>
            <a:ext cx="2209800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685800"/>
            <a:ext cx="7543800" cy="1938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В группе  созданы различные  центры активности: </a:t>
            </a:r>
          </a:p>
          <a:p>
            <a:endParaRPr lang="en-AU" sz="1400" b="1" i="1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	центр познания;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	центр творчества;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	игровой центр;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	литературный центр;</a:t>
            </a:r>
            <a:endParaRPr lang="en-AU" sz="1400" dirty="0" smtClean="0"/>
          </a:p>
          <a:p>
            <a:pPr lvl="0">
              <a:buFont typeface="Arial"/>
              <a:buChar char="•"/>
            </a:pPr>
            <a:r>
              <a:rPr lang="ru-RU" sz="1400" dirty="0" smtClean="0"/>
              <a:t>	спортивный центр.</a:t>
            </a:r>
            <a:endParaRPr lang="en-AU" sz="1400" dirty="0" smtClean="0"/>
          </a:p>
          <a:p>
            <a:endParaRPr lang="en-US" dirty="0"/>
          </a:p>
        </p:txBody>
      </p:sp>
      <p:pic>
        <p:nvPicPr>
          <p:cNvPr id="6" name="Picture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219200"/>
            <a:ext cx="2133600" cy="1600200"/>
          </a:xfrm>
          <a:prstGeom prst="rect">
            <a:avLst/>
          </a:prstGeom>
        </p:spPr>
      </p:pic>
      <p:pic>
        <p:nvPicPr>
          <p:cNvPr id="8" name="Picture 7" descr="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2266950"/>
            <a:ext cx="2362200" cy="1771650"/>
          </a:xfrm>
          <a:prstGeom prst="rect">
            <a:avLst/>
          </a:prstGeom>
        </p:spPr>
      </p:pic>
      <p:pic>
        <p:nvPicPr>
          <p:cNvPr id="9" name="Picture 8" descr="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2495550"/>
            <a:ext cx="2514600" cy="1885950"/>
          </a:xfrm>
          <a:prstGeom prst="rect">
            <a:avLst/>
          </a:prstGeom>
        </p:spPr>
      </p:pic>
      <p:pic>
        <p:nvPicPr>
          <p:cNvPr id="10" name="Picture 9" descr="1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53200" y="2971800"/>
            <a:ext cx="2286000" cy="1714500"/>
          </a:xfrm>
          <a:prstGeom prst="rect">
            <a:avLst/>
          </a:prstGeom>
        </p:spPr>
      </p:pic>
      <p:pic>
        <p:nvPicPr>
          <p:cNvPr id="11" name="Picture 10" descr="21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14800" y="4191000"/>
            <a:ext cx="1769967" cy="2362200"/>
          </a:xfrm>
          <a:prstGeom prst="rect">
            <a:avLst/>
          </a:prstGeom>
        </p:spPr>
      </p:pic>
      <p:pic>
        <p:nvPicPr>
          <p:cNvPr id="12" name="Picture 11" descr="23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000" y="4648200"/>
            <a:ext cx="2590800" cy="1943100"/>
          </a:xfrm>
          <a:prstGeom prst="rect">
            <a:avLst/>
          </a:prstGeom>
        </p:spPr>
      </p:pic>
      <p:pic>
        <p:nvPicPr>
          <p:cNvPr id="13" name="Picture 12" descr="2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4953000"/>
            <a:ext cx="21336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887</Words>
  <Application>Microsoft Macintosh PowerPoint</Application>
  <PresentationFormat>On-screen Show (4:3)</PresentationFormat>
  <Paragraphs>147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Тема Office</vt:lpstr>
      <vt:lpstr> РОДИТЕЛЬСКОЕ СОБРАНИЕ </vt:lpstr>
      <vt:lpstr>Повестка</vt:lpstr>
      <vt:lpstr>    Возрастные особенности  детей  5-6  лет     </vt:lpstr>
      <vt:lpstr>Особенности детей нашей группы : </vt:lpstr>
      <vt:lpstr>  Мониторинг усвоения программы детьми средней группы </vt:lpstr>
      <vt:lpstr>  Учебный план образовательной деятельности на 2016 - 2017 учебный год в старшей группе  </vt:lpstr>
      <vt:lpstr>   Виды деятельности, в которых ребенок может проявлять себя и развивать себя как личность: </vt:lpstr>
      <vt:lpstr>   Целевые ориентиры на этапе завершения старшей группы: с учетом ООП, программы «Детство» и технологии ТРИЗ и РТВ.  </vt:lpstr>
      <vt:lpstr>Предметно-развивающая среда  </vt:lpstr>
      <vt:lpstr>PowerPoint Presentation</vt:lpstr>
      <vt:lpstr>  Содержание работы с семьями воспитанников старшей группы группы в 2016-2017 уч.году  </vt:lpstr>
      <vt:lpstr>PowerPoint Presentation</vt:lpstr>
      <vt:lpstr> Информационно - методическое обеспечение  </vt:lpstr>
      <vt:lpstr> Решение родительского собрания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по литературе</dc:title>
  <dc:creator>Наталья</dc:creator>
  <cp:lastModifiedBy>Svetlana</cp:lastModifiedBy>
  <cp:revision>24</cp:revision>
  <dcterms:created xsi:type="dcterms:W3CDTF">2016-09-25T04:33:53Z</dcterms:created>
  <dcterms:modified xsi:type="dcterms:W3CDTF">2018-01-03T03:50:03Z</dcterms:modified>
</cp:coreProperties>
</file>