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73" r:id="rId9"/>
    <p:sldId id="274" r:id="rId10"/>
    <p:sldId id="268" r:id="rId11"/>
    <p:sldId id="271" r:id="rId12"/>
    <p:sldId id="270" r:id="rId13"/>
    <p:sldId id="272" r:id="rId14"/>
    <p:sldId id="26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24301-0200-4C6A-8DBF-6FF73F7266EF}" type="datetimeFigureOut">
              <a:rPr lang="ru-RU" smtClean="0"/>
              <a:t>24.03.2017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15486-4E45-42F2-9F6E-325A351F24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99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defRPr sz="5000" b="1" cap="none" spc="0">
                <a:ln>
                  <a:noFill/>
                </a:ln>
                <a:solidFill>
                  <a:srgbClr val="17515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rgbClr val="3D8D9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8D788-E25B-4A6E-A787-365F72E8837B}" type="datetime1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ru-RU" sz="4000" b="1" kern="1200" cap="none" spc="0" dirty="0" smtClean="0">
                <a:ln>
                  <a:noFill/>
                </a:ln>
                <a:solidFill>
                  <a:srgbClr val="17515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1CA71-4979-4225-9482-5E40DCDE759D}" type="datetime1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4000" b="1" kern="1200" cap="none" spc="0" dirty="0" smtClean="0">
                <a:ln>
                  <a:noFill/>
                </a:ln>
                <a:solidFill>
                  <a:srgbClr val="17515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74553-E6FF-474F-8A1B-8F4B5C30973D}" type="datetime1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4000" b="1" kern="1200" cap="none" spc="0" dirty="0" smtClean="0">
                <a:ln>
                  <a:noFill/>
                </a:ln>
                <a:solidFill>
                  <a:srgbClr val="17515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93D3C"/>
                </a:solidFill>
              </a:defRPr>
            </a:lvl1pPr>
            <a:lvl2pPr>
              <a:defRPr>
                <a:solidFill>
                  <a:srgbClr val="2F6C6F"/>
                </a:solidFill>
              </a:defRPr>
            </a:lvl2pPr>
            <a:lvl3pPr>
              <a:defRPr>
                <a:solidFill>
                  <a:srgbClr val="3D8D91"/>
                </a:solidFill>
              </a:defRPr>
            </a:lvl3pPr>
            <a:lvl4pPr>
              <a:defRPr>
                <a:solidFill>
                  <a:srgbClr val="3D8D91"/>
                </a:solidFill>
              </a:defRPr>
            </a:lvl4pPr>
            <a:lvl5pPr>
              <a:defRPr>
                <a:solidFill>
                  <a:srgbClr val="093D3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CC3AA-30D6-4AA2-836C-2638F7FAA61A}" type="datetime1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lang="ru-RU" sz="4500" b="1" kern="1200" cap="none" spc="0" dirty="0" smtClean="0">
                <a:ln>
                  <a:noFill/>
                </a:ln>
                <a:solidFill>
                  <a:srgbClr val="17515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3D8D9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F3B73-08E5-4FF5-AFF6-310B7C4A688C}" type="datetime1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ru-RU" sz="4000" b="1" kern="1200" cap="none" spc="0" dirty="0" smtClean="0">
                <a:ln>
                  <a:noFill/>
                </a:ln>
                <a:solidFill>
                  <a:srgbClr val="17515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defRPr lang="ru-RU" sz="2800" kern="1200" dirty="0" smtClean="0">
                <a:solidFill>
                  <a:srgbClr val="093D3C"/>
                </a:solidFill>
                <a:latin typeface="+mn-lt"/>
                <a:ea typeface="+mn-ea"/>
                <a:cs typeface="+mn-cs"/>
              </a:defRPr>
            </a:lvl1pPr>
            <a:lvl2pPr>
              <a:defRPr lang="ru-RU" sz="2400" kern="1200" dirty="0" smtClean="0">
                <a:solidFill>
                  <a:srgbClr val="2F6C6F"/>
                </a:solidFill>
                <a:latin typeface="+mn-lt"/>
                <a:ea typeface="+mn-ea"/>
                <a:cs typeface="+mn-cs"/>
              </a:defRPr>
            </a:lvl2pPr>
            <a:lvl3pPr>
              <a:defRPr lang="ru-RU" sz="2000" kern="1200" dirty="0" smtClean="0">
                <a:solidFill>
                  <a:srgbClr val="3D8D91"/>
                </a:solidFill>
                <a:latin typeface="+mn-lt"/>
                <a:ea typeface="+mn-ea"/>
                <a:cs typeface="+mn-cs"/>
              </a:defRPr>
            </a:lvl3pPr>
            <a:lvl4pPr>
              <a:defRPr lang="ru-RU" sz="1800" kern="1200" dirty="0" smtClean="0">
                <a:solidFill>
                  <a:srgbClr val="3D8D91"/>
                </a:solidFill>
                <a:latin typeface="+mn-lt"/>
                <a:ea typeface="+mn-ea"/>
                <a:cs typeface="+mn-cs"/>
              </a:defRPr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rmAutofit/>
          </a:bodyPr>
          <a:lstStyle>
            <a:lvl1pPr>
              <a:defRPr lang="ru-RU" sz="2800" kern="1200" dirty="0" smtClean="0">
                <a:solidFill>
                  <a:srgbClr val="093D3C"/>
                </a:solidFill>
                <a:latin typeface="+mn-lt"/>
                <a:ea typeface="+mn-ea"/>
                <a:cs typeface="+mn-cs"/>
              </a:defRPr>
            </a:lvl1pPr>
            <a:lvl2pPr>
              <a:defRPr lang="ru-RU" sz="2400" kern="1200" dirty="0" smtClean="0">
                <a:solidFill>
                  <a:srgbClr val="2F6C6F"/>
                </a:solidFill>
                <a:latin typeface="+mn-lt"/>
                <a:ea typeface="+mn-ea"/>
                <a:cs typeface="+mn-cs"/>
              </a:defRPr>
            </a:lvl2pPr>
            <a:lvl3pPr>
              <a:defRPr lang="ru-RU" sz="2000" kern="1200" dirty="0" smtClean="0">
                <a:solidFill>
                  <a:srgbClr val="3D8D91"/>
                </a:solidFill>
                <a:latin typeface="+mn-lt"/>
                <a:ea typeface="+mn-ea"/>
                <a:cs typeface="+mn-cs"/>
              </a:defRPr>
            </a:lvl3pPr>
            <a:lvl4pPr>
              <a:defRPr lang="ru-RU" sz="1800" kern="1200" dirty="0" smtClean="0">
                <a:solidFill>
                  <a:srgbClr val="3D8D91"/>
                </a:solidFill>
                <a:latin typeface="+mn-lt"/>
                <a:ea typeface="+mn-ea"/>
                <a:cs typeface="+mn-cs"/>
              </a:defRPr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ru-RU" smtClean="0"/>
              <a:t>Образец текста</a:t>
            </a:r>
          </a:p>
          <a:p>
            <a:pPr marL="342900" lvl="1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ru-RU" smtClean="0"/>
              <a:t>Второй уровень</a:t>
            </a:r>
          </a:p>
          <a:p>
            <a:pPr marL="342900" lvl="2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ru-RU" smtClean="0"/>
              <a:t>Третий уровень</a:t>
            </a:r>
          </a:p>
          <a:p>
            <a:pPr marL="342900" lvl="3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ru-RU" smtClean="0"/>
              <a:t>Четвертый уровень</a:t>
            </a:r>
          </a:p>
          <a:p>
            <a:pPr marL="342900" lvl="4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90CA1-8F7C-4911-B0AA-47403FBFF48B}" type="datetime1">
              <a:rPr lang="ru-RU" smtClean="0"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4000" b="1" kern="1200" cap="none" spc="0" dirty="0" smtClean="0">
                <a:ln>
                  <a:noFill/>
                </a:ln>
                <a:solidFill>
                  <a:srgbClr val="17515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lang="ru-RU" sz="2800" kern="1200" dirty="0" smtClean="0">
                <a:solidFill>
                  <a:srgbClr val="093D3C"/>
                </a:solidFill>
                <a:latin typeface="+mn-lt"/>
                <a:ea typeface="+mn-ea"/>
                <a:cs typeface="+mn-cs"/>
              </a:defRPr>
            </a:lvl1pPr>
            <a:lvl2pPr>
              <a:defRPr lang="ru-RU" sz="2400" kern="1200" dirty="0" smtClean="0">
                <a:solidFill>
                  <a:srgbClr val="2F6C6F"/>
                </a:solidFill>
                <a:latin typeface="+mn-lt"/>
                <a:ea typeface="+mn-ea"/>
                <a:cs typeface="+mn-cs"/>
              </a:defRPr>
            </a:lvl2pPr>
            <a:lvl3pPr>
              <a:defRPr lang="ru-RU" sz="2000" kern="1200" dirty="0" smtClean="0">
                <a:solidFill>
                  <a:srgbClr val="3D8D91"/>
                </a:solidFill>
                <a:latin typeface="+mn-lt"/>
                <a:ea typeface="+mn-ea"/>
                <a:cs typeface="+mn-cs"/>
              </a:defRPr>
            </a:lvl3pPr>
            <a:lvl4pPr>
              <a:defRPr lang="ru-RU" sz="1800" kern="1200" dirty="0" smtClean="0">
                <a:solidFill>
                  <a:srgbClr val="3D8D91"/>
                </a:solidFill>
                <a:latin typeface="+mn-lt"/>
                <a:ea typeface="+mn-ea"/>
                <a:cs typeface="+mn-cs"/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lang="ru-RU" sz="2800" kern="1200" dirty="0" smtClean="0">
                <a:solidFill>
                  <a:srgbClr val="093D3C"/>
                </a:solidFill>
                <a:latin typeface="+mn-lt"/>
                <a:ea typeface="+mn-ea"/>
                <a:cs typeface="+mn-cs"/>
              </a:defRPr>
            </a:lvl1pPr>
            <a:lvl2pPr>
              <a:defRPr lang="ru-RU" sz="2400" kern="1200" dirty="0" smtClean="0">
                <a:solidFill>
                  <a:srgbClr val="2F6C6F"/>
                </a:solidFill>
                <a:latin typeface="+mn-lt"/>
                <a:ea typeface="+mn-ea"/>
                <a:cs typeface="+mn-cs"/>
              </a:defRPr>
            </a:lvl2pPr>
            <a:lvl3pPr>
              <a:defRPr lang="ru-RU" sz="2000" kern="1200" dirty="0" smtClean="0">
                <a:solidFill>
                  <a:srgbClr val="3D8D91"/>
                </a:solidFill>
                <a:latin typeface="+mn-lt"/>
                <a:ea typeface="+mn-ea"/>
                <a:cs typeface="+mn-cs"/>
              </a:defRPr>
            </a:lvl3pPr>
            <a:lvl4pPr>
              <a:defRPr lang="ru-RU" sz="1800" kern="1200" dirty="0" smtClean="0">
                <a:solidFill>
                  <a:srgbClr val="3D8D91"/>
                </a:solidFill>
                <a:latin typeface="+mn-lt"/>
                <a:ea typeface="+mn-ea"/>
                <a:cs typeface="+mn-cs"/>
              </a:defRPr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ru-RU" smtClean="0"/>
              <a:t>Образец текста</a:t>
            </a:r>
          </a:p>
          <a:p>
            <a:pPr marL="342900" lvl="1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ru-RU" smtClean="0"/>
              <a:t>Второй уровень</a:t>
            </a:r>
          </a:p>
          <a:p>
            <a:pPr marL="342900" lvl="2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ru-RU" smtClean="0"/>
              <a:t>Третий уровень</a:t>
            </a:r>
          </a:p>
          <a:p>
            <a:pPr marL="342900" lvl="3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ru-RU" smtClean="0"/>
              <a:t>Четвертый уровень</a:t>
            </a:r>
          </a:p>
          <a:p>
            <a:pPr marL="342900" lvl="4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39286-8EC6-4406-A33D-8888248B715B}" type="datetime1">
              <a:rPr lang="ru-RU" smtClean="0"/>
              <a:t>24.03.2017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ru-RU" sz="4000" b="1" kern="1200" cap="none" spc="0" dirty="0" smtClean="0">
                <a:ln>
                  <a:noFill/>
                </a:ln>
                <a:solidFill>
                  <a:srgbClr val="17515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324A6-7347-4FB1-A9BC-373DA855AC80}" type="datetime1">
              <a:rPr lang="ru-RU" smtClean="0"/>
              <a:t>24.03.2017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51EB6-EBD1-4034-8197-08BA369C4A94}" type="datetime1">
              <a:rPr lang="ru-RU" smtClean="0"/>
              <a:t>24.03.2017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2200" b="1" kern="1200" cap="none" spc="0" dirty="0" smtClean="0">
                <a:ln>
                  <a:noFill/>
                </a:ln>
                <a:solidFill>
                  <a:srgbClr val="17515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rgbClr val="093D3C"/>
                </a:solidFill>
              </a:defRPr>
            </a:lvl1pPr>
            <a:lvl2pPr>
              <a:defRPr sz="2800">
                <a:solidFill>
                  <a:srgbClr val="2F6C6F"/>
                </a:solidFill>
              </a:defRPr>
            </a:lvl2pPr>
            <a:lvl3pPr>
              <a:defRPr sz="2400">
                <a:solidFill>
                  <a:srgbClr val="3D8D91"/>
                </a:solidFill>
              </a:defRPr>
            </a:lvl3pPr>
            <a:lvl4pPr>
              <a:defRPr sz="2000">
                <a:solidFill>
                  <a:srgbClr val="3D8D91"/>
                </a:solidFill>
              </a:defRPr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A2BCF-A014-4F93-894F-A0616474AA82}" type="datetime1">
              <a:rPr lang="ru-RU" smtClean="0"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>
            <a:normAutofit/>
          </a:bodyPr>
          <a:lstStyle>
            <a:lvl1pPr algn="l">
              <a:defRPr lang="ru-RU" sz="2200" b="1" kern="1200" cap="none" spc="0" dirty="0" smtClean="0">
                <a:ln>
                  <a:noFill/>
                </a:ln>
                <a:solidFill>
                  <a:srgbClr val="17515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E0FF8-E933-4E7A-B8C4-C75794A32CA8}" type="datetime1">
              <a:rPr lang="ru-RU" smtClean="0"/>
              <a:t>24.03.2017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4C0CF-DB48-4911-8242-2CBFDA066305}" type="datetime1">
              <a:rPr lang="ru-RU" smtClean="0"/>
              <a:t>24.03.2017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hf hdr="0" dt="0"/>
  <p:txStyles>
    <p:titleStyle>
      <a:lvl1pPr algn="ctr" defTabSz="914400" rtl="0" eaLnBrk="1" latinLnBrk="0" hangingPunct="1">
        <a:spcBef>
          <a:spcPct val="0"/>
        </a:spcBef>
        <a:buNone/>
        <a:defRPr lang="ru-RU" sz="4000" b="1" kern="1200" cap="none" spc="0" dirty="0" smtClean="0">
          <a:ln>
            <a:noFill/>
          </a:ln>
          <a:solidFill>
            <a:srgbClr val="17515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3200" kern="1200" dirty="0" smtClean="0">
          <a:solidFill>
            <a:srgbClr val="093D3C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800" kern="1200" dirty="0" smtClean="0">
          <a:solidFill>
            <a:srgbClr val="2F6C6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ru-RU" sz="2400" kern="1200" dirty="0" smtClean="0">
          <a:solidFill>
            <a:srgbClr val="3D8D9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ru-RU" sz="2000" kern="1200" dirty="0" smtClean="0">
          <a:solidFill>
            <a:srgbClr val="3D8D9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060848"/>
            <a:ext cx="8777063" cy="720080"/>
          </a:xfrm>
        </p:spPr>
        <p:txBody>
          <a:bodyPr>
            <a:normAutofit/>
          </a:bodyPr>
          <a:lstStyle/>
          <a:p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ДОПОЛНИТЕЛЬНАЯ ПРОФЕССИОНАЛЬНАЯ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ПРОГРАММА ПОВЫШЕНИЯ КВАЛИФИКАЦИИ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«КОНСТРУИРОВАНИЕ СИСТЕМЫ УРОКОВ МАТЕМАТИКИ В УСЛОВИЯХ РЕАЛИЗАЦИИ ФГОС </a:t>
            </a: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ООО»</a:t>
            </a:r>
            <a:b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 </a:t>
            </a:r>
            <a:r>
              <a:rPr lang="ru-RU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ФОРМЕ ВИРТУАЛЬНОЙ СТАЖИРОВКИ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51520" y="2780928"/>
            <a:ext cx="8568951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5000" b="1" kern="1200" cap="none" spc="0">
                <a:ln>
                  <a:noFill/>
                </a:ln>
                <a:solidFill>
                  <a:srgbClr val="17515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СИСТЕМА УРОКОВ МАТЕМАТИКИ В УСЛОВИЯХ РЕАЛИЗАЦИИ ФГОС ООО</a:t>
            </a:r>
          </a:p>
          <a:p>
            <a:r>
              <a:rPr lang="ru-RU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 ТЕМЕ </a:t>
            </a:r>
            <a:r>
              <a:rPr lang="ru-RU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«Сравнение десятичных дробей».</a:t>
            </a:r>
            <a:endParaRPr lang="ru-RU" sz="2000" dirty="0" smtClean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 </a:t>
            </a:r>
            <a:r>
              <a:rPr lang="ru-RU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КЛАСС</a:t>
            </a:r>
          </a:p>
          <a:p>
            <a:endParaRPr lang="ru-RU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07504" y="4941168"/>
            <a:ext cx="4636758" cy="1396373"/>
          </a:xfrm>
        </p:spPr>
        <p:txBody>
          <a:bodyPr>
            <a:normAutofit/>
          </a:bodyPr>
          <a:lstStyle/>
          <a:p>
            <a:pPr algn="l">
              <a:spcBef>
                <a:spcPct val="0"/>
              </a:spcBef>
            </a:pPr>
            <a:r>
              <a:rPr lang="ru-RU" sz="1400" b="1" dirty="0" smtClean="0">
                <a:solidFill>
                  <a:srgbClr val="17515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Стажер:</a:t>
            </a:r>
          </a:p>
          <a:p>
            <a:pPr algn="l">
              <a:spcBef>
                <a:spcPct val="0"/>
              </a:spcBef>
            </a:pPr>
            <a:r>
              <a:rPr lang="ru-RU" sz="1400" b="1" dirty="0" smtClean="0">
                <a:solidFill>
                  <a:srgbClr val="17515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Исаева Елена Витальевна</a:t>
            </a:r>
            <a:endParaRPr lang="ru-RU" sz="1400" b="1" dirty="0" smtClean="0">
              <a:solidFill>
                <a:srgbClr val="17515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spcBef>
                <a:spcPct val="0"/>
              </a:spcBef>
            </a:pPr>
            <a:r>
              <a:rPr lang="ru-RU" sz="1400" b="1" dirty="0" smtClean="0">
                <a:solidFill>
                  <a:srgbClr val="17515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Учитель математики,</a:t>
            </a:r>
            <a:endParaRPr lang="ru-RU" sz="1400" b="1" dirty="0">
              <a:solidFill>
                <a:srgbClr val="17515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spcBef>
                <a:spcPct val="0"/>
              </a:spcBef>
            </a:pPr>
            <a:r>
              <a:rPr lang="ru-RU" sz="1400" b="1" dirty="0" smtClean="0">
                <a:solidFill>
                  <a:srgbClr val="17515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МБОУ «</a:t>
            </a:r>
            <a:r>
              <a:rPr lang="ru-RU" sz="1400" b="1" dirty="0" err="1" smtClean="0">
                <a:solidFill>
                  <a:srgbClr val="17515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Видновская</a:t>
            </a:r>
            <a:r>
              <a:rPr lang="ru-RU" sz="1400" b="1" dirty="0" smtClean="0">
                <a:solidFill>
                  <a:srgbClr val="17515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СОШ №4»</a:t>
            </a:r>
            <a:endParaRPr lang="ru-RU" sz="1400" b="1" dirty="0">
              <a:solidFill>
                <a:srgbClr val="17515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spcBef>
                <a:spcPct val="0"/>
              </a:spcBef>
            </a:pPr>
            <a:r>
              <a:rPr lang="ru-RU" sz="1400" b="1" dirty="0" smtClean="0">
                <a:solidFill>
                  <a:srgbClr val="17515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Город: Видное</a:t>
            </a:r>
            <a:endParaRPr lang="ru-RU" sz="1400" b="1" dirty="0">
              <a:solidFill>
                <a:srgbClr val="17515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Подзаголовок 5"/>
          <p:cNvSpPr txBox="1">
            <a:spLocks/>
          </p:cNvSpPr>
          <p:nvPr/>
        </p:nvSpPr>
        <p:spPr>
          <a:xfrm>
            <a:off x="5220072" y="4941168"/>
            <a:ext cx="3808511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3200" kern="1200">
                <a:solidFill>
                  <a:srgbClr val="3D8D9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ct val="0"/>
              </a:spcBef>
            </a:pPr>
            <a:r>
              <a:rPr lang="ru-RU" sz="1400" b="1" dirty="0" smtClean="0">
                <a:solidFill>
                  <a:srgbClr val="17515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Автор виртуальной стажировки</a:t>
            </a:r>
            <a:r>
              <a:rPr lang="ru-RU" sz="1400" b="1" dirty="0">
                <a:solidFill>
                  <a:srgbClr val="17515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pPr algn="l">
              <a:spcBef>
                <a:spcPct val="0"/>
              </a:spcBef>
            </a:pPr>
            <a:r>
              <a:rPr lang="ru-RU" sz="1400" b="1" dirty="0">
                <a:solidFill>
                  <a:srgbClr val="17515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Алексеева Елена </a:t>
            </a:r>
            <a:r>
              <a:rPr lang="ru-RU" sz="1400" b="1" dirty="0" smtClean="0">
                <a:solidFill>
                  <a:srgbClr val="17515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Евгеньевна,</a:t>
            </a:r>
            <a:endParaRPr lang="ru-RU" sz="1400" b="1" dirty="0">
              <a:solidFill>
                <a:srgbClr val="17515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spcBef>
                <a:spcPct val="0"/>
              </a:spcBef>
            </a:pPr>
            <a:r>
              <a:rPr lang="ru-RU" sz="1400" b="1" dirty="0" smtClean="0">
                <a:solidFill>
                  <a:srgbClr val="17515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преподаватель кафедры</a:t>
            </a:r>
            <a:endParaRPr lang="ru-RU" sz="1400" b="1" dirty="0">
              <a:solidFill>
                <a:srgbClr val="17515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l">
              <a:spcBef>
                <a:spcPct val="0"/>
              </a:spcBef>
            </a:pPr>
            <a:r>
              <a:rPr lang="ru-RU" sz="1400" b="1" dirty="0">
                <a:solidFill>
                  <a:srgbClr val="17515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математических дисциплин </a:t>
            </a:r>
            <a:r>
              <a:rPr lang="ru-RU" sz="1400" b="1" dirty="0" smtClean="0">
                <a:solidFill>
                  <a:srgbClr val="17515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АСОУ</a:t>
            </a:r>
            <a:endParaRPr lang="ru-RU" sz="1400" b="1" dirty="0">
              <a:solidFill>
                <a:srgbClr val="17515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Подзаголовок 5"/>
          <p:cNvSpPr txBox="1">
            <a:spLocks/>
          </p:cNvSpPr>
          <p:nvPr/>
        </p:nvSpPr>
        <p:spPr>
          <a:xfrm>
            <a:off x="3592133" y="6453336"/>
            <a:ext cx="1152129" cy="324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3200" kern="1200">
                <a:solidFill>
                  <a:srgbClr val="3D8D9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ru-RU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ru-RU" sz="1200" b="1" dirty="0" smtClean="0">
                <a:solidFill>
                  <a:srgbClr val="17515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2017</a:t>
            </a:r>
            <a:endParaRPr lang="ru-RU" sz="1200" b="1" dirty="0">
              <a:solidFill>
                <a:srgbClr val="17515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275856" y="1012786"/>
            <a:ext cx="4176465" cy="360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5000" b="1" kern="1200" cap="none" spc="0">
                <a:ln>
                  <a:noFill/>
                </a:ln>
                <a:solidFill>
                  <a:srgbClr val="17515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Кафедра математических дисциплин</a:t>
            </a:r>
            <a:endParaRPr lang="ru-RU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8449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04056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АНАЛИЗ УРОКА НА СООТВЕТСТВИЕ ТРЕБОВАНИЯМ ФГОС</a:t>
            </a:r>
            <a:endParaRPr lang="ru-RU" sz="180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328592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Класс 5 класс.</a:t>
            </a:r>
          </a:p>
          <a:p>
            <a:pPr marL="0" lv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Предмет: математика.</a:t>
            </a:r>
          </a:p>
          <a:p>
            <a:pPr marL="0" lv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Учитель: Жирякова Л. В.</a:t>
            </a:r>
          </a:p>
          <a:p>
            <a:pPr marL="0" lv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Тема урока: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Округление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натуральных чисел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Тип 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урока: Урок «открытия» нового знания.</a:t>
            </a:r>
          </a:p>
          <a:p>
            <a:pPr marL="0" lvl="0" indent="0">
              <a:buNone/>
            </a:pP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На представленном уроке можно выделить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следующее:</a:t>
            </a:r>
          </a:p>
          <a:p>
            <a:pPr marL="0" lv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Мотивация </a:t>
            </a:r>
          </a:p>
          <a:p>
            <a:pPr marL="0" lv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Представлены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эмоциональный, содержательный, социальный компоненты: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доброжелательный настрой, 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интересные факты по теме урока,</a:t>
            </a:r>
          </a:p>
          <a:p>
            <a:pPr lvl="0" algn="just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актуализируется значимость получаемых знаний. 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Цели урока оформляются 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учениками</a:t>
            </a:r>
          </a:p>
          <a:p>
            <a:pPr marL="0" lv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Управление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познавательной деятельностью школьника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Ученик: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принимает проблемную ситуацию, заданную учителем;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ставит цель, формулирует по достижению заданной цели;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выбирает алгоритм решения задачи из предложенных алгоритмов;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выбирает необходимые ресурсы;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самостоятельно планирует и осуществляет текущий контроль своих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действий</a:t>
            </a:r>
          </a:p>
          <a:p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8426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864096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АНАЛИЗ УРОКА НА СООТВЕТСТВИЕ ТРЕБОВАНИЯМ ФГОС</a:t>
            </a:r>
            <a:b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(продолжение)</a:t>
            </a:r>
            <a:endParaRPr lang="ru-RU" sz="180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5112568"/>
          </a:xfrm>
        </p:spPr>
        <p:txBody>
          <a:bodyPr>
            <a:normAutofit fontScale="62500" lnSpcReduction="20000"/>
          </a:bodyPr>
          <a:lstStyle/>
          <a:p>
            <a:pPr marL="0" lvl="0" indent="0">
              <a:buNone/>
            </a:pPr>
            <a:r>
              <a:rPr lang="ru-RU" sz="23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Урок представлен в виде проблемного </a:t>
            </a:r>
            <a:r>
              <a:rPr lang="ru-RU" sz="23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изложения</a:t>
            </a:r>
          </a:p>
          <a:p>
            <a:pPr marL="0" lvl="0" indent="0">
              <a:buNone/>
            </a:pP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Обратная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связь на 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уроке</a:t>
            </a:r>
            <a:endParaRPr lang="ru-RU" sz="2300" dirty="0">
              <a:solidFill>
                <a:prstClr val="black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3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Инициатива в ходе урока исходит от учителя. Отношения строятся на уровне субъект-объект/субъект. При организации обратной связи учитель учитывает разные способы восприятия информации </a:t>
            </a:r>
            <a:r>
              <a:rPr lang="ru-RU" sz="23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учащимися</a:t>
            </a:r>
          </a:p>
          <a:p>
            <a:pPr marL="0" indent="0">
              <a:buNone/>
            </a:pP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включены в обсуждение ответов на 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Они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объективно анализируют результаты урока и определяют субъективное значение результатов 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 </a:t>
            </a:r>
            <a:endParaRPr lang="ru-RU" sz="2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УУД</a:t>
            </a: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Анализируемый урок предполагает развитие следующих УУД:</a:t>
            </a: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Регулятивные</a:t>
            </a:r>
            <a:endParaRPr lang="ru-RU" sz="23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Познавательные</a:t>
            </a:r>
            <a:endParaRPr lang="ru-RU" sz="23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15000"/>
              </a:lnSpc>
              <a:spcAft>
                <a:spcPts val="1000"/>
              </a:spcAft>
              <a:buNone/>
              <a:tabLst>
                <a:tab pos="457200" algn="l"/>
              </a:tabLst>
            </a:pP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Коммуникативные</a:t>
            </a:r>
            <a:endParaRPr lang="ru-RU" sz="23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осуществлено благодаря организации активного изучения материала с включением проблемных вопросов, 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эвристической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беседы </a:t>
            </a:r>
            <a:endParaRPr lang="ru-RU" sz="2300" dirty="0" smtClean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Общая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оценка урока</a:t>
            </a: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Урок соответствует современным требованиям ФГОС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интерактивной доски заняло больше времени чем, следовало. Низкий ритм работы на уроке, вызвал отвлечение внимания учащихся от урока.</a:t>
            </a:r>
            <a:endParaRPr lang="ru-RU" sz="2300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5817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36815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ХАРАКТЕРИСТИКА  ОРГАНИЗАЦИИ ДЕЯТЕЛЬНОСТИ, НАПРАВЛЕННОЙ НА ДОСТИЖЕНИЕ ПЛАНИРУЕМЫХ РЕЗУЛЬТАТОВ ПРИ ОБУЧЕНИИ МАТЕМАТИКЕ</a:t>
            </a:r>
            <a:b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800" b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(по </a:t>
            </a:r>
            <a:r>
              <a:rPr lang="ru-RU" sz="1800" b="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материалам </a:t>
            </a:r>
            <a:r>
              <a:rPr lang="ru-RU" sz="1800" b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вебинара)</a:t>
            </a:r>
            <a:endParaRPr lang="ru-RU" sz="1800" b="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784" y="1747838"/>
            <a:ext cx="8640960" cy="46085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По материалам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вебинара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: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УМК «Сферы. Математика. 5–6» для повышения 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эффективности урока»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Издание подготовлено в соответствии с Федеральным государственным стандартом основного общего образования и освещает вопросы курса математики 5 класса. Содержательно материал учебника направлен на продолжение формирования центральных математических понятий (число, величина, геометрическая фигура), обеспечивающих преемственность и перспективность математического образования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Уроки с использованием ЭП – это, на мой взгляд, является одним из самых важных результатов инновационной работы в школе. Важно одно – найти ту грань, которая позволит сделать урок по-настоящему развивающим и познавательным. Использование информационных технологий позволяет мне осуществить задуманное, сделать урок современным. Использование компьютерных технологий в процессе обучения влияет на рост профессиональной компетентности учителя, это способствует значительному повышению качества образования, что ведёт к решению главной задачи образовательной политики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замыслу авторов стандарта «в сфере регулятивных универсальных учебных действий выпускники овладеют всеми типами учебных действий, включая способность принимать и сохранять учебную цель задачу, планировать ее реализацию (в том числе во внутреннем плане), контролировать и оценивать свои действия, вносить соответствующие коррективы в их выполнение».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9965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80120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ХАРАКТЕРИСТИКА</a:t>
            </a:r>
            <a:b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ОРГАНИЗАЦИИ ПРОЦЕССА ОБУЧЕНИЯ МАТЕМАТИКЕ</a:t>
            </a:r>
            <a:b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800" b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(по </a:t>
            </a:r>
            <a:r>
              <a:rPr lang="ru-RU" sz="1800" b="0" dirty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материалам </a:t>
            </a:r>
            <a:r>
              <a:rPr lang="ru-RU" sz="1800" b="0" dirty="0" smtClean="0">
                <a:solidFill>
                  <a:schemeClr val="accent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конференции)</a:t>
            </a:r>
            <a:endParaRPr lang="ru-RU" sz="1800" b="0" dirty="0">
              <a:solidFill>
                <a:schemeClr val="accent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96855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По материалам </a:t>
            </a: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II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Международной научной конференции «Актуальные проблемы обучения математике и информатике в школе и вузе» проводимой 2-4 октября 2014 года в г. Москва.</a:t>
            </a:r>
          </a:p>
          <a:p>
            <a:pPr marL="0" lvl="0" indent="0"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Обучение диалогу и обучение с помощью диалога становятся наиболее актуальными вариантами взаимодействия участников процесса обучения. </a:t>
            </a:r>
          </a:p>
          <a:p>
            <a:pPr marL="0" lvl="0" indent="0"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Виды обучающего диалога (способа организации учебного процесса, при котором приобретение новых знаний учащимися осуществляется с помощью системы проблемных вопросов и познавательных заданий, главным назначением которого является стимулирование познавательного интереса учащихся, вовлечение их в активное обсуждение, побуждение к самостоятельному решению возникающих проблемных ситуаций.</a:t>
            </a:r>
          </a:p>
          <a:p>
            <a:pPr lvl="0">
              <a:buFontTx/>
              <a:buChar char="-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Познавательно-теоретический диалог − это диалог, который проводится на этапе изучения нового материала и носит проблемный характер. Поэтому в процессе построения такого диалога учителю необходимо создавать проблемные ситуации, подталкивающих учащихся к самостоятельной поисковой деятельности. </a:t>
            </a:r>
          </a:p>
          <a:p>
            <a:pPr lvl="0">
              <a:buFontTx/>
              <a:buChar char="-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Познавательно-практический диалог – диалог, который позволяет учителю с помощью системы специально подобранных наводящих вопросов (вопросов-подсказок) подтолкнуть учащихся к идее решения задачи или подвести их к самостоятельному, а главное осознанному, решению новой или сложной для них задачи.</a:t>
            </a:r>
          </a:p>
          <a:p>
            <a:pPr marL="0" lvl="0" indent="0"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Использование обучающего диалога способствует развитию познавательного интереса учащихся к изучению математики, позволяет привлекать учащихся к творческому поиску, как в процессе изучения теоретического материала, так и в процессе решения задач.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53727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РЕЗУЛЬТАТИВНОЕ ЭССЕ</a:t>
            </a:r>
            <a:endParaRPr lang="ru-RU" sz="180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640960" cy="561662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Целью прохождения стажировки было: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Развитие профессиональной компетенции в конструировании уроков математики в условиях реализации ФГОС ООО</a:t>
            </a:r>
          </a:p>
          <a:p>
            <a:pPr marL="0" lvl="0" indent="0">
              <a:buNone/>
            </a:pP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Для достижения цели мной было изучены теоретические основы курса и разработана карта изучения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темы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«Сравнение десятичных дробей».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Так же изучены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вебинары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представленные в рамках данной виртуальной стажировки, проанализирован урок </a:t>
            </a:r>
            <a:r>
              <a:rPr lang="ru-RU" sz="1600" dirty="0" err="1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Жиряковой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Л.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В. по теме «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Округление натуральных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чисел». Все это помогло сформировать определенные навыки и закрепить уже имеющиеся при конструирование уроков математики в условиях реализации ФГОС ООО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3179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3204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ПРОГНОСТИЧЕСКОЕ ЭССЕ</a:t>
            </a:r>
            <a:endParaRPr lang="ru-RU" sz="180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40060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Цель  </a:t>
            </a:r>
            <a:r>
              <a:rPr lang="ru-RU" sz="1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прохождения </a:t>
            </a:r>
            <a:r>
              <a:rPr lang="ru-RU" sz="1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стажировки</a:t>
            </a:r>
            <a:r>
              <a:rPr lang="ru-RU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r>
              <a:rPr lang="ru-RU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Развитие профессиональной компетенции в конструировании уроков математики в условиях реализации ФГОС ООО</a:t>
            </a:r>
            <a:endParaRPr lang="ru-RU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Задачи прохождения </a:t>
            </a:r>
            <a:r>
              <a:rPr lang="ru-RU" sz="1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стажировки</a:t>
            </a:r>
            <a:r>
              <a:rPr lang="ru-RU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r>
              <a:rPr lang="ru-RU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Изучить теоретические </a:t>
            </a:r>
            <a:r>
              <a:rPr lang="ru-RU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основы конструировании уроков математики в условиях реализации ФГОС ООО</a:t>
            </a:r>
          </a:p>
          <a:p>
            <a:r>
              <a:rPr lang="ru-RU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Совершенствовать уже имеющие знания и умения в конструировании карты темы урока</a:t>
            </a:r>
          </a:p>
          <a:p>
            <a:r>
              <a:rPr lang="ru-RU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Систематизировать ЗУН по данной теме</a:t>
            </a:r>
            <a:endParaRPr lang="ru-RU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Планируемые результаты </a:t>
            </a:r>
            <a:r>
              <a:rPr lang="ru-RU" sz="1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стажировки: </a:t>
            </a:r>
          </a:p>
          <a:p>
            <a:r>
              <a:rPr lang="ru-RU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Умение составлять карту изучения темы на более высоком уровне</a:t>
            </a:r>
            <a:endParaRPr lang="ru-RU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Тема практико-значимой </a:t>
            </a:r>
            <a:r>
              <a:rPr lang="ru-RU" sz="1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работы: </a:t>
            </a:r>
            <a:r>
              <a:rPr lang="ru-RU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Сравнение  десятичных дробей</a:t>
            </a:r>
            <a:endParaRPr lang="ru-RU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ru-RU" sz="1600" b="1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Задачи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Умение четко определять типы уроков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Четко представлять результат прохождения темы</a:t>
            </a:r>
          </a:p>
          <a:p>
            <a:pPr lvl="0"/>
            <a:r>
              <a:rPr lang="ru-RU" sz="160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Анализ уровня </a:t>
            </a:r>
            <a:r>
              <a:rPr lang="ru-RU" sz="1600" dirty="0" err="1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обученности</a:t>
            </a:r>
            <a:r>
              <a:rPr lang="ru-RU" sz="1600" dirty="0" smtClean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учащихся и планирование новых образовательных результатов</a:t>
            </a:r>
            <a:endParaRPr lang="ru-RU" sz="1600" dirty="0" smtClean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>
              <a:buNone/>
            </a:pPr>
            <a:endParaRPr lang="ru-RU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5766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52128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ТЕМАТИЧЕСКОЕ ПЛАНИРОВАНИЕ ТЕМЫ</a:t>
            </a:r>
            <a:b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«Сравнение десятичных дробей»</a:t>
            </a:r>
            <a:r>
              <a:rPr lang="ru-RU" sz="24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ru-RU" sz="240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9895559"/>
              </p:ext>
            </p:extLst>
          </p:nvPr>
        </p:nvGraphicFramePr>
        <p:xfrm>
          <a:off x="251520" y="1268760"/>
          <a:ext cx="8642352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3240360"/>
                <a:gridCol w="720080"/>
                <a:gridCol w="388982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№ параграфа</a:t>
                      </a:r>
                      <a:endParaRPr lang="ru-RU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Содержание</a:t>
                      </a:r>
                      <a:endParaRPr lang="ru-RU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Кол-во часов</a:t>
                      </a:r>
                      <a:endParaRPr lang="ru-RU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Характеристика основных видов деятельности учащихся (на уровне учебных действий)</a:t>
                      </a:r>
                      <a:endParaRPr lang="ru-RU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Глава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II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П 31    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Десятичные дроби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12"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Определяют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тему урока , формируют цель на уроке. Работают по коллективно составленному плану. Оценивают правильность выполнения действий на уровне адекватной ретроспективной оценки. Совместно договариваются о правилах поведения и общения на уроке. Добывать новые знания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 31</a:t>
                      </a:r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Сравнение десятичных 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 31</a:t>
                      </a:r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Сравнение десятичных 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 31</a:t>
                      </a:r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Сравнение десятичных 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69137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ТАБЛИЦА ИЗУЧЕНИЯ ТЕМЫ </a:t>
            </a:r>
            <a:r>
              <a:rPr lang="ru-RU" sz="18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«Сравнение десятичных дробей» </a:t>
            </a:r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(фрагмент)</a:t>
            </a:r>
            <a:endParaRPr lang="ru-RU" sz="180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831676"/>
              </p:ext>
            </p:extLst>
          </p:nvPr>
        </p:nvGraphicFramePr>
        <p:xfrm>
          <a:off x="251520" y="1052736"/>
          <a:ext cx="8640960" cy="4998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2952328"/>
                <a:gridCol w="2502278"/>
                <a:gridCol w="2106234"/>
              </a:tblGrid>
              <a:tr h="433801"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Формулировка обобщённых целей</a:t>
                      </a:r>
                      <a:endParaRPr lang="ru-RU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Формулировки учебных задач,</a:t>
                      </a:r>
                    </a:p>
                    <a:p>
                      <a:pPr algn="ctr"/>
                      <a:r>
                        <a:rPr lang="ru-RU" sz="12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с помощью которых достигается обобщённая цель</a:t>
                      </a:r>
                      <a:endParaRPr lang="ru-RU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Средства обучения теме (средства помощи)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34888">
                <a:tc vMerge="1">
                  <a:txBody>
                    <a:bodyPr/>
                    <a:lstStyle/>
                    <a:p>
                      <a:endParaRPr lang="ru-RU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цель считается достигнутой, если Вы на уровнях:</a:t>
                      </a:r>
                      <a:endParaRPr lang="ru-RU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16024">
                <a:tc vMerge="1">
                  <a:txBody>
                    <a:bodyPr/>
                    <a:lstStyle/>
                    <a:p>
                      <a:endParaRPr lang="ru-RU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базовом</a:t>
                      </a:r>
                      <a:endParaRPr lang="ru-RU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углублённом</a:t>
                      </a:r>
                      <a:endParaRPr lang="ru-RU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3801"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Ц 1</a:t>
                      </a:r>
                      <a:endParaRPr lang="ru-RU" sz="12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Введение в тему, постановка и  формулирование целей своей учебной деятельности</a:t>
                      </a:r>
                      <a:endParaRPr lang="ru-RU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презентация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3801"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Ц 2</a:t>
                      </a:r>
                      <a:endParaRPr lang="ru-RU" sz="12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познавательных  и логических УУД</a:t>
                      </a:r>
                      <a:endParaRPr lang="ru-RU" sz="1600" dirty="0"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Алгоритм сравнения десятичных дробей (таблица)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3801"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Ц 3</a:t>
                      </a:r>
                      <a:endParaRPr lang="ru-RU" sz="12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Контроль усвоения теоретических знаний: а) сравнивает числа, б) понимает связь отношений «больше» и «меньше» с расположением точек на координатной прямой.</a:t>
                      </a:r>
                      <a:endParaRPr lang="ru-RU" sz="1600" dirty="0"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Приемы контроля и оценки</a:t>
                      </a:r>
                    </a:p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3801"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Ц 4</a:t>
                      </a:r>
                      <a:endParaRPr lang="ru-RU" sz="12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задач своего уровня сложности, составляет задачи аналогичные данным</a:t>
                      </a:r>
                      <a:endParaRPr lang="ru-RU" sz="1600" dirty="0"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Решение задач своего уровня сложности, составляет задачи аналогичные данным</a:t>
                      </a:r>
                      <a:endParaRPr lang="ru-RU" sz="1600" dirty="0"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Приемы контроля и оценки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3801">
                <a:tc>
                  <a:txBody>
                    <a:bodyPr/>
                    <a:lstStyle/>
                    <a:p>
                      <a:pPr algn="ctr"/>
                      <a:r>
                        <a:rPr lang="ru-RU" sz="12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Ц 5</a:t>
                      </a:r>
                      <a:endParaRPr lang="ru-RU" sz="12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Самоанализ, выводы о качестве собственных знаний</a:t>
                      </a:r>
                      <a:endParaRPr lang="ru-RU" sz="1600" dirty="0"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Самоанализ, выводы о качестве собственных знаний</a:t>
                      </a:r>
                      <a:endParaRPr lang="ru-RU" sz="1600" dirty="0"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Приемы само регуляции УПД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33879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КАРТА ИЗУЧЕНИЯ ТЕМЫ </a:t>
            </a:r>
            <a:r>
              <a:rPr lang="ru-RU" sz="18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«Сравнение десятичных дробей» </a:t>
            </a:r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(фрагмент)</a:t>
            </a:r>
            <a:endParaRPr lang="ru-RU" sz="180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Е.Е. Алексеева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458462"/>
              </p:ext>
            </p:extLst>
          </p:nvPr>
        </p:nvGraphicFramePr>
        <p:xfrm>
          <a:off x="251520" y="1196752"/>
          <a:ext cx="8962280" cy="44294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8108"/>
                <a:gridCol w="2632292"/>
                <a:gridCol w="2088232"/>
                <a:gridCol w="2232248"/>
                <a:gridCol w="208280"/>
                <a:gridCol w="208280"/>
                <a:gridCol w="208280"/>
                <a:gridCol w="208280"/>
                <a:gridCol w="208280"/>
              </a:tblGrid>
              <a:tr h="427299">
                <a:tc gridSpan="9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Блок </a:t>
                      </a:r>
                      <a:r>
                        <a:rPr lang="en-US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</a:t>
                      </a:r>
                      <a:r>
                        <a:rPr lang="ru-RU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r>
                        <a:rPr lang="ru-RU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ru-RU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ЛОГИЧЕСКАЯ СТРУКТУРА И ЦЕЛИ ИЗУЧЕНИЯ ТЕМЫ (ТАБЛИЦА ЦЕЛЕЙ)</a:t>
                      </a:r>
                      <a:endParaRPr lang="ru-RU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29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№ УРОКА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680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ЦЕЛЬ УРОКА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ц.1, ц.</a:t>
                      </a:r>
                      <a:r>
                        <a:rPr lang="ru-RU" sz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4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Ц. 2, ц. 3, ц.4</a:t>
                      </a:r>
                    </a:p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Ц.2, ц.4, ц.5</a:t>
                      </a:r>
                    </a:p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680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СОДЕРЖАНИЕ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Уравнивание количество знаков в дробной части числа. Сравнивание десятичных дробей. Изображение десятичных дробей на координатном луче</a:t>
                      </a:r>
                    </a:p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Сравнение десятичных дробей, а также значений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величин различных единиц измерений. Определение между какими соседними натуральными числами находится данная десятичная дробь.</a:t>
                      </a:r>
                      <a:endParaRPr lang="ru-RU" sz="1600" dirty="0" smtClean="0"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Сравнение десятичных дробей, а также значений</a:t>
                      </a:r>
                      <a:r>
                        <a:rPr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Verdana" panose="020B0604030504040204" pitchFamily="34" charset="0"/>
                          <a:cs typeface="Times New Roman" panose="02020603050405020304" pitchFamily="18" charset="0"/>
                        </a:rPr>
                        <a:t>величин различных единиц измерений. Определение между какими соседними натуральными числами находится данная десятичная дробь.</a:t>
                      </a:r>
                      <a:endParaRPr lang="ru-RU" sz="1600" dirty="0" smtClean="0"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298939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2008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КАРТА ИЗУЧЕНИЯ ТЕМЫ </a:t>
            </a:r>
            <a:r>
              <a:rPr lang="ru-RU" sz="18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«Сравнение десятичных дробей»</a:t>
            </a:r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(фрагмент-продолжение)</a:t>
            </a:r>
            <a:endParaRPr lang="ru-RU" sz="180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406770"/>
              </p:ext>
            </p:extLst>
          </p:nvPr>
        </p:nvGraphicFramePr>
        <p:xfrm>
          <a:off x="251520" y="1556792"/>
          <a:ext cx="8640961" cy="545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107"/>
                <a:gridCol w="1200133"/>
                <a:gridCol w="2160240"/>
                <a:gridCol w="2160241"/>
                <a:gridCol w="2160240"/>
              </a:tblGrid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Блок </a:t>
                      </a:r>
                      <a:r>
                        <a:rPr lang="en-US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II</a:t>
                      </a:r>
                      <a:r>
                        <a:rPr lang="ru-RU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r>
                        <a:rPr lang="ru-RU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ru-RU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БЛОК АКТУАЛИЗАЦИИ ЗНАНИЙ УЧАЩИХСЯ</a:t>
                      </a:r>
                      <a:endParaRPr lang="ru-RU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ЗНАЮТ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РАЗЛИЧИЯ ДЕСЯТИЧНЫХ ДРОБЕЙ</a:t>
                      </a:r>
                      <a:endParaRPr lang="ru-RU" sz="12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УМЕЮТ</a:t>
                      </a:r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ОПРЕДЕЛЯТЬ, НАХОДИТЬ РАВНЫЕ ДРОБИ, СРАВНИВАТЬ ДЕСЯТИЧНЫЕ ДРОБИ</a:t>
                      </a:r>
                      <a:endParaRPr lang="ru-RU" sz="12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Блок 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III</a:t>
                      </a:r>
                      <a:r>
                        <a:rPr lang="ru-RU" sz="1400" b="1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ПРЕДМЕТНЫЕ РЕЗУЛЬТАТЫ</a:t>
                      </a:r>
                      <a:endParaRPr lang="ru-RU" sz="1400" b="1" dirty="0">
                        <a:solidFill>
                          <a:schemeClr val="bg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ЗНАЮТ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ПРАВИЛО СРАВНЕНИЯ ДЕСЯТИЧНЫХ ДРОБЕЙ</a:t>
                      </a:r>
                      <a:endParaRPr lang="ru-RU" sz="12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УМЕЮТ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ПРИМЕНЯТЬ ПРАВИЛО СРАВНЕНИЕ ДЕСЯТИЧНЫХ ДРОБЕЙ</a:t>
                      </a:r>
                      <a:endParaRPr lang="ru-RU" sz="12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ru-RU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noProof="0" dirty="0" smtClean="0">
                          <a:solidFill>
                            <a:schemeClr val="bg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Блок VII. ТЕМЫ ИНДИВИДУАЛЬНЫХ ЗАДАНИЙ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Сравнение десятичных дробей в повседневной жизни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Блок VII</a:t>
                      </a:r>
                      <a:r>
                        <a:rPr kumimoji="0" lang="en-US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МЕТАПРЕДМЕТНЫЕ РЕЗУЛЬТАТЫ ИЗУЧЕНИЯ ТЕМЫ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Познавательные УУД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Регулятивные УУД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Коммуникативные УУД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Личностные УУД</a:t>
                      </a: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Анализ объектов, синтез,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Анализ, подведение под понятие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ru-RU" sz="16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Умение прогнозировать,</a:t>
                      </a:r>
                      <a:endParaRPr lang="ru-RU" sz="1400" b="0" i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rtl="0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Самоконтроль,</a:t>
                      </a:r>
                      <a:endParaRPr lang="ru-RU" sz="1400" b="0" i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rtl="0"/>
                      <a:r>
                        <a:rPr lang="ru-RU" sz="1400" b="0" i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коррекция</a:t>
                      </a:r>
                      <a:endParaRPr lang="ru-RU" sz="1400" b="0" i="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Умение с достаточной полнотой и точностью выражать свои мысли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2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Умение вступают в диалог с учителем при обсуждении домашнего задания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 ценностных ориентиров на основе развития познавательных интересов</a:t>
                      </a:r>
                      <a:endParaRPr kumimoji="0" lang="ru-RU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Verdana" panose="020B060403050404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19261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39"/>
            <a:ext cx="8229600" cy="792089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СИСТЕМА УРОКОВ РАЗНЫХ ТИПОВ ПО ТЕМЕ </a:t>
            </a:r>
            <a:r>
              <a:rPr lang="ru-RU" sz="18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Сравнение десятичных дробей </a:t>
            </a:r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(фрагмент)</a:t>
            </a:r>
            <a:endParaRPr lang="ru-RU" sz="180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090" y="1602777"/>
            <a:ext cx="8640960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Тема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урока: Сравнение десятичных дробей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Номер урока в теме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: 1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Цель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урока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тему,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 формулирование целей своей учебной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Задачи урока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: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Познакомить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учащихся с алгоритмом сравнения десятичных дробей; учить выполнять сравнение с опорой на алгоритм</a:t>
            </a:r>
            <a:r>
              <a:rPr lang="ru-RU" sz="15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Структура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урока: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 момент,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актуализация знаний, постановка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учебной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задачи,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знание, первичное закрепление, первичная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понимания, рефлексия 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 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Используемые электронные ресурсы: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Презентация 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Другая информация по уроку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4628" y="1082697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4000" b="1" kern="1200" cap="none" spc="0" dirty="0" smtClean="0">
                <a:ln>
                  <a:noFill/>
                </a:ln>
                <a:solidFill>
                  <a:srgbClr val="17515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Урок «открытия» нового знания</a:t>
            </a:r>
            <a:endParaRPr lang="ru-RU" sz="180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6896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39"/>
            <a:ext cx="8229600" cy="792089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СИСТЕМА УРОКОВ РАЗНЫХ ТИПОВ ПО ТЕМЕ </a:t>
            </a:r>
            <a:r>
              <a:rPr lang="ru-RU" sz="18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Сравнение десятичных дробей </a:t>
            </a:r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(фрагмент)</a:t>
            </a:r>
            <a:endParaRPr lang="ru-RU" sz="180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090" y="1602777"/>
            <a:ext cx="8640960" cy="43924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Тема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урока: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Сравнение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десятичных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дробей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Номер урока в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теме:2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Цель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урока: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усвоения теоретических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практических знаний</a:t>
            </a:r>
          </a:p>
          <a:p>
            <a:pPr marL="0" lv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Задачи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урока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: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Продолжить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работу по формированию навыка сравнивать десятичные дроби; учить находить место точек на координатном луче, если координата выражена десятичной дробью.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Структура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урока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Организационный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момент, актуализация знаний, работа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по теме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урока, физкультминутка, повторение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изученного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материала,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с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амостоятельная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работа по закреплению нового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материала, рефлексия, домашнее задание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Используемые электронные ресурсы:</a:t>
            </a:r>
          </a:p>
          <a:p>
            <a:pPr marL="0" indent="0">
              <a:buNone/>
            </a:pP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Другая информация по уроку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4628" y="1082697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4000" b="1" kern="1200" cap="none" spc="0" dirty="0" smtClean="0">
                <a:ln>
                  <a:noFill/>
                </a:ln>
                <a:solidFill>
                  <a:srgbClr val="17515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Урок включения нового знания в систему знаний</a:t>
            </a:r>
          </a:p>
        </p:txBody>
      </p:sp>
    </p:spTree>
    <p:extLst>
      <p:ext uri="{BB962C8B-B14F-4D97-AF65-F5344CB8AC3E}">
        <p14:creationId xmlns:p14="http://schemas.microsoft.com/office/powerpoint/2010/main" val="27423743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39"/>
            <a:ext cx="8229600" cy="792089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СИСТЕМА УРОКОВ РАЗНЫХ ТИПОВ ПО ТЕМЕ </a:t>
            </a:r>
            <a:r>
              <a:rPr lang="ru-RU" sz="18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Сравнение десятичных дробей </a:t>
            </a:r>
            <a:r>
              <a:rPr lang="ru-RU" sz="18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(фрагмент)</a:t>
            </a:r>
            <a:endParaRPr lang="ru-RU" sz="1800" dirty="0">
              <a:solidFill>
                <a:srgbClr val="C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7090" y="1602777"/>
            <a:ext cx="8640960" cy="43924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Тема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урока: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Сравнение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десятичных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дробей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Номер урока в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теме:3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Цель: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Формирование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способностей к коррекции собственных затруднений на основе алгоритма рефлексивного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мышления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Задачи урока: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Совершенствовать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навык сравнения десятичных дробей; учить решать текстовые задачи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.</a:t>
            </a: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Структура 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урока: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Организационный момент, актуализация знаний, работа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по теме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урока, физкультминутка, повторение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изученного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материала, самостоятельная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работа по закреплению нового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материала, рефлексия, домашнее задание.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Используемые электронные ресурсы:</a:t>
            </a:r>
          </a:p>
          <a:p>
            <a:pPr marL="0" indent="0">
              <a:buNone/>
            </a:pPr>
            <a:endParaRPr lang="ru-RU" sz="1600" dirty="0" smtClean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Другая информация по уроку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Е.Е. Алексеева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04628" y="1082697"/>
            <a:ext cx="8229600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4000" b="1" kern="1200" cap="none" spc="0" dirty="0" smtClean="0">
                <a:ln>
                  <a:noFill/>
                </a:ln>
                <a:solidFill>
                  <a:srgbClr val="17515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Урок рефлексии</a:t>
            </a:r>
          </a:p>
        </p:txBody>
      </p:sp>
    </p:spTree>
    <p:extLst>
      <p:ext uri="{BB962C8B-B14F-4D97-AF65-F5344CB8AC3E}">
        <p14:creationId xmlns:p14="http://schemas.microsoft.com/office/powerpoint/2010/main" val="33944322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СУ_ЭС_Каф.матем.дисц_Стажёр ФИО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F497D"/>
      </a:accent1>
      <a:accent2>
        <a:srgbClr val="548DD4"/>
      </a:accent2>
      <a:accent3>
        <a:srgbClr val="632423"/>
      </a:accent3>
      <a:accent4>
        <a:srgbClr val="953734"/>
      </a:accent4>
      <a:accent5>
        <a:srgbClr val="4BACC6"/>
      </a:accent5>
      <a:accent6>
        <a:srgbClr val="E36C09"/>
      </a:accent6>
      <a:hlink>
        <a:srgbClr val="002060"/>
      </a:hlink>
      <a:folHlink>
        <a:srgbClr val="6565F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КСУ_ЭС_Каф.матем.дисц_Стажёр ФИО</Template>
  <TotalTime>563</TotalTime>
  <Words>1499</Words>
  <Application>Microsoft Office PowerPoint</Application>
  <PresentationFormat>Экран (4:3)</PresentationFormat>
  <Paragraphs>222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Century Gothic</vt:lpstr>
      <vt:lpstr>Tahoma</vt:lpstr>
      <vt:lpstr>Times New Roman</vt:lpstr>
      <vt:lpstr>Verdana</vt:lpstr>
      <vt:lpstr>КСУ_ЭС_Каф.матем.дисц_Стажёр ФИО</vt:lpstr>
      <vt:lpstr>ДОПОЛНИТЕЛЬНАЯ ПРОФЕССИОНАЛЬНАЯ ПРОГРАММА ПОВЫШЕНИЯ КВАЛИФИКАЦИИ «КОНСТРУИРОВАНИЕ СИСТЕМЫ УРОКОВ МАТЕМАТИКИ В УСЛОВИЯХ РЕАЛИЗАЦИИ ФГОС ООО» В ФОРМЕ ВИРТУАЛЬНОЙ СТАЖИРОВКИ</vt:lpstr>
      <vt:lpstr>ПРОГНОСТИЧЕСКОЕ ЭССЕ</vt:lpstr>
      <vt:lpstr>ТЕМАТИЧЕСКОЕ ПЛАНИРОВАНИЕ ТЕМЫ «Сравнение десятичных дробей» </vt:lpstr>
      <vt:lpstr>ТАБЛИЦА ИЗУЧЕНИЯ ТЕМЫ «Сравнение десятичных дробей» (фрагмент)</vt:lpstr>
      <vt:lpstr>КАРТА ИЗУЧЕНИЯ ТЕМЫ «Сравнение десятичных дробей» (фрагмент)</vt:lpstr>
      <vt:lpstr>КАРТА ИЗУЧЕНИЯ ТЕМЫ «Сравнение десятичных дробей» (фрагмент-продолжение)</vt:lpstr>
      <vt:lpstr>СИСТЕМА УРОКОВ РАЗНЫХ ТИПОВ ПО ТЕМЕ Сравнение десятичных дробей (фрагмент)</vt:lpstr>
      <vt:lpstr>СИСТЕМА УРОКОВ РАЗНЫХ ТИПОВ ПО ТЕМЕ Сравнение десятичных дробей (фрагмент)</vt:lpstr>
      <vt:lpstr>СИСТЕМА УРОКОВ РАЗНЫХ ТИПОВ ПО ТЕМЕ Сравнение десятичных дробей (фрагмент)</vt:lpstr>
      <vt:lpstr>АНАЛИЗ УРОКА НА СООТВЕТСТВИЕ ТРЕБОВАНИЯМ ФГОС</vt:lpstr>
      <vt:lpstr>АНАЛИЗ УРОКА НА СООТВЕТСТВИЕ ТРЕБОВАНИЯМ ФГОС (продолжение)</vt:lpstr>
      <vt:lpstr>ХАРАКТЕРИСТИКА  ОРГАНИЗАЦИИ ДЕЯТЕЛЬНОСТИ, НАПРАВЛЕННОЙ НА ДОСТИЖЕНИЕ ПЛАНИРУЕМЫХ РЕЗУЛЬТАТОВ ПРИ ОБУЧЕНИИ МАТЕМАТИКЕ (по материалам вебинара)</vt:lpstr>
      <vt:lpstr>ХАРАКТЕРИСТИКА ОРГАНИЗАЦИИ ПРОЦЕССА ОБУЧЕНИЯ МАТЕМАТИКЕ (по материалам конференции)</vt:lpstr>
      <vt:lpstr>РЕЗУЛЬТАТИВНОЕ ЭССЕ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Алексеева Е.Е.</dc:creator>
  <cp:lastModifiedBy>мвидео</cp:lastModifiedBy>
  <cp:revision>50</cp:revision>
  <dcterms:created xsi:type="dcterms:W3CDTF">2016-01-19T18:53:35Z</dcterms:created>
  <dcterms:modified xsi:type="dcterms:W3CDTF">2017-03-24T18:14:31Z</dcterms:modified>
</cp:coreProperties>
</file>