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4" r:id="rId4"/>
    <p:sldId id="265" r:id="rId5"/>
    <p:sldId id="266" r:id="rId6"/>
    <p:sldId id="257" r:id="rId7"/>
    <p:sldId id="269" r:id="rId8"/>
    <p:sldId id="270" r:id="rId9"/>
    <p:sldId id="271" r:id="rId10"/>
    <p:sldId id="272" r:id="rId11"/>
    <p:sldId id="273" r:id="rId12"/>
    <p:sldId id="262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90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hyperlink" Target="http://allforchildren.ru/pictures/showimg/school22/school2226jpg.ht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18473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714348" y="785794"/>
            <a:ext cx="842965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уроку  математики в 1 классе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по теме «Закрепление изученного материала. Письмо цифры 9».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4143380"/>
            <a:ext cx="892971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Крючкова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Л.И.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14613" y="1643051"/>
            <a:ext cx="4000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Учебник, с. 58–59. Р/т, с. 22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2748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928670"/>
            <a:ext cx="1428727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"/>
            <a:ext cx="914400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образовательное учреждение</a:t>
            </a:r>
            <a:r>
              <a:rPr lang="ru-RU" sz="9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Богатищевская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средняя общеобразовательная школа»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п.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Богатищево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Каширского муниципального района Московской области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Картинка 1 из 1077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2214554"/>
            <a:ext cx="44958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428860" y="285728"/>
            <a:ext cx="5143536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Решение задач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(веер).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Я нашел в дупле у белки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Восемь  лесных орешков мелких.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 еще один лежит,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Мхом заботливо укрыт.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 и белка! Вот хозяйка!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орешки посчитай -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Толи 2 пары варежек. Сколько варежек на левую руку?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28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C:\Documents and Settings\Владелец\Мои документы\Мои рисунки\6486a07b99f0[1]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860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Владелец\Мои документы\Мои рисунки\ff3b68619fb3[1]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3850" y="1428736"/>
            <a:ext cx="2470150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" y="0"/>
            <a:ext cx="84296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Найти известные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геометрические фигуры.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785926"/>
            <a:ext cx="499110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Владелец\Мои документы\Мои рисунки\91cf47829d4c[1]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214290"/>
            <a:ext cx="15811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Владелец\Мои документы\Мои рисунки\91cf47829d4c[1]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3357562"/>
            <a:ext cx="15811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://allforchildren.ru/pictures/school22_s/school2226.jpg">
            <a:hlinkClick r:id="rId4" tooltip="Нажмите для просмотра полноразмерного изображения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5072074"/>
            <a:ext cx="1428750" cy="8096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6"/>
          <p:cNvSpPr>
            <a:spLocks noChangeArrowheads="1"/>
          </p:cNvSpPr>
          <p:nvPr/>
        </p:nvSpPr>
        <p:spPr bwMode="auto">
          <a:xfrm>
            <a:off x="1071538" y="3429000"/>
            <a:ext cx="914400" cy="914400"/>
          </a:xfrm>
          <a:prstGeom prst="smileyFace">
            <a:avLst>
              <a:gd name="adj" fmla="val 625"/>
            </a:avLst>
          </a:prstGeom>
          <a:solidFill>
            <a:schemeClr val="bg1"/>
          </a:solidFill>
          <a:ln w="952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7429520" y="3429000"/>
            <a:ext cx="914400" cy="914400"/>
          </a:xfrm>
          <a:prstGeom prst="smileyFace">
            <a:avLst>
              <a:gd name="adj" fmla="val 625"/>
            </a:avLst>
          </a:prstGeom>
          <a:solidFill>
            <a:schemeClr val="bg1"/>
          </a:solidFill>
          <a:ln w="9525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3143240" y="4500570"/>
            <a:ext cx="2428892" cy="1928826"/>
          </a:xfrm>
          <a:prstGeom prst="smileyFace">
            <a:avLst>
              <a:gd name="adj" fmla="val 4653"/>
            </a:avLst>
          </a:pr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500430" y="0"/>
            <a:ext cx="35004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Моё настроение.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214290"/>
            <a:ext cx="2517766" cy="2571768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2517766" cy="2571768"/>
          </a:xfrm>
          <a:prstGeom prst="rect">
            <a:avLst/>
          </a:prstGeom>
          <a:noFill/>
        </p:spPr>
      </p:pic>
      <p:pic>
        <p:nvPicPr>
          <p:cNvPr id="8" name="i-main-pic" descr="Картинка 1 из 3056"/>
          <p:cNvPicPr>
            <a:picLocks noChangeAspect="1" noChangeArrowheads="1"/>
          </p:cNvPicPr>
          <p:nvPr/>
        </p:nvPicPr>
        <p:blipFill>
          <a:blip r:embed="rId3" cstate="email"/>
          <a:srcRect r="-1287" b="-1251"/>
          <a:stretch>
            <a:fillRect/>
          </a:stretch>
        </p:blipFill>
        <p:spPr bwMode="auto">
          <a:xfrm>
            <a:off x="3571868" y="571480"/>
            <a:ext cx="2071702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794"/>
            <a:ext cx="9144000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000364" y="142852"/>
            <a:ext cx="29289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214290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Решаемые проблемы: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Что значит «девять»? Как писать эту цифру?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Цели: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записывать результат сравнения чисел, используя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соответствующие знаки; называть состав числа;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сравнивать пары чисел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Понятия: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Число 9. Письмо цифры 9. Сравнение с другими цифрами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Предметные результаты: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Научатся: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называть и записывать последовательность чисел от 1 до 9; писать цифру 9, устанавливать порядок при счёте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Универсальные учебные действия: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Регулятивные: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выбирать действия в соответствии с поставленной задачей и условиями её реализации: планирование хода решения задачи, выполнение заданий на усвоение последовательности чисел, на вычисление, сравнение.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Познавательные: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использовать общие приёмы решения задач: применение анализа, сравнения, обобщения для упорядочения, установления закономерностей на основе математических фактов, создание и применение моделей для решения задач,  составление числовых последовательностей.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Коммуникативные: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определять общую цель и пути ее достижения, осуществлять взаимный контроль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Личностные: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Самооценка на основе критериев успешности учебной деятельности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arg-owl-in-tux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857356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image0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0"/>
            <a:ext cx="2438400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143240" y="1000108"/>
            <a:ext cx="5143536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Ждут сегодня вас задачи, 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Примеры, шутки, всё для вас! 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Пожелаю всем удачи – 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работу, в добрый час!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65413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4-конечная звезда 5"/>
          <p:cNvSpPr/>
          <p:nvPr/>
        </p:nvSpPr>
        <p:spPr>
          <a:xfrm>
            <a:off x="4143372" y="3857628"/>
            <a:ext cx="914400" cy="914400"/>
          </a:xfrm>
          <a:prstGeom prst="star4">
            <a:avLst/>
          </a:prstGeom>
          <a:solidFill>
            <a:srgbClr val="00B0F0"/>
          </a:solidFill>
          <a:ln>
            <a:solidFill>
              <a:srgbClr val="0070C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7643834" y="5500702"/>
            <a:ext cx="914400" cy="914400"/>
          </a:xfrm>
          <a:prstGeom prst="star4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428596" y="5143512"/>
            <a:ext cx="914400" cy="914400"/>
          </a:xfrm>
          <a:prstGeom prst="star4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5929322" y="5072074"/>
            <a:ext cx="914400" cy="914400"/>
          </a:xfrm>
          <a:prstGeom prst="star4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7286644" y="3071810"/>
            <a:ext cx="914400" cy="914400"/>
          </a:xfrm>
          <a:prstGeom prst="star4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1785918" y="4000504"/>
            <a:ext cx="914400" cy="914400"/>
          </a:xfrm>
          <a:prstGeom prst="star4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3143240" y="285728"/>
            <a:ext cx="914400" cy="914400"/>
          </a:xfrm>
          <a:prstGeom prst="star4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3" cstate="print"/>
          <a:srcRect l="12500" t="57182" b="5620"/>
          <a:stretch>
            <a:fillRect/>
          </a:stretch>
        </p:blipFill>
        <p:spPr bwMode="auto">
          <a:xfrm>
            <a:off x="6781800" y="0"/>
            <a:ext cx="2362200" cy="144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71472" y="357166"/>
            <a:ext cx="857252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Устный счёт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Предыдущие числа.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8, 6, 4,5.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</a:t>
            </a: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Назову я вам число,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всем известное оно.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Попрошу вас не зевать,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соседей у числа назвать.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5, 7, 8, 3, 2.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5" name="Рисунок 4" descr="origina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14876" y="428604"/>
            <a:ext cx="4071966" cy="6082825"/>
          </a:xfrm>
          <a:prstGeom prst="rect">
            <a:avLst/>
          </a:prstGeom>
        </p:spPr>
      </p:pic>
      <p:sp>
        <p:nvSpPr>
          <p:cNvPr id="6" name="4-конечная звезда 5"/>
          <p:cNvSpPr/>
          <p:nvPr/>
        </p:nvSpPr>
        <p:spPr>
          <a:xfrm>
            <a:off x="428596" y="5143512"/>
            <a:ext cx="914400" cy="914400"/>
          </a:xfrm>
          <a:prstGeom prst="star4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928662" y="5357826"/>
            <a:ext cx="914400" cy="914400"/>
          </a:xfrm>
          <a:prstGeom prst="star4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1357290" y="5572140"/>
            <a:ext cx="914400" cy="914400"/>
          </a:xfrm>
          <a:prstGeom prst="star4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8001024" y="5643578"/>
            <a:ext cx="914400" cy="914400"/>
          </a:xfrm>
          <a:prstGeom prst="star4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1785918" y="5715016"/>
            <a:ext cx="914400" cy="914400"/>
          </a:xfrm>
          <a:prstGeom prst="star4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2285984" y="5943600"/>
            <a:ext cx="914400" cy="914400"/>
          </a:xfrm>
          <a:prstGeom prst="star4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4786314" y="571480"/>
            <a:ext cx="914400" cy="914400"/>
          </a:xfrm>
          <a:prstGeom prst="star4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4-конечная звезда 12"/>
          <p:cNvSpPr/>
          <p:nvPr/>
        </p:nvSpPr>
        <p:spPr>
          <a:xfrm>
            <a:off x="4643438" y="5943600"/>
            <a:ext cx="914400" cy="914400"/>
          </a:xfrm>
          <a:prstGeom prst="star4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4-конечная звезда 13"/>
          <p:cNvSpPr/>
          <p:nvPr/>
        </p:nvSpPr>
        <p:spPr>
          <a:xfrm>
            <a:off x="8072462" y="428604"/>
            <a:ext cx="914400" cy="914400"/>
          </a:xfrm>
          <a:prstGeom prst="star4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357818" y="357166"/>
            <a:ext cx="378618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ебусы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3 ж -стриж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по 2 л-подвал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- 7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я-семья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- 5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но-пятно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- 3 тон-тритон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4440237"/>
            <a:ext cx="2152650" cy="241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-main-pic" descr="Картинка 9 из 2535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714876" cy="50720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4-конечная звезда 4"/>
          <p:cNvSpPr/>
          <p:nvPr/>
        </p:nvSpPr>
        <p:spPr>
          <a:xfrm rot="957679">
            <a:off x="500034" y="714356"/>
            <a:ext cx="914400" cy="914400"/>
          </a:xfrm>
          <a:prstGeom prst="star4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4-конечная звезда 5"/>
          <p:cNvSpPr/>
          <p:nvPr/>
        </p:nvSpPr>
        <p:spPr>
          <a:xfrm>
            <a:off x="7858148" y="357166"/>
            <a:ext cx="914400" cy="914400"/>
          </a:xfrm>
          <a:prstGeom prst="star4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>
                <a:lumMod val="9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 rot="1190097">
            <a:off x="3643306" y="1857364"/>
            <a:ext cx="914400" cy="914400"/>
          </a:xfrm>
          <a:prstGeom prst="star4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>
                <a:lumMod val="9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642910" y="5572140"/>
            <a:ext cx="914400" cy="914400"/>
          </a:xfrm>
          <a:prstGeom prst="star4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>
                <a:lumMod val="9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4572000" y="5500702"/>
            <a:ext cx="914400" cy="914400"/>
          </a:xfrm>
          <a:prstGeom prst="star4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>
                <a:lumMod val="9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6715140" y="3500438"/>
            <a:ext cx="914400" cy="914400"/>
          </a:xfrm>
          <a:prstGeom prst="star4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>
                <a:lumMod val="9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428992" y="2428868"/>
            <a:ext cx="1928826" cy="342902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3143240" y="1285860"/>
            <a:ext cx="2428892" cy="1143008"/>
          </a:xfrm>
          <a:prstGeom prst="triangle">
            <a:avLst>
              <a:gd name="adj" fmla="val 5140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/>
          <p:cNvSpPr>
            <a:spLocks noChangeShapeType="1"/>
          </p:cNvSpPr>
          <p:nvPr/>
        </p:nvSpPr>
        <p:spPr bwMode="auto">
          <a:xfrm>
            <a:off x="4357685" y="2428868"/>
            <a:ext cx="71439" cy="342902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1"/>
            <a:ext cx="8286776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«Заселим дом».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457200"/>
            <a:ext cx="1402948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3714744" y="85723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214811" y="928670"/>
            <a:ext cx="5000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3428992" y="3357562"/>
            <a:ext cx="192882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10800000" flipH="1">
            <a:off x="3428992" y="4214818"/>
            <a:ext cx="192882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428992" y="5072074"/>
            <a:ext cx="192882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72198" y="1071546"/>
            <a:ext cx="2919434" cy="37147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 descr="http://foto-zverey.ru/4/medvedi_3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480"/>
            <a:ext cx="1924396" cy="1785950"/>
          </a:xfrm>
          <a:prstGeom prst="rect">
            <a:avLst/>
          </a:prstGeom>
          <a:noFill/>
        </p:spPr>
      </p:pic>
      <p:pic>
        <p:nvPicPr>
          <p:cNvPr id="15" name="Picture 2" descr="http://foto-zverey.ru/4/medvedi_3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3116"/>
            <a:ext cx="1924396" cy="1785950"/>
          </a:xfrm>
          <a:prstGeom prst="rect">
            <a:avLst/>
          </a:prstGeom>
          <a:noFill/>
        </p:spPr>
      </p:pic>
      <p:pic>
        <p:nvPicPr>
          <p:cNvPr id="17" name="Picture 2" descr="http://foto-zverey.ru/4/medvedi_3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4752"/>
            <a:ext cx="1924396" cy="1785950"/>
          </a:xfrm>
          <a:prstGeom prst="rect">
            <a:avLst/>
          </a:prstGeom>
          <a:noFill/>
        </p:spPr>
      </p:pic>
      <p:pic>
        <p:nvPicPr>
          <p:cNvPr id="19" name="Picture 2" descr="http://foto-zverey.ru/4/medvedi_3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72050"/>
            <a:ext cx="1924396" cy="178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9" y="3244334"/>
            <a:ext cx="7181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Физкультминутка (видео)</a:t>
            </a:r>
            <a:endParaRPr lang="ru-RU" sz="3600" b="1" dirty="0"/>
          </a:p>
        </p:txBody>
      </p:sp>
      <p:pic>
        <p:nvPicPr>
          <p:cNvPr id="3" name="i-main-pic" descr="Картинка 1 из 3056"/>
          <p:cNvPicPr>
            <a:picLocks noChangeAspect="1" noChangeArrowheads="1"/>
          </p:cNvPicPr>
          <p:nvPr/>
        </p:nvPicPr>
        <p:blipFill>
          <a:blip r:embed="rId2" cstate="email"/>
          <a:srcRect r="-1287" b="-1251"/>
          <a:stretch>
            <a:fillRect/>
          </a:stretch>
        </p:blipFill>
        <p:spPr bwMode="auto">
          <a:xfrm>
            <a:off x="214282" y="357166"/>
            <a:ext cx="2071702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i-main-pic" descr="Картинка 1 из 3056"/>
          <p:cNvPicPr>
            <a:picLocks noChangeAspect="1" noChangeArrowheads="1"/>
          </p:cNvPicPr>
          <p:nvPr/>
        </p:nvPicPr>
        <p:blipFill>
          <a:blip r:embed="rId2" cstate="email"/>
          <a:srcRect r="-1287" b="-1251"/>
          <a:stretch>
            <a:fillRect/>
          </a:stretch>
        </p:blipFill>
        <p:spPr bwMode="auto">
          <a:xfrm>
            <a:off x="214282" y="3929066"/>
            <a:ext cx="2071702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0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5143512"/>
            <a:ext cx="157163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orlovka.crimea.ua/biblioznajka/images/stories/5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26" y="0"/>
            <a:ext cx="164307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864396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5.Игра «Верно- неверно»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(верный ответ – красный квадратик, неверный – чёрный).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3+ 6= 9        4+5 = 8      8+1=9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4-конечная звезда 5"/>
          <p:cNvSpPr/>
          <p:nvPr/>
        </p:nvSpPr>
        <p:spPr>
          <a:xfrm>
            <a:off x="7643834" y="4000504"/>
            <a:ext cx="914400" cy="914400"/>
          </a:xfrm>
          <a:prstGeom prst="star4">
            <a:avLst/>
          </a:prstGeom>
          <a:solidFill>
            <a:srgbClr val="00B0F0"/>
          </a:solidFill>
          <a:ln>
            <a:solidFill>
              <a:srgbClr val="0070C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6357950" y="3143248"/>
            <a:ext cx="914400" cy="914400"/>
          </a:xfrm>
          <a:prstGeom prst="star4">
            <a:avLst/>
          </a:prstGeom>
          <a:solidFill>
            <a:srgbClr val="00B0F0"/>
          </a:solidFill>
          <a:ln>
            <a:solidFill>
              <a:srgbClr val="0070C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4643438" y="4357694"/>
            <a:ext cx="914400" cy="914400"/>
          </a:xfrm>
          <a:prstGeom prst="star4">
            <a:avLst/>
          </a:prstGeom>
          <a:solidFill>
            <a:srgbClr val="00B0F0"/>
          </a:solidFill>
          <a:ln>
            <a:solidFill>
              <a:srgbClr val="0070C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214282" y="357166"/>
            <a:ext cx="914400" cy="914400"/>
          </a:xfrm>
          <a:prstGeom prst="star4">
            <a:avLst/>
          </a:prstGeom>
          <a:solidFill>
            <a:srgbClr val="00B0F0"/>
          </a:solidFill>
          <a:ln>
            <a:solidFill>
              <a:srgbClr val="0070C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1142976" y="4500570"/>
            <a:ext cx="914400" cy="914400"/>
          </a:xfrm>
          <a:prstGeom prst="star4">
            <a:avLst/>
          </a:prstGeom>
          <a:solidFill>
            <a:srgbClr val="00B0F0"/>
          </a:solidFill>
          <a:ln>
            <a:solidFill>
              <a:srgbClr val="0070C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4-конечная звезда 12"/>
          <p:cNvSpPr/>
          <p:nvPr/>
        </p:nvSpPr>
        <p:spPr>
          <a:xfrm>
            <a:off x="357158" y="2714620"/>
            <a:ext cx="914400" cy="914400"/>
          </a:xfrm>
          <a:prstGeom prst="star4">
            <a:avLst/>
          </a:prstGeom>
          <a:solidFill>
            <a:srgbClr val="00B0F0"/>
          </a:solidFill>
          <a:ln>
            <a:solidFill>
              <a:srgbClr val="0070C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4-конечная звезда 13"/>
          <p:cNvSpPr/>
          <p:nvPr/>
        </p:nvSpPr>
        <p:spPr>
          <a:xfrm>
            <a:off x="7929586" y="214290"/>
            <a:ext cx="914400" cy="914400"/>
          </a:xfrm>
          <a:prstGeom prst="star4">
            <a:avLst/>
          </a:prstGeom>
          <a:solidFill>
            <a:srgbClr val="00B0F0"/>
          </a:solidFill>
          <a:ln>
            <a:solidFill>
              <a:srgbClr val="0070C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429256" y="1428736"/>
            <a:ext cx="785818" cy="57150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214546" y="1428736"/>
            <a:ext cx="785818" cy="50006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1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2214554"/>
            <a:ext cx="7143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4" descr="book25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2214554"/>
            <a:ext cx="3643313" cy="2220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3244334"/>
            <a:ext cx="54733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Физкультминутка (видео)</a:t>
            </a:r>
            <a:endParaRPr lang="ru-RU" sz="2800" b="1" dirty="0"/>
          </a:p>
        </p:txBody>
      </p:sp>
      <p:pic>
        <p:nvPicPr>
          <p:cNvPr id="3" name="i-main-pic" descr="Картинка 1 из 3056"/>
          <p:cNvPicPr>
            <a:picLocks noChangeAspect="1" noChangeArrowheads="1"/>
          </p:cNvPicPr>
          <p:nvPr/>
        </p:nvPicPr>
        <p:blipFill>
          <a:blip r:embed="rId2" cstate="email"/>
          <a:srcRect r="-1287" b="-1251"/>
          <a:stretch>
            <a:fillRect/>
          </a:stretch>
        </p:blipFill>
        <p:spPr bwMode="auto">
          <a:xfrm>
            <a:off x="214282" y="357166"/>
            <a:ext cx="2071702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http://www.orlovka.crimea.ua/biblioznajka/images/stories/5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786190"/>
            <a:ext cx="242889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0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2357430"/>
            <a:ext cx="1143008" cy="1171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397</Words>
  <Application>Microsoft Office PowerPoint</Application>
  <PresentationFormat>Экран (4:3)</PresentationFormat>
  <Paragraphs>87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23</cp:revision>
  <dcterms:created xsi:type="dcterms:W3CDTF">2013-10-29T02:36:10Z</dcterms:created>
  <dcterms:modified xsi:type="dcterms:W3CDTF">2018-01-03T16:01:01Z</dcterms:modified>
</cp:coreProperties>
</file>