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486" r:id="rId2"/>
    <p:sldId id="464" r:id="rId3"/>
    <p:sldId id="465" r:id="rId4"/>
    <p:sldId id="484" r:id="rId5"/>
    <p:sldId id="455" r:id="rId6"/>
    <p:sldId id="263" r:id="rId7"/>
    <p:sldId id="483" r:id="rId8"/>
    <p:sldId id="437" r:id="rId9"/>
    <p:sldId id="456" r:id="rId10"/>
    <p:sldId id="480" r:id="rId11"/>
    <p:sldId id="476" r:id="rId12"/>
    <p:sldId id="485" r:id="rId13"/>
    <p:sldId id="420" r:id="rId14"/>
    <p:sldId id="422" r:id="rId15"/>
    <p:sldId id="426" r:id="rId16"/>
    <p:sldId id="48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71C18CE6-76BA-48FA-8826-1AB5935286B1}">
          <p14:sldIdLst>
            <p14:sldId id="486"/>
            <p14:sldId id="464"/>
            <p14:sldId id="465"/>
            <p14:sldId id="484"/>
            <p14:sldId id="455"/>
            <p14:sldId id="263"/>
            <p14:sldId id="483"/>
            <p14:sldId id="437"/>
            <p14:sldId id="456"/>
            <p14:sldId id="480"/>
            <p14:sldId id="476"/>
            <p14:sldId id="485"/>
            <p14:sldId id="420"/>
            <p14:sldId id="422"/>
            <p14:sldId id="426"/>
          </p14:sldIdLst>
        </p14:section>
        <p14:section name="Раздел без заголовка" id="{5C26BBA0-F841-40F0-8550-D2545549725C}">
          <p14:sldIdLst>
            <p14:sldId id="481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63C46"/>
    <a:srgbClr val="16355A"/>
    <a:srgbClr val="FFCC00"/>
    <a:srgbClr val="F8A45E"/>
    <a:srgbClr val="CCCC00"/>
    <a:srgbClr val="1A3D68"/>
    <a:srgbClr val="66CCFF"/>
    <a:srgbClr val="CCFF99"/>
    <a:srgbClr val="FF6600"/>
    <a:srgbClr val="D6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8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BBB9722-D10E-4E83-B8D7-B713936A6E50}" type="doc">
      <dgm:prSet loTypeId="urn:microsoft.com/office/officeart/2005/8/layout/venn1" loCatId="relationship" qsTypeId="urn:microsoft.com/office/officeart/2005/8/quickstyle/simple5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8FC2B250-72AA-461F-BE80-7BF0F0FB1258}">
      <dgm:prSet phldrT="[Текст]" custT="1"/>
      <dgm:spPr/>
      <dgm:t>
        <a:bodyPr/>
        <a:lstStyle/>
        <a:p>
          <a:r>
            <a:rPr lang="ru-RU" sz="1600" b="1" dirty="0" smtClean="0">
              <a:solidFill>
                <a:schemeClr val="accent6">
                  <a:lumMod val="75000"/>
                </a:schemeClr>
              </a:solidFill>
            </a:rPr>
            <a:t>Фестиваль национальных искусств «День культуры народов мира»</a:t>
          </a:r>
          <a:endParaRPr lang="ru-RU" sz="1600" b="1" dirty="0">
            <a:solidFill>
              <a:schemeClr val="accent6">
                <a:lumMod val="75000"/>
              </a:schemeClr>
            </a:solidFill>
          </a:endParaRPr>
        </a:p>
      </dgm:t>
    </dgm:pt>
    <dgm:pt modelId="{0B5D87FD-054C-4DE6-8E60-1251FC72AD2A}" type="parTrans" cxnId="{3EB9F723-0CCE-4CF4-8628-9F91FBF45010}">
      <dgm:prSet/>
      <dgm:spPr/>
      <dgm:t>
        <a:bodyPr/>
        <a:lstStyle/>
        <a:p>
          <a:endParaRPr lang="ru-RU"/>
        </a:p>
      </dgm:t>
    </dgm:pt>
    <dgm:pt modelId="{D152343E-5963-4C30-BBD8-6A9E8796FECA}" type="sibTrans" cxnId="{3EB9F723-0CCE-4CF4-8628-9F91FBF45010}">
      <dgm:prSet/>
      <dgm:spPr/>
      <dgm:t>
        <a:bodyPr/>
        <a:lstStyle/>
        <a:p>
          <a:endParaRPr lang="ru-RU"/>
        </a:p>
      </dgm:t>
    </dgm:pt>
    <dgm:pt modelId="{9F658F55-D125-4781-B32C-5674304B053D}">
      <dgm:prSet phldrT="[Текст]" custT="1"/>
      <dgm:spPr/>
      <dgm:t>
        <a:bodyPr/>
        <a:lstStyle/>
        <a:p>
          <a:endParaRPr lang="ru-RU" sz="1600" b="1" dirty="0" smtClean="0">
            <a:solidFill>
              <a:schemeClr val="tx2">
                <a:lumMod val="75000"/>
              </a:schemeClr>
            </a:solidFill>
          </a:endParaRPr>
        </a:p>
        <a:p>
          <a:r>
            <a:rPr lang="ru-RU" sz="1600" b="1" dirty="0" smtClean="0">
              <a:solidFill>
                <a:schemeClr val="tx2">
                  <a:lumMod val="75000"/>
                </a:schemeClr>
              </a:solidFill>
            </a:rPr>
            <a:t>       </a:t>
          </a:r>
        </a:p>
        <a:p>
          <a:endParaRPr lang="ru-RU" sz="1600" b="1" dirty="0" smtClean="0">
            <a:solidFill>
              <a:schemeClr val="tx2">
                <a:lumMod val="75000"/>
              </a:schemeClr>
            </a:solidFill>
          </a:endParaRPr>
        </a:p>
        <a:p>
          <a:endParaRPr lang="ru-RU" sz="1600" b="1" dirty="0" smtClean="0">
            <a:solidFill>
              <a:schemeClr val="tx2">
                <a:lumMod val="75000"/>
              </a:schemeClr>
            </a:solidFill>
          </a:endParaRPr>
        </a:p>
      </dgm:t>
    </dgm:pt>
    <dgm:pt modelId="{B54E0D28-D473-45FB-88CE-3F8C550AD25F}" type="parTrans" cxnId="{C368A40C-F93D-4BF7-A05C-D9899D394B3C}">
      <dgm:prSet/>
      <dgm:spPr/>
      <dgm:t>
        <a:bodyPr/>
        <a:lstStyle/>
        <a:p>
          <a:endParaRPr lang="ru-RU"/>
        </a:p>
      </dgm:t>
    </dgm:pt>
    <dgm:pt modelId="{0E07C0ED-9E4E-4AC1-81D5-665BF4427932}" type="sibTrans" cxnId="{C368A40C-F93D-4BF7-A05C-D9899D394B3C}">
      <dgm:prSet/>
      <dgm:spPr/>
      <dgm:t>
        <a:bodyPr/>
        <a:lstStyle/>
        <a:p>
          <a:endParaRPr lang="ru-RU"/>
        </a:p>
      </dgm:t>
    </dgm:pt>
    <dgm:pt modelId="{8262F60A-4919-42AE-B10D-97B77D3AE012}">
      <dgm:prSet phldrT="[Текст]" custT="1"/>
      <dgm:spPr/>
      <dgm:t>
        <a:bodyPr/>
        <a:lstStyle/>
        <a:p>
          <a:r>
            <a:rPr lang="ru-RU" sz="1600" dirty="0" smtClean="0">
              <a:solidFill>
                <a:srgbClr val="C00000"/>
              </a:solidFill>
            </a:rPr>
            <a:t>поисково-исследовательская деятельность учащихся </a:t>
          </a:r>
          <a:endParaRPr lang="ru-RU" sz="1600" b="1" dirty="0" smtClean="0">
            <a:solidFill>
              <a:srgbClr val="C00000"/>
            </a:solidFill>
          </a:endParaRPr>
        </a:p>
        <a:p>
          <a:r>
            <a:rPr lang="ru-RU" sz="1600" b="1" dirty="0" smtClean="0">
              <a:solidFill>
                <a:srgbClr val="00B050"/>
              </a:solidFill>
            </a:rPr>
            <a:t>театрализованные экскурсии, походы, экспедиции, вечера, олимпиады, викторины</a:t>
          </a:r>
        </a:p>
        <a:p>
          <a:r>
            <a:rPr lang="ru-RU" sz="1600" b="1" dirty="0" smtClean="0">
              <a:solidFill>
                <a:srgbClr val="163C46"/>
              </a:solidFill>
            </a:rPr>
            <a:t>Краеведческие игры, </a:t>
          </a:r>
          <a:r>
            <a:rPr lang="ru-RU" sz="1600" b="1" dirty="0" err="1" smtClean="0">
              <a:solidFill>
                <a:srgbClr val="163C46"/>
              </a:solidFill>
            </a:rPr>
            <a:t>квесты</a:t>
          </a:r>
          <a:r>
            <a:rPr lang="ru-RU" sz="1600" b="1" dirty="0" smtClean="0">
              <a:solidFill>
                <a:srgbClr val="163C46"/>
              </a:solidFill>
            </a:rPr>
            <a:t>, кейсы для учащихся                      </a:t>
          </a:r>
        </a:p>
        <a:p>
          <a:endParaRPr lang="ru-RU" sz="1600" b="1" dirty="0" smtClean="0">
            <a:solidFill>
              <a:schemeClr val="tx2">
                <a:lumMod val="75000"/>
              </a:schemeClr>
            </a:solidFill>
          </a:endParaRPr>
        </a:p>
        <a:p>
          <a:r>
            <a:rPr lang="ru-RU" sz="1600" b="1" dirty="0" smtClean="0">
              <a:solidFill>
                <a:schemeClr val="tx2">
                  <a:lumMod val="75000"/>
                </a:schemeClr>
              </a:solidFill>
            </a:rPr>
            <a:t>Конкурсы творческих работ «Моя семья»    «Многонациональная               Республика Татарстан»</a:t>
          </a:r>
        </a:p>
        <a:p>
          <a:endParaRPr lang="ru-RU" sz="1600" b="1" dirty="0" smtClean="0">
            <a:solidFill>
              <a:schemeClr val="tx2">
                <a:lumMod val="75000"/>
              </a:schemeClr>
            </a:solidFill>
          </a:endParaRPr>
        </a:p>
        <a:p>
          <a:r>
            <a:rPr lang="ru-RU" sz="1600" b="1" dirty="0" smtClean="0">
              <a:solidFill>
                <a:schemeClr val="tx2">
                  <a:lumMod val="75000"/>
                </a:schemeClr>
              </a:solidFill>
            </a:rPr>
            <a:t>Уроки толерантности</a:t>
          </a:r>
        </a:p>
        <a:p>
          <a:endParaRPr lang="ru-RU" sz="1600" b="1" dirty="0">
            <a:solidFill>
              <a:srgbClr val="16355A"/>
            </a:solidFill>
          </a:endParaRPr>
        </a:p>
      </dgm:t>
    </dgm:pt>
    <dgm:pt modelId="{01200F6E-BEC3-4077-8D72-2CA0DD9286EB}" type="parTrans" cxnId="{217CB1E9-DCAC-4082-A3B2-8A9C2CDB7920}">
      <dgm:prSet/>
      <dgm:spPr/>
      <dgm:t>
        <a:bodyPr/>
        <a:lstStyle/>
        <a:p>
          <a:endParaRPr lang="ru-RU"/>
        </a:p>
      </dgm:t>
    </dgm:pt>
    <dgm:pt modelId="{4936B6A5-29BE-4179-B2E9-508669B334BD}" type="sibTrans" cxnId="{217CB1E9-DCAC-4082-A3B2-8A9C2CDB7920}">
      <dgm:prSet/>
      <dgm:spPr/>
      <dgm:t>
        <a:bodyPr/>
        <a:lstStyle/>
        <a:p>
          <a:endParaRPr lang="ru-RU"/>
        </a:p>
      </dgm:t>
    </dgm:pt>
    <dgm:pt modelId="{C8BEF6ED-9572-4250-B1E2-63523EE94417}">
      <dgm:prSet phldrT="[Текст]" custT="1"/>
      <dgm:spPr/>
      <dgm:t>
        <a:bodyPr/>
        <a:lstStyle/>
        <a:p>
          <a:endParaRPr lang="ru-RU" sz="1600" b="1" dirty="0">
            <a:solidFill>
              <a:schemeClr val="tx2">
                <a:lumMod val="75000"/>
              </a:schemeClr>
            </a:solidFill>
          </a:endParaRPr>
        </a:p>
      </dgm:t>
    </dgm:pt>
    <dgm:pt modelId="{A087CDCA-09F2-4775-AE8D-1B76D1100012}" type="parTrans" cxnId="{7003485C-949D-4687-A825-89006E433340}">
      <dgm:prSet/>
      <dgm:spPr/>
      <dgm:t>
        <a:bodyPr/>
        <a:lstStyle/>
        <a:p>
          <a:endParaRPr lang="ru-RU"/>
        </a:p>
      </dgm:t>
    </dgm:pt>
    <dgm:pt modelId="{11936128-5501-4AD7-A69A-6C382D894058}" type="sibTrans" cxnId="{7003485C-949D-4687-A825-89006E433340}">
      <dgm:prSet/>
      <dgm:spPr/>
      <dgm:t>
        <a:bodyPr/>
        <a:lstStyle/>
        <a:p>
          <a:endParaRPr lang="ru-RU"/>
        </a:p>
      </dgm:t>
    </dgm:pt>
    <dgm:pt modelId="{2C432558-B081-4C7A-8CE4-3B37B601FDED}">
      <dgm:prSet/>
      <dgm:spPr/>
      <dgm:t>
        <a:bodyPr/>
        <a:lstStyle/>
        <a:p>
          <a:pPr algn="ctr"/>
          <a:endParaRPr lang="ru-RU" b="1" dirty="0" smtClean="0">
            <a:solidFill>
              <a:schemeClr val="tx2">
                <a:lumMod val="75000"/>
              </a:schemeClr>
            </a:solidFill>
          </a:endParaRPr>
        </a:p>
      </dgm:t>
    </dgm:pt>
    <dgm:pt modelId="{50DB9B92-D0FE-4006-8AE0-A82F342AD33B}" type="parTrans" cxnId="{6D10E5DB-2E1A-46E9-9220-29A86F803033}">
      <dgm:prSet/>
      <dgm:spPr/>
      <dgm:t>
        <a:bodyPr/>
        <a:lstStyle/>
        <a:p>
          <a:endParaRPr lang="ru-RU"/>
        </a:p>
      </dgm:t>
    </dgm:pt>
    <dgm:pt modelId="{2106D85C-5504-44B6-B2A4-9DE5DCE9071E}" type="sibTrans" cxnId="{6D10E5DB-2E1A-46E9-9220-29A86F803033}">
      <dgm:prSet/>
      <dgm:spPr/>
      <dgm:t>
        <a:bodyPr/>
        <a:lstStyle/>
        <a:p>
          <a:endParaRPr lang="ru-RU"/>
        </a:p>
      </dgm:t>
    </dgm:pt>
    <dgm:pt modelId="{D1369E62-A749-4FF0-908E-74B06EEB8421}">
      <dgm:prSet custT="1"/>
      <dgm:spPr/>
      <dgm:t>
        <a:bodyPr/>
        <a:lstStyle/>
        <a:p>
          <a:pPr algn="ctr">
            <a:lnSpc>
              <a:spcPct val="90000"/>
            </a:lnSpc>
          </a:pPr>
          <a:endParaRPr lang="ru-RU" sz="1400" dirty="0" smtClean="0">
            <a:solidFill>
              <a:schemeClr val="tx2">
                <a:lumMod val="75000"/>
              </a:schemeClr>
            </a:solidFill>
          </a:endParaRPr>
        </a:p>
        <a:p>
          <a:pPr algn="ctr">
            <a:lnSpc>
              <a:spcPct val="100000"/>
            </a:lnSpc>
          </a:pPr>
          <a:endParaRPr lang="ru-RU" sz="1600" b="1" dirty="0" smtClean="0">
            <a:solidFill>
              <a:srgbClr val="7030A0"/>
            </a:solidFill>
          </a:endParaRPr>
        </a:p>
        <a:p>
          <a:pPr algn="ctr">
            <a:lnSpc>
              <a:spcPct val="100000"/>
            </a:lnSpc>
          </a:pPr>
          <a:r>
            <a:rPr lang="ru-RU" sz="1600" b="1" dirty="0" smtClean="0">
              <a:solidFill>
                <a:srgbClr val="7030A0"/>
              </a:solidFill>
            </a:rPr>
            <a:t>Организация работы национального детского театра</a:t>
          </a:r>
        </a:p>
        <a:p>
          <a:pPr algn="ctr">
            <a:lnSpc>
              <a:spcPct val="100000"/>
            </a:lnSpc>
          </a:pPr>
          <a:r>
            <a:rPr lang="ru-RU" sz="1600" b="1" dirty="0" smtClean="0">
              <a:solidFill>
                <a:srgbClr val="FF0000"/>
              </a:solidFill>
            </a:rPr>
            <a:t>Литературная гостиная</a:t>
          </a:r>
        </a:p>
        <a:p>
          <a:pPr algn="ctr">
            <a:lnSpc>
              <a:spcPct val="100000"/>
            </a:lnSpc>
          </a:pPr>
          <a:r>
            <a:rPr lang="ru-RU" sz="1600" b="1" dirty="0" smtClean="0">
              <a:solidFill>
                <a:schemeClr val="accent4">
                  <a:lumMod val="75000"/>
                </a:schemeClr>
              </a:solidFill>
            </a:rPr>
            <a:t>Проведение интерактивных обучающих, развивающих занятий</a:t>
          </a:r>
        </a:p>
        <a:p>
          <a:pPr algn="ctr">
            <a:lnSpc>
              <a:spcPct val="100000"/>
            </a:lnSpc>
          </a:pPr>
          <a:r>
            <a:rPr lang="ru-RU" sz="1600" b="1" dirty="0" smtClean="0">
              <a:solidFill>
                <a:srgbClr val="C00000"/>
              </a:solidFill>
            </a:rPr>
            <a:t>  Республиканской, город </a:t>
          </a:r>
          <a:r>
            <a:rPr lang="ru-RU" sz="1600" b="1" dirty="0" err="1" smtClean="0">
              <a:solidFill>
                <a:srgbClr val="C00000"/>
              </a:solidFill>
            </a:rPr>
            <a:t>ской</a:t>
          </a:r>
          <a:r>
            <a:rPr lang="ru-RU" sz="1600" b="1" dirty="0" smtClean="0">
              <a:solidFill>
                <a:srgbClr val="C00000"/>
              </a:solidFill>
            </a:rPr>
            <a:t> научно-практической конференций, </a:t>
          </a:r>
          <a:r>
            <a:rPr lang="ru-RU" sz="1600" b="1" dirty="0" err="1" smtClean="0">
              <a:solidFill>
                <a:srgbClr val="C00000"/>
              </a:solidFill>
            </a:rPr>
            <a:t>видеокон</a:t>
          </a:r>
          <a:r>
            <a:rPr lang="ru-RU" sz="1600" b="1" dirty="0" smtClean="0">
              <a:solidFill>
                <a:srgbClr val="C00000"/>
              </a:solidFill>
            </a:rPr>
            <a:t> </a:t>
          </a:r>
          <a:r>
            <a:rPr lang="ru-RU" sz="1600" b="1" dirty="0" err="1" smtClean="0">
              <a:solidFill>
                <a:srgbClr val="C00000"/>
              </a:solidFill>
            </a:rPr>
            <a:t>ференций</a:t>
          </a:r>
          <a:r>
            <a:rPr lang="ru-RU" sz="1600" b="1" dirty="0" smtClean="0">
              <a:solidFill>
                <a:srgbClr val="C00000"/>
              </a:solidFill>
            </a:rPr>
            <a:t>, </a:t>
          </a:r>
          <a:r>
            <a:rPr lang="ru-RU" sz="1600" b="1" dirty="0" err="1" smtClean="0">
              <a:solidFill>
                <a:srgbClr val="C00000"/>
              </a:solidFill>
            </a:rPr>
            <a:t>вебсеминаров</a:t>
          </a:r>
          <a:r>
            <a:rPr lang="ru-RU" sz="1600" b="1" dirty="0" smtClean="0">
              <a:solidFill>
                <a:srgbClr val="C00000"/>
              </a:solidFill>
            </a:rPr>
            <a:t>,  </a:t>
          </a:r>
          <a:r>
            <a:rPr lang="ru-RU" sz="1600" b="1" dirty="0" err="1" smtClean="0">
              <a:solidFill>
                <a:srgbClr val="C00000"/>
              </a:solidFill>
            </a:rPr>
            <a:t>вебинаров</a:t>
          </a:r>
          <a:endParaRPr lang="ru-RU" sz="1600" b="1" dirty="0" smtClean="0">
            <a:solidFill>
              <a:srgbClr val="C00000"/>
            </a:solidFill>
          </a:endParaRPr>
        </a:p>
        <a:p>
          <a:pPr algn="ctr">
            <a:lnSpc>
              <a:spcPct val="100000"/>
            </a:lnSpc>
          </a:pPr>
          <a:r>
            <a:rPr lang="ru-RU" sz="1600" b="1" dirty="0" smtClean="0">
              <a:solidFill>
                <a:schemeClr val="accent4">
                  <a:lumMod val="75000"/>
                </a:schemeClr>
              </a:solidFill>
            </a:rPr>
            <a:t>Цикл совместных мероприятий (дети и взрослые)</a:t>
          </a:r>
        </a:p>
        <a:p>
          <a:pPr algn="ctr">
            <a:lnSpc>
              <a:spcPct val="100000"/>
            </a:lnSpc>
          </a:pPr>
          <a:endParaRPr lang="ru-RU" sz="1600" b="1" dirty="0" smtClean="0">
            <a:solidFill>
              <a:srgbClr val="1A3D68"/>
            </a:solidFill>
          </a:endParaRPr>
        </a:p>
      </dgm:t>
    </dgm:pt>
    <dgm:pt modelId="{D9200EF0-3E71-4804-ABB9-3B5C4A2A9BD5}" type="parTrans" cxnId="{61B57E7E-9632-4560-A217-A9E62A2AE5A4}">
      <dgm:prSet/>
      <dgm:spPr/>
      <dgm:t>
        <a:bodyPr/>
        <a:lstStyle/>
        <a:p>
          <a:endParaRPr lang="ru-RU"/>
        </a:p>
      </dgm:t>
    </dgm:pt>
    <dgm:pt modelId="{DCAA5EF8-6EB2-4DFC-80DA-43A6B29CB7C7}" type="sibTrans" cxnId="{61B57E7E-9632-4560-A217-A9E62A2AE5A4}">
      <dgm:prSet/>
      <dgm:spPr/>
      <dgm:t>
        <a:bodyPr/>
        <a:lstStyle/>
        <a:p>
          <a:endParaRPr lang="ru-RU"/>
        </a:p>
      </dgm:t>
    </dgm:pt>
    <dgm:pt modelId="{1807FDE7-6FE0-475B-A3A6-2ABFD8551941}">
      <dgm:prSet/>
      <dgm:spPr/>
      <dgm:t>
        <a:bodyPr/>
        <a:lstStyle/>
        <a:p>
          <a:endParaRPr lang="ru-RU" dirty="0">
            <a:solidFill>
              <a:schemeClr val="tx2">
                <a:lumMod val="75000"/>
              </a:schemeClr>
            </a:solidFill>
          </a:endParaRPr>
        </a:p>
      </dgm:t>
    </dgm:pt>
    <dgm:pt modelId="{CE4DE8E0-6AD6-45F6-8922-6B6AC2B01888}" type="parTrans" cxnId="{DF8E8AA4-A618-430D-8D3F-DADCEE33BF1E}">
      <dgm:prSet/>
      <dgm:spPr/>
      <dgm:t>
        <a:bodyPr/>
        <a:lstStyle/>
        <a:p>
          <a:endParaRPr lang="ru-RU"/>
        </a:p>
      </dgm:t>
    </dgm:pt>
    <dgm:pt modelId="{F052253E-B8E4-49C4-A0D6-FC44C0ED7846}" type="sibTrans" cxnId="{DF8E8AA4-A618-430D-8D3F-DADCEE33BF1E}">
      <dgm:prSet/>
      <dgm:spPr/>
      <dgm:t>
        <a:bodyPr/>
        <a:lstStyle/>
        <a:p>
          <a:endParaRPr lang="ru-RU"/>
        </a:p>
      </dgm:t>
    </dgm:pt>
    <dgm:pt modelId="{B1ED409C-C9CE-4826-BC43-853413DD182A}" type="pres">
      <dgm:prSet presAssocID="{0BBB9722-D10E-4E83-B8D7-B713936A6E50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61D3B7B-A22F-4E65-96A5-7B867879F529}" type="pres">
      <dgm:prSet presAssocID="{8FC2B250-72AA-461F-BE80-7BF0F0FB1258}" presName="circ1" presStyleLbl="vennNode1" presStyleIdx="0" presStyleCnt="7" custLinFactNeighborX="178" custLinFactNeighborY="-43562"/>
      <dgm:spPr>
        <a:solidFill>
          <a:schemeClr val="accent6">
            <a:lumMod val="60000"/>
            <a:lumOff val="40000"/>
          </a:schemeClr>
        </a:solidFill>
      </dgm:spPr>
    </dgm:pt>
    <dgm:pt modelId="{3F6AF4AD-F915-480D-8A83-3528937EAF08}" type="pres">
      <dgm:prSet presAssocID="{8FC2B250-72AA-461F-BE80-7BF0F0FB1258}" presName="circ1Tx" presStyleLbl="revTx" presStyleIdx="0" presStyleCnt="0" custScaleX="224999" custScaleY="94445" custLinFactNeighborX="1864" custLinFactNeighborY="-1006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0A01C84-2883-45C7-9C21-85A5DD5A498B}" type="pres">
      <dgm:prSet presAssocID="{9F658F55-D125-4781-B32C-5674304B053D}" presName="circ2" presStyleLbl="vennNode1" presStyleIdx="1" presStyleCnt="7" custScaleX="89136" custLinFactNeighborX="32164" custLinFactNeighborY="-36035"/>
      <dgm:spPr>
        <a:solidFill>
          <a:srgbClr val="FFC000"/>
        </a:solidFill>
      </dgm:spPr>
    </dgm:pt>
    <dgm:pt modelId="{818425C9-2BA4-45E5-81FE-A2CC200CBDE6}" type="pres">
      <dgm:prSet presAssocID="{9F658F55-D125-4781-B32C-5674304B053D}" presName="circ2Tx" presStyleLbl="revTx" presStyleIdx="0" presStyleCnt="0" custScaleX="152245" custScaleY="454545" custLinFactNeighborX="19977" custLinFactNeighborY="-5342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EED4EFA-77EE-4A38-AAA6-DD8756F3C670}" type="pres">
      <dgm:prSet presAssocID="{8262F60A-4919-42AE-B10D-97B77D3AE012}" presName="circ3" presStyleLbl="vennNode1" presStyleIdx="2" presStyleCnt="7" custLinFactNeighborX="48984" custLinFactNeighborY="-1257"/>
      <dgm:spPr>
        <a:solidFill>
          <a:schemeClr val="accent6">
            <a:lumMod val="75000"/>
          </a:schemeClr>
        </a:solidFill>
      </dgm:spPr>
    </dgm:pt>
    <dgm:pt modelId="{326B16A7-6909-4658-A8C2-3763DD0A6270}" type="pres">
      <dgm:prSet presAssocID="{8262F60A-4919-42AE-B10D-97B77D3AE012}" presName="circ3Tx" presStyleLbl="revTx" presStyleIdx="0" presStyleCnt="0" custScaleX="118752" custScaleY="425532" custLinFactNeighborX="27293" custLinFactNeighborY="-4468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430C40F-A700-47FF-95C0-D4C37B8B146E}" type="pres">
      <dgm:prSet presAssocID="{C8BEF6ED-9572-4250-B1E2-63523EE94417}" presName="circ4" presStyleLbl="vennNode1" presStyleIdx="3" presStyleCnt="7" custLinFactNeighborX="29918" custLinFactNeighborY="41907">
        <dgm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dgm:style>
      </dgm:prSet>
      <dgm:spPr>
        <a:solidFill>
          <a:srgbClr val="00B050"/>
        </a:solidFill>
      </dgm:spPr>
    </dgm:pt>
    <dgm:pt modelId="{580A10B9-97FF-4845-A0BD-BA96FBD28EE0}" type="pres">
      <dgm:prSet presAssocID="{C8BEF6ED-9572-4250-B1E2-63523EE94417}" presName="circ4Tx" presStyleLbl="revTx" presStyleIdx="0" presStyleCnt="0" custScaleY="180749" custLinFactNeighborX="53450" custLinFactNeighborY="-2790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0D25819-D884-437C-B593-122DB78A3371}" type="pres">
      <dgm:prSet presAssocID="{2C432558-B081-4C7A-8CE4-3B37B601FDED}" presName="circ5" presStyleLbl="vennNode1" presStyleIdx="4" presStyleCnt="7" custLinFactNeighborX="-29562" custLinFactNeighborY="38443"/>
      <dgm:spPr>
        <a:solidFill>
          <a:srgbClr val="00B0F0"/>
        </a:solidFill>
      </dgm:spPr>
    </dgm:pt>
    <dgm:pt modelId="{F4B15CE5-B006-4C3F-9195-87226512ABED}" type="pres">
      <dgm:prSet presAssocID="{2C432558-B081-4C7A-8CE4-3B37B601FDED}" presName="circ5Tx" presStyleLbl="revTx" presStyleIdx="0" presStyleCnt="0" custScaleX="129942" custScaleY="175231" custLinFactNeighborX="-46017" custLinFactNeighborY="-2133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9316F5B-B663-45C7-96AF-74F1141A96F1}" type="pres">
      <dgm:prSet presAssocID="{D1369E62-A749-4FF0-908E-74B06EEB8421}" presName="circ6" presStyleLbl="vennNode1" presStyleIdx="5" presStyleCnt="7" custScaleX="89319" custLinFactNeighborX="-44540" custLinFactNeighborY="-5089"/>
      <dgm:spPr>
        <a:solidFill>
          <a:srgbClr val="002060"/>
        </a:solidFill>
      </dgm:spPr>
    </dgm:pt>
    <dgm:pt modelId="{92D2E73E-1BB8-4752-B1E3-8F8378C14F39}" type="pres">
      <dgm:prSet presAssocID="{D1369E62-A749-4FF0-908E-74B06EEB8421}" presName="circ6Tx" presStyleLbl="revTx" presStyleIdx="0" presStyleCnt="0" custScaleX="153076" custScaleY="405915" custLinFactNeighborX="-15361" custLinFactNeighborY="-6522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04CBA59-B13D-428F-9B38-A877CD388AE9}" type="pres">
      <dgm:prSet presAssocID="{1807FDE7-6FE0-475B-A3A6-2ABFD8551941}" presName="circ7" presStyleLbl="vennNode1" presStyleIdx="6" presStyleCnt="7" custLinFactNeighborX="-28332" custLinFactNeighborY="-35040"/>
      <dgm:spPr>
        <a:solidFill>
          <a:srgbClr val="7030A0"/>
        </a:solidFill>
      </dgm:spPr>
    </dgm:pt>
    <dgm:pt modelId="{A46684B8-CD75-432C-91E8-204E88EF361C}" type="pres">
      <dgm:prSet presAssocID="{1807FDE7-6FE0-475B-A3A6-2ABFD8551941}" presName="circ7Tx" presStyleLbl="revTx" presStyleIdx="0" presStyleCnt="0" custLinFactNeighborX="-19783" custLinFactNeighborY="-8004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EB9F723-0CCE-4CF4-8628-9F91FBF45010}" srcId="{0BBB9722-D10E-4E83-B8D7-B713936A6E50}" destId="{8FC2B250-72AA-461F-BE80-7BF0F0FB1258}" srcOrd="0" destOrd="0" parTransId="{0B5D87FD-054C-4DE6-8E60-1251FC72AD2A}" sibTransId="{D152343E-5963-4C30-BBD8-6A9E8796FECA}"/>
    <dgm:cxn modelId="{C368A40C-F93D-4BF7-A05C-D9899D394B3C}" srcId="{0BBB9722-D10E-4E83-B8D7-B713936A6E50}" destId="{9F658F55-D125-4781-B32C-5674304B053D}" srcOrd="1" destOrd="0" parTransId="{B54E0D28-D473-45FB-88CE-3F8C550AD25F}" sibTransId="{0E07C0ED-9E4E-4AC1-81D5-665BF4427932}"/>
    <dgm:cxn modelId="{28999864-8DA2-4C99-8BD2-1EA67279DFE7}" type="presOf" srcId="{9F658F55-D125-4781-B32C-5674304B053D}" destId="{818425C9-2BA4-45E5-81FE-A2CC200CBDE6}" srcOrd="0" destOrd="0" presId="urn:microsoft.com/office/officeart/2005/8/layout/venn1"/>
    <dgm:cxn modelId="{DF8E8AA4-A618-430D-8D3F-DADCEE33BF1E}" srcId="{0BBB9722-D10E-4E83-B8D7-B713936A6E50}" destId="{1807FDE7-6FE0-475B-A3A6-2ABFD8551941}" srcOrd="6" destOrd="0" parTransId="{CE4DE8E0-6AD6-45F6-8922-6B6AC2B01888}" sibTransId="{F052253E-B8E4-49C4-A0D6-FC44C0ED7846}"/>
    <dgm:cxn modelId="{F7985A60-2834-44D0-AB84-0268C6048AA3}" type="presOf" srcId="{2C432558-B081-4C7A-8CE4-3B37B601FDED}" destId="{F4B15CE5-B006-4C3F-9195-87226512ABED}" srcOrd="0" destOrd="0" presId="urn:microsoft.com/office/officeart/2005/8/layout/venn1"/>
    <dgm:cxn modelId="{7003485C-949D-4687-A825-89006E433340}" srcId="{0BBB9722-D10E-4E83-B8D7-B713936A6E50}" destId="{C8BEF6ED-9572-4250-B1E2-63523EE94417}" srcOrd="3" destOrd="0" parTransId="{A087CDCA-09F2-4775-AE8D-1B76D1100012}" sibTransId="{11936128-5501-4AD7-A69A-6C382D894058}"/>
    <dgm:cxn modelId="{50F6252A-5A8C-41FA-9F6C-761B22C26AD9}" type="presOf" srcId="{8FC2B250-72AA-461F-BE80-7BF0F0FB1258}" destId="{3F6AF4AD-F915-480D-8A83-3528937EAF08}" srcOrd="0" destOrd="0" presId="urn:microsoft.com/office/officeart/2005/8/layout/venn1"/>
    <dgm:cxn modelId="{258DFC7F-80F9-4BE5-A3DE-1253EB3CADC1}" type="presOf" srcId="{1807FDE7-6FE0-475B-A3A6-2ABFD8551941}" destId="{A46684B8-CD75-432C-91E8-204E88EF361C}" srcOrd="0" destOrd="0" presId="urn:microsoft.com/office/officeart/2005/8/layout/venn1"/>
    <dgm:cxn modelId="{217CB1E9-DCAC-4082-A3B2-8A9C2CDB7920}" srcId="{0BBB9722-D10E-4E83-B8D7-B713936A6E50}" destId="{8262F60A-4919-42AE-B10D-97B77D3AE012}" srcOrd="2" destOrd="0" parTransId="{01200F6E-BEC3-4077-8D72-2CA0DD9286EB}" sibTransId="{4936B6A5-29BE-4179-B2E9-508669B334BD}"/>
    <dgm:cxn modelId="{6D10E5DB-2E1A-46E9-9220-29A86F803033}" srcId="{0BBB9722-D10E-4E83-B8D7-B713936A6E50}" destId="{2C432558-B081-4C7A-8CE4-3B37B601FDED}" srcOrd="4" destOrd="0" parTransId="{50DB9B92-D0FE-4006-8AE0-A82F342AD33B}" sibTransId="{2106D85C-5504-44B6-B2A4-9DE5DCE9071E}"/>
    <dgm:cxn modelId="{371E211F-5835-4D01-B494-374D763CA187}" type="presOf" srcId="{8262F60A-4919-42AE-B10D-97B77D3AE012}" destId="{326B16A7-6909-4658-A8C2-3763DD0A6270}" srcOrd="0" destOrd="0" presId="urn:microsoft.com/office/officeart/2005/8/layout/venn1"/>
    <dgm:cxn modelId="{8AA5B0E2-DDF4-4C10-9802-70221F036132}" type="presOf" srcId="{C8BEF6ED-9572-4250-B1E2-63523EE94417}" destId="{580A10B9-97FF-4845-A0BD-BA96FBD28EE0}" srcOrd="0" destOrd="0" presId="urn:microsoft.com/office/officeart/2005/8/layout/venn1"/>
    <dgm:cxn modelId="{61B57E7E-9632-4560-A217-A9E62A2AE5A4}" srcId="{0BBB9722-D10E-4E83-B8D7-B713936A6E50}" destId="{D1369E62-A749-4FF0-908E-74B06EEB8421}" srcOrd="5" destOrd="0" parTransId="{D9200EF0-3E71-4804-ABB9-3B5C4A2A9BD5}" sibTransId="{DCAA5EF8-6EB2-4DFC-80DA-43A6B29CB7C7}"/>
    <dgm:cxn modelId="{1E3135BE-BD42-45C1-AE25-1350A3E6779A}" type="presOf" srcId="{0BBB9722-D10E-4E83-B8D7-B713936A6E50}" destId="{B1ED409C-C9CE-4826-BC43-853413DD182A}" srcOrd="0" destOrd="0" presId="urn:microsoft.com/office/officeart/2005/8/layout/venn1"/>
    <dgm:cxn modelId="{EF633EDB-23A5-4310-9269-E22900ADC3B0}" type="presOf" srcId="{D1369E62-A749-4FF0-908E-74B06EEB8421}" destId="{92D2E73E-1BB8-4752-B1E3-8F8378C14F39}" srcOrd="0" destOrd="0" presId="urn:microsoft.com/office/officeart/2005/8/layout/venn1"/>
    <dgm:cxn modelId="{D5140CFA-07F2-4318-AC62-57F83CE98EBE}" type="presParOf" srcId="{B1ED409C-C9CE-4826-BC43-853413DD182A}" destId="{761D3B7B-A22F-4E65-96A5-7B867879F529}" srcOrd="0" destOrd="0" presId="urn:microsoft.com/office/officeart/2005/8/layout/venn1"/>
    <dgm:cxn modelId="{E7108358-F6DB-44DC-9772-E0991DB64E45}" type="presParOf" srcId="{B1ED409C-C9CE-4826-BC43-853413DD182A}" destId="{3F6AF4AD-F915-480D-8A83-3528937EAF08}" srcOrd="1" destOrd="0" presId="urn:microsoft.com/office/officeart/2005/8/layout/venn1"/>
    <dgm:cxn modelId="{F63E2EF6-F34B-4786-BC6B-8DD58E38BB3E}" type="presParOf" srcId="{B1ED409C-C9CE-4826-BC43-853413DD182A}" destId="{F0A01C84-2883-45C7-9C21-85A5DD5A498B}" srcOrd="2" destOrd="0" presId="urn:microsoft.com/office/officeart/2005/8/layout/venn1"/>
    <dgm:cxn modelId="{A3CD6FC1-B9E5-4C43-AC17-F3947521DB35}" type="presParOf" srcId="{B1ED409C-C9CE-4826-BC43-853413DD182A}" destId="{818425C9-2BA4-45E5-81FE-A2CC200CBDE6}" srcOrd="3" destOrd="0" presId="urn:microsoft.com/office/officeart/2005/8/layout/venn1"/>
    <dgm:cxn modelId="{033DCA8F-35DF-4B8E-9949-601A45CF95D2}" type="presParOf" srcId="{B1ED409C-C9CE-4826-BC43-853413DD182A}" destId="{BEED4EFA-77EE-4A38-AAA6-DD8756F3C670}" srcOrd="4" destOrd="0" presId="urn:microsoft.com/office/officeart/2005/8/layout/venn1"/>
    <dgm:cxn modelId="{A4158ABB-B81F-42EE-A963-E774E9400811}" type="presParOf" srcId="{B1ED409C-C9CE-4826-BC43-853413DD182A}" destId="{326B16A7-6909-4658-A8C2-3763DD0A6270}" srcOrd="5" destOrd="0" presId="urn:microsoft.com/office/officeart/2005/8/layout/venn1"/>
    <dgm:cxn modelId="{DEFAF9DC-4305-470B-AA0D-6D4810528C8A}" type="presParOf" srcId="{B1ED409C-C9CE-4826-BC43-853413DD182A}" destId="{C430C40F-A700-47FF-95C0-D4C37B8B146E}" srcOrd="6" destOrd="0" presId="urn:microsoft.com/office/officeart/2005/8/layout/venn1"/>
    <dgm:cxn modelId="{D219E845-CDF2-45B8-826A-410443123977}" type="presParOf" srcId="{B1ED409C-C9CE-4826-BC43-853413DD182A}" destId="{580A10B9-97FF-4845-A0BD-BA96FBD28EE0}" srcOrd="7" destOrd="0" presId="urn:microsoft.com/office/officeart/2005/8/layout/venn1"/>
    <dgm:cxn modelId="{7A0279C7-BB4D-454B-BB3D-697FC70320C3}" type="presParOf" srcId="{B1ED409C-C9CE-4826-BC43-853413DD182A}" destId="{D0D25819-D884-437C-B593-122DB78A3371}" srcOrd="8" destOrd="0" presId="urn:microsoft.com/office/officeart/2005/8/layout/venn1"/>
    <dgm:cxn modelId="{62D05ACC-DF44-4C42-BDAB-F542594FE15A}" type="presParOf" srcId="{B1ED409C-C9CE-4826-BC43-853413DD182A}" destId="{F4B15CE5-B006-4C3F-9195-87226512ABED}" srcOrd="9" destOrd="0" presId="urn:microsoft.com/office/officeart/2005/8/layout/venn1"/>
    <dgm:cxn modelId="{3008FD5C-95AF-4AA0-8739-BA912D2D53C1}" type="presParOf" srcId="{B1ED409C-C9CE-4826-BC43-853413DD182A}" destId="{E9316F5B-B663-45C7-96AF-74F1141A96F1}" srcOrd="10" destOrd="0" presId="urn:microsoft.com/office/officeart/2005/8/layout/venn1"/>
    <dgm:cxn modelId="{C7A0FF25-F123-4C02-B8AB-C3D83B29BC34}" type="presParOf" srcId="{B1ED409C-C9CE-4826-BC43-853413DD182A}" destId="{92D2E73E-1BB8-4752-B1E3-8F8378C14F39}" srcOrd="11" destOrd="0" presId="urn:microsoft.com/office/officeart/2005/8/layout/venn1"/>
    <dgm:cxn modelId="{EF5FA94D-EDDF-40B9-93A4-167F854F2AEB}" type="presParOf" srcId="{B1ED409C-C9CE-4826-BC43-853413DD182A}" destId="{D04CBA59-B13D-428F-9B38-A877CD388AE9}" srcOrd="12" destOrd="0" presId="urn:microsoft.com/office/officeart/2005/8/layout/venn1"/>
    <dgm:cxn modelId="{A7268011-F7E0-43F5-BDE4-2A037828A4E2}" type="presParOf" srcId="{B1ED409C-C9CE-4826-BC43-853413DD182A}" destId="{A46684B8-CD75-432C-91E8-204E88EF361C}" srcOrd="13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61D3B7B-A22F-4E65-96A5-7B867879F529}">
      <dsp:nvSpPr>
        <dsp:cNvPr id="0" name=""/>
        <dsp:cNvSpPr/>
      </dsp:nvSpPr>
      <dsp:spPr>
        <a:xfrm>
          <a:off x="3551016" y="892084"/>
          <a:ext cx="1724216" cy="1724427"/>
        </a:xfrm>
        <a:prstGeom prst="ellipse">
          <a:avLst/>
        </a:prstGeom>
        <a:solidFill>
          <a:schemeClr val="accent6">
            <a:lumMod val="60000"/>
            <a:lumOff val="4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tx1"/>
        </a:fontRef>
      </dsp:style>
    </dsp:sp>
    <dsp:sp modelId="{3F6AF4AD-F915-480D-8A83-3528937EAF08}">
      <dsp:nvSpPr>
        <dsp:cNvPr id="0" name=""/>
        <dsp:cNvSpPr/>
      </dsp:nvSpPr>
      <dsp:spPr>
        <a:xfrm>
          <a:off x="2224269" y="220267"/>
          <a:ext cx="4445224" cy="998550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accent6">
                  <a:lumMod val="75000"/>
                </a:schemeClr>
              </a:solidFill>
            </a:rPr>
            <a:t>Фестиваль национальных искусств «День культуры народов мира»</a:t>
          </a:r>
          <a:endParaRPr lang="ru-RU" sz="1600" b="1" kern="1200" dirty="0">
            <a:solidFill>
              <a:schemeClr val="accent6">
                <a:lumMod val="75000"/>
              </a:schemeClr>
            </a:solidFill>
          </a:endParaRPr>
        </a:p>
      </dsp:txBody>
      <dsp:txXfrm>
        <a:off x="2224269" y="220267"/>
        <a:ext cx="4445224" cy="998550"/>
      </dsp:txXfrm>
    </dsp:sp>
    <dsp:sp modelId="{F0A01C84-2883-45C7-9C21-85A5DD5A498B}">
      <dsp:nvSpPr>
        <dsp:cNvPr id="0" name=""/>
        <dsp:cNvSpPr/>
      </dsp:nvSpPr>
      <dsp:spPr>
        <a:xfrm>
          <a:off x="4701953" y="1265057"/>
          <a:ext cx="1536897" cy="1724427"/>
        </a:xfrm>
        <a:prstGeom prst="ellipse">
          <a:avLst/>
        </a:prstGeom>
        <a:solidFill>
          <a:srgbClr val="FFC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tx1"/>
        </a:fontRef>
      </dsp:style>
    </dsp:sp>
    <dsp:sp modelId="{818425C9-2BA4-45E5-81FE-A2CC200CBDE6}">
      <dsp:nvSpPr>
        <dsp:cNvPr id="0" name=""/>
        <dsp:cNvSpPr/>
      </dsp:nvSpPr>
      <dsp:spPr>
        <a:xfrm>
          <a:off x="5834412" y="-759920"/>
          <a:ext cx="2843785" cy="5286406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b="1" kern="1200" dirty="0" smtClean="0">
            <a:solidFill>
              <a:schemeClr val="tx2">
                <a:lumMod val="75000"/>
              </a:schemeClr>
            </a:solidFill>
          </a:endParaRP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tx2">
                  <a:lumMod val="75000"/>
                </a:schemeClr>
              </a:solidFill>
            </a:rPr>
            <a:t>       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b="1" kern="1200" dirty="0" smtClean="0">
            <a:solidFill>
              <a:schemeClr val="tx2">
                <a:lumMod val="75000"/>
              </a:schemeClr>
            </a:solidFill>
          </a:endParaRP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b="1" kern="1200" dirty="0" smtClean="0">
            <a:solidFill>
              <a:schemeClr val="tx2">
                <a:lumMod val="75000"/>
              </a:schemeClr>
            </a:solidFill>
          </a:endParaRPr>
        </a:p>
      </dsp:txBody>
      <dsp:txXfrm>
        <a:off x="5834412" y="-759920"/>
        <a:ext cx="2843785" cy="5286406"/>
      </dsp:txXfrm>
    </dsp:sp>
    <dsp:sp modelId="{BEED4EFA-77EE-4A38-AAA6-DD8756F3C670}">
      <dsp:nvSpPr>
        <dsp:cNvPr id="0" name=""/>
        <dsp:cNvSpPr/>
      </dsp:nvSpPr>
      <dsp:spPr>
        <a:xfrm>
          <a:off x="5022594" y="2411922"/>
          <a:ext cx="1724216" cy="1724427"/>
        </a:xfrm>
        <a:prstGeom prst="ellipse">
          <a:avLst/>
        </a:prstGeom>
        <a:solidFill>
          <a:schemeClr val="accent6">
            <a:lumMod val="7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tx1"/>
        </a:fontRef>
      </dsp:style>
    </dsp:sp>
    <dsp:sp modelId="{326B16A7-6909-4658-A8C2-3763DD0A6270}">
      <dsp:nvSpPr>
        <dsp:cNvPr id="0" name=""/>
        <dsp:cNvSpPr/>
      </dsp:nvSpPr>
      <dsp:spPr>
        <a:xfrm>
          <a:off x="6498428" y="204844"/>
          <a:ext cx="2175512" cy="5286413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rgbClr val="C00000"/>
              </a:solidFill>
            </a:rPr>
            <a:t>поисково-исследовательская деятельность учащихся </a:t>
          </a:r>
          <a:endParaRPr lang="ru-RU" sz="1600" b="1" kern="1200" dirty="0" smtClean="0">
            <a:solidFill>
              <a:srgbClr val="C00000"/>
            </a:solidFill>
          </a:endParaRP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rgbClr val="00B050"/>
              </a:solidFill>
            </a:rPr>
            <a:t>театрализованные экскурсии, походы, экспедиции, вечера, олимпиады, викторины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rgbClr val="163C46"/>
              </a:solidFill>
            </a:rPr>
            <a:t>Краеведческие игры, </a:t>
          </a:r>
          <a:r>
            <a:rPr lang="ru-RU" sz="1600" b="1" kern="1200" dirty="0" err="1" smtClean="0">
              <a:solidFill>
                <a:srgbClr val="163C46"/>
              </a:solidFill>
            </a:rPr>
            <a:t>квесты</a:t>
          </a:r>
          <a:r>
            <a:rPr lang="ru-RU" sz="1600" b="1" kern="1200" dirty="0" smtClean="0">
              <a:solidFill>
                <a:srgbClr val="163C46"/>
              </a:solidFill>
            </a:rPr>
            <a:t>, кейсы для учащихся                      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b="1" kern="1200" dirty="0" smtClean="0">
            <a:solidFill>
              <a:schemeClr val="tx2">
                <a:lumMod val="75000"/>
              </a:schemeClr>
            </a:solidFill>
          </a:endParaRP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tx2">
                  <a:lumMod val="75000"/>
                </a:schemeClr>
              </a:solidFill>
            </a:rPr>
            <a:t>Конкурсы творческих работ «Моя семья»    «Многонациональная               Республика Татарстан»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b="1" kern="1200" dirty="0" smtClean="0">
            <a:solidFill>
              <a:schemeClr val="tx2">
                <a:lumMod val="75000"/>
              </a:schemeClr>
            </a:solidFill>
          </a:endParaRP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tx2">
                  <a:lumMod val="75000"/>
                </a:schemeClr>
              </a:solidFill>
            </a:rPr>
            <a:t>Уроки толерантности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b="1" kern="1200" dirty="0">
            <a:solidFill>
              <a:srgbClr val="16355A"/>
            </a:solidFill>
          </a:endParaRPr>
        </a:p>
      </dsp:txBody>
      <dsp:txXfrm>
        <a:off x="6498428" y="204844"/>
        <a:ext cx="2175512" cy="5286413"/>
      </dsp:txXfrm>
    </dsp:sp>
    <dsp:sp modelId="{C430C40F-A700-47FF-95C0-D4C37B8B146E}">
      <dsp:nvSpPr>
        <dsp:cNvPr id="0" name=""/>
        <dsp:cNvSpPr/>
      </dsp:nvSpPr>
      <dsp:spPr>
        <a:xfrm>
          <a:off x="4343983" y="3561984"/>
          <a:ext cx="1724216" cy="1724427"/>
        </a:xfrm>
        <a:prstGeom prst="ellipse">
          <a:avLst/>
        </a:prstGeom>
        <a:solidFill>
          <a:srgbClr val="00B05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3"/>
        </a:lnRef>
        <a:fillRef idx="3">
          <a:schemeClr val="accent3"/>
        </a:fillRef>
        <a:effectRef idx="3">
          <a:schemeClr val="accent3"/>
        </a:effectRef>
        <a:fontRef idx="minor">
          <a:schemeClr val="lt1"/>
        </a:fontRef>
      </dsp:style>
    </dsp:sp>
    <dsp:sp modelId="{580A10B9-97FF-4845-A0BD-BA96FBD28EE0}">
      <dsp:nvSpPr>
        <dsp:cNvPr id="0" name=""/>
        <dsp:cNvSpPr/>
      </dsp:nvSpPr>
      <dsp:spPr>
        <a:xfrm>
          <a:off x="6435919" y="3671119"/>
          <a:ext cx="1975664" cy="2054354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b="1" kern="1200" dirty="0">
            <a:solidFill>
              <a:schemeClr val="tx2">
                <a:lumMod val="75000"/>
              </a:schemeClr>
            </a:solidFill>
          </a:endParaRPr>
        </a:p>
      </dsp:txBody>
      <dsp:txXfrm>
        <a:off x="6435919" y="3671119"/>
        <a:ext cx="1975664" cy="2054354"/>
      </dsp:txXfrm>
    </dsp:sp>
    <dsp:sp modelId="{D0D25819-D884-437C-B593-122DB78A3371}">
      <dsp:nvSpPr>
        <dsp:cNvPr id="0" name=""/>
        <dsp:cNvSpPr/>
      </dsp:nvSpPr>
      <dsp:spPr>
        <a:xfrm>
          <a:off x="2758049" y="3535292"/>
          <a:ext cx="1724216" cy="1724427"/>
        </a:xfrm>
        <a:prstGeom prst="ellipse">
          <a:avLst/>
        </a:prstGeom>
        <a:solidFill>
          <a:srgbClr val="00B0F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tx1"/>
        </a:fontRef>
      </dsp:style>
    </dsp:sp>
    <dsp:sp modelId="{F4B15CE5-B006-4C3F-9195-87226512ABED}">
      <dsp:nvSpPr>
        <dsp:cNvPr id="0" name=""/>
        <dsp:cNvSpPr/>
      </dsp:nvSpPr>
      <dsp:spPr>
        <a:xfrm>
          <a:off x="259601" y="3777173"/>
          <a:ext cx="2567217" cy="1991638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500" b="1" kern="1200" dirty="0" smtClean="0">
            <a:solidFill>
              <a:schemeClr val="tx2">
                <a:lumMod val="75000"/>
              </a:schemeClr>
            </a:solidFill>
          </a:endParaRPr>
        </a:p>
      </dsp:txBody>
      <dsp:txXfrm>
        <a:off x="259601" y="3777173"/>
        <a:ext cx="2567217" cy="1991638"/>
      </dsp:txXfrm>
    </dsp:sp>
    <dsp:sp modelId="{E9316F5B-B663-45C7-96AF-74F1141A96F1}">
      <dsp:nvSpPr>
        <dsp:cNvPr id="0" name=""/>
        <dsp:cNvSpPr/>
      </dsp:nvSpPr>
      <dsp:spPr>
        <a:xfrm>
          <a:off x="2242006" y="2345842"/>
          <a:ext cx="1540052" cy="1724427"/>
        </a:xfrm>
        <a:prstGeom prst="ellipse">
          <a:avLst/>
        </a:prstGeom>
        <a:solidFill>
          <a:srgbClr val="00206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tx1"/>
        </a:fontRef>
      </dsp:style>
    </dsp:sp>
    <dsp:sp modelId="{92D2E73E-1BB8-4752-B1E3-8F8378C14F39}">
      <dsp:nvSpPr>
        <dsp:cNvPr id="0" name=""/>
        <dsp:cNvSpPr/>
      </dsp:nvSpPr>
      <dsp:spPr>
        <a:xfrm>
          <a:off x="50357" y="71439"/>
          <a:ext cx="2804321" cy="5042709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 dirty="0" smtClean="0">
            <a:solidFill>
              <a:schemeClr val="tx2">
                <a:lumMod val="75000"/>
              </a:schemeClr>
            </a:solidFill>
          </a:endParaRPr>
        </a:p>
        <a:p>
          <a:pPr lvl="0" algn="ctr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endParaRPr lang="ru-RU" sz="1600" b="1" kern="1200" dirty="0" smtClean="0">
            <a:solidFill>
              <a:srgbClr val="7030A0"/>
            </a:solidFill>
          </a:endParaRPr>
        </a:p>
        <a:p>
          <a:pPr lvl="0" algn="ctr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rgbClr val="7030A0"/>
              </a:solidFill>
            </a:rPr>
            <a:t>Организация работы национального детского театра</a:t>
          </a:r>
        </a:p>
        <a:p>
          <a:pPr lvl="0" algn="ctr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rgbClr val="FF0000"/>
              </a:solidFill>
            </a:rPr>
            <a:t>Литературная гостиная</a:t>
          </a:r>
        </a:p>
        <a:p>
          <a:pPr lvl="0" algn="ctr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accent4">
                  <a:lumMod val="75000"/>
                </a:schemeClr>
              </a:solidFill>
            </a:rPr>
            <a:t>Проведение интерактивных обучающих, развивающих занятий</a:t>
          </a:r>
        </a:p>
        <a:p>
          <a:pPr lvl="0" algn="ctr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rgbClr val="C00000"/>
              </a:solidFill>
            </a:rPr>
            <a:t>  Республиканской, город </a:t>
          </a:r>
          <a:r>
            <a:rPr lang="ru-RU" sz="1600" b="1" kern="1200" dirty="0" err="1" smtClean="0">
              <a:solidFill>
                <a:srgbClr val="C00000"/>
              </a:solidFill>
            </a:rPr>
            <a:t>ской</a:t>
          </a:r>
          <a:r>
            <a:rPr lang="ru-RU" sz="1600" b="1" kern="1200" dirty="0" smtClean="0">
              <a:solidFill>
                <a:srgbClr val="C00000"/>
              </a:solidFill>
            </a:rPr>
            <a:t> научно-практической конференций, </a:t>
          </a:r>
          <a:r>
            <a:rPr lang="ru-RU" sz="1600" b="1" kern="1200" dirty="0" err="1" smtClean="0">
              <a:solidFill>
                <a:srgbClr val="C00000"/>
              </a:solidFill>
            </a:rPr>
            <a:t>видеокон</a:t>
          </a:r>
          <a:r>
            <a:rPr lang="ru-RU" sz="1600" b="1" kern="1200" dirty="0" smtClean="0">
              <a:solidFill>
                <a:srgbClr val="C00000"/>
              </a:solidFill>
            </a:rPr>
            <a:t> </a:t>
          </a:r>
          <a:r>
            <a:rPr lang="ru-RU" sz="1600" b="1" kern="1200" dirty="0" err="1" smtClean="0">
              <a:solidFill>
                <a:srgbClr val="C00000"/>
              </a:solidFill>
            </a:rPr>
            <a:t>ференций</a:t>
          </a:r>
          <a:r>
            <a:rPr lang="ru-RU" sz="1600" b="1" kern="1200" dirty="0" smtClean="0">
              <a:solidFill>
                <a:srgbClr val="C00000"/>
              </a:solidFill>
            </a:rPr>
            <a:t>, </a:t>
          </a:r>
          <a:r>
            <a:rPr lang="ru-RU" sz="1600" b="1" kern="1200" dirty="0" err="1" smtClean="0">
              <a:solidFill>
                <a:srgbClr val="C00000"/>
              </a:solidFill>
            </a:rPr>
            <a:t>вебсеминаров</a:t>
          </a:r>
          <a:r>
            <a:rPr lang="ru-RU" sz="1600" b="1" kern="1200" dirty="0" smtClean="0">
              <a:solidFill>
                <a:srgbClr val="C00000"/>
              </a:solidFill>
            </a:rPr>
            <a:t>,  </a:t>
          </a:r>
          <a:r>
            <a:rPr lang="ru-RU" sz="1600" b="1" kern="1200" dirty="0" err="1" smtClean="0">
              <a:solidFill>
                <a:srgbClr val="C00000"/>
              </a:solidFill>
            </a:rPr>
            <a:t>вебинаров</a:t>
          </a:r>
          <a:endParaRPr lang="ru-RU" sz="1600" b="1" kern="1200" dirty="0" smtClean="0">
            <a:solidFill>
              <a:srgbClr val="C00000"/>
            </a:solidFill>
          </a:endParaRPr>
        </a:p>
        <a:p>
          <a:pPr lvl="0" algn="ctr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accent4">
                  <a:lumMod val="75000"/>
                </a:schemeClr>
              </a:solidFill>
            </a:rPr>
            <a:t>Цикл совместных мероприятий (дети и взрослые)</a:t>
          </a:r>
        </a:p>
        <a:p>
          <a:pPr lvl="0" algn="ctr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endParaRPr lang="ru-RU" sz="1600" b="1" kern="1200" dirty="0" smtClean="0">
            <a:solidFill>
              <a:srgbClr val="1A3D68"/>
            </a:solidFill>
          </a:endParaRPr>
        </a:p>
      </dsp:txBody>
      <dsp:txXfrm>
        <a:off x="50357" y="71439"/>
        <a:ext cx="2804321" cy="5042709"/>
      </dsp:txXfrm>
    </dsp:sp>
    <dsp:sp modelId="{D04CBA59-B13D-428F-9B38-A877CD388AE9}">
      <dsp:nvSpPr>
        <dsp:cNvPr id="0" name=""/>
        <dsp:cNvSpPr/>
      </dsp:nvSpPr>
      <dsp:spPr>
        <a:xfrm>
          <a:off x="2553672" y="1282215"/>
          <a:ext cx="1724216" cy="1724427"/>
        </a:xfrm>
        <a:prstGeom prst="ellipse">
          <a:avLst/>
        </a:prstGeom>
        <a:solidFill>
          <a:srgbClr val="7030A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tx1"/>
        </a:fontRef>
      </dsp:style>
    </dsp:sp>
    <dsp:sp modelId="{A46684B8-CD75-432C-91E8-204E88EF361C}">
      <dsp:nvSpPr>
        <dsp:cNvPr id="0" name=""/>
        <dsp:cNvSpPr/>
      </dsp:nvSpPr>
      <dsp:spPr>
        <a:xfrm>
          <a:off x="592096" y="370810"/>
          <a:ext cx="1867900" cy="1163010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500" kern="1200" dirty="0">
            <a:solidFill>
              <a:schemeClr val="tx2">
                <a:lumMod val="75000"/>
              </a:schemeClr>
            </a:solidFill>
          </a:endParaRPr>
        </a:p>
      </dsp:txBody>
      <dsp:txXfrm>
        <a:off x="592096" y="370810"/>
        <a:ext cx="1867900" cy="116301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C44695-9808-428B-8E7E-FCE1AB1CDBB6}" type="datetimeFigureOut">
              <a:rPr lang="ru-RU" smtClean="0"/>
              <a:pPr/>
              <a:t>04.01.2018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312EAC-0921-42A9-8EB8-84CD3715EC9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424521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58D072-1495-4DF1-8ADC-E4DE6A2387B1}" type="datetimeFigureOut">
              <a:rPr lang="ru-RU" smtClean="0"/>
              <a:pPr/>
              <a:t>04.01.2018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B619E92-711C-446F-9957-0D738736370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811681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619E92-711C-446F-9957-0D7387363701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DBD17-FBEE-4825-A874-11599D8BB274}" type="datetime1">
              <a:rPr lang="ru-RU" smtClean="0"/>
              <a:pPr/>
              <a:t>04.01.2018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ACD75-0E74-4369-8284-9AB430B180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5975-A8C1-4232-9C4B-DD56CAA66121}" type="datetime1">
              <a:rPr lang="ru-RU" smtClean="0"/>
              <a:pPr/>
              <a:t>04.01.2018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ACD75-0E74-4369-8284-9AB430B180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BA644-540D-4431-8785-AD0D331B2BEC}" type="datetime1">
              <a:rPr lang="ru-RU" smtClean="0"/>
              <a:pPr/>
              <a:t>04.01.2018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ACD75-0E74-4369-8284-9AB430B180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EB87D2-631C-4EE7-AD0B-1E10F8967339}" type="datetime1">
              <a:rPr lang="ru-RU" smtClean="0"/>
              <a:pPr/>
              <a:t>04.01.2018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ACD75-0E74-4369-8284-9AB430B180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CC6CF-727C-493D-A336-7F98B53FDB95}" type="datetime1">
              <a:rPr lang="ru-RU" smtClean="0"/>
              <a:pPr/>
              <a:t>04.01.2018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ACD75-0E74-4369-8284-9AB430B180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FF352-5B33-4E77-BC07-F6E58BAB21FA}" type="datetime1">
              <a:rPr lang="ru-RU" smtClean="0"/>
              <a:pPr/>
              <a:t>04.01.2018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ACD75-0E74-4369-8284-9AB430B180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63086-98B0-4FCC-86BF-645618996A4C}" type="datetime1">
              <a:rPr lang="ru-RU" smtClean="0"/>
              <a:pPr/>
              <a:t>04.01.2018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ACD75-0E74-4369-8284-9AB430B180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4B3F2-0DD8-4D45-95EA-1CB09B786F7E}" type="datetime1">
              <a:rPr lang="ru-RU" smtClean="0"/>
              <a:pPr/>
              <a:t>04.01.2018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ACD75-0E74-4369-8284-9AB430B180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E0D40-7FDE-47B5-B7A9-BC24AB606E64}" type="datetime1">
              <a:rPr lang="ru-RU" smtClean="0"/>
              <a:pPr/>
              <a:t>04.01.2018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ACD75-0E74-4369-8284-9AB430B180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CD559-4E91-49BF-A9EE-86C828F2B0C6}" type="datetime1">
              <a:rPr lang="ru-RU" smtClean="0"/>
              <a:pPr/>
              <a:t>04.01.2018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ACD75-0E74-4369-8284-9AB430B180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B500A-6554-435E-8C91-1007AA8B6433}" type="datetime1">
              <a:rPr lang="ru-RU" smtClean="0"/>
              <a:pPr/>
              <a:t>04.01.2018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ACD75-0E74-4369-8284-9AB430B180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CE467B-3736-4BF0-A381-2B3018D6EABA}" type="datetime1">
              <a:rPr lang="ru-RU" smtClean="0"/>
              <a:pPr/>
              <a:t>04.01.2018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2ACD75-0E74-4369-8284-9AB430B180A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wipe dir="r"/>
  </p:transition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1857364"/>
            <a:ext cx="8462744" cy="2428892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</a:rPr>
              <a:t>Музей имени </a:t>
            </a:r>
            <a:r>
              <a:rPr lang="ru-RU" sz="4000" b="1" dirty="0" err="1" smtClean="0">
                <a:solidFill>
                  <a:srgbClr val="002060"/>
                </a:solidFill>
              </a:rPr>
              <a:t>Габдуллы</a:t>
            </a:r>
            <a:r>
              <a:rPr lang="ru-RU" sz="4000" b="1" dirty="0" smtClean="0">
                <a:solidFill>
                  <a:srgbClr val="002060"/>
                </a:solidFill>
              </a:rPr>
              <a:t> </a:t>
            </a:r>
            <a:r>
              <a:rPr lang="ru-RU" sz="4000" b="1" dirty="0" err="1" smtClean="0">
                <a:solidFill>
                  <a:srgbClr val="002060"/>
                </a:solidFill>
              </a:rPr>
              <a:t>Кариева</a:t>
            </a:r>
            <a:r>
              <a:rPr lang="ru-RU" sz="4000" b="1" dirty="0" smtClean="0">
                <a:solidFill>
                  <a:srgbClr val="002060"/>
                </a:solidFill>
              </a:rPr>
              <a:t> как социокультурный проект </a:t>
            </a:r>
            <a:br>
              <a:rPr lang="ru-RU" sz="4000" b="1" dirty="0" smtClean="0">
                <a:solidFill>
                  <a:srgbClr val="002060"/>
                </a:solidFill>
              </a:rPr>
            </a:br>
            <a:endParaRPr lang="ru-RU" dirty="0"/>
          </a:p>
        </p:txBody>
      </p:sp>
      <p:pic>
        <p:nvPicPr>
          <p:cNvPr id="1026" name="Picture 2" descr="C:\Documents and Settings\Administrator\My Documents\школа\лого\лого 178 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0800000">
            <a:off x="6750478" y="378242"/>
            <a:ext cx="1691716" cy="1448938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251520" y="3929066"/>
            <a:ext cx="867819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endParaRPr lang="ru-RU" sz="2400" dirty="0" smtClean="0">
              <a:solidFill>
                <a:srgbClr val="002060"/>
              </a:solidFill>
            </a:endParaRPr>
          </a:p>
          <a:p>
            <a:r>
              <a:rPr lang="ru-RU" sz="3200" dirty="0" smtClean="0">
                <a:solidFill>
                  <a:srgbClr val="002060"/>
                </a:solidFill>
              </a:rPr>
              <a:t>             Руководитель проекта</a:t>
            </a:r>
            <a:r>
              <a:rPr lang="ru-RU" sz="3200" b="1" dirty="0" smtClean="0">
                <a:solidFill>
                  <a:srgbClr val="002060"/>
                </a:solidFill>
              </a:rPr>
              <a:t>: </a:t>
            </a:r>
            <a:r>
              <a:rPr lang="ru-RU" sz="3200" b="1" dirty="0" err="1" smtClean="0">
                <a:solidFill>
                  <a:srgbClr val="002060"/>
                </a:solidFill>
              </a:rPr>
              <a:t>Валиуллина</a:t>
            </a:r>
            <a:r>
              <a:rPr lang="ru-RU" sz="3200" b="1" dirty="0" smtClean="0">
                <a:solidFill>
                  <a:srgbClr val="002060"/>
                </a:solidFill>
              </a:rPr>
              <a:t> Р.Х.                         </a:t>
            </a:r>
            <a:endParaRPr lang="ru-RU" sz="3200" b="1" dirty="0"/>
          </a:p>
        </p:txBody>
      </p:sp>
      <p:pic>
        <p:nvPicPr>
          <p:cNvPr id="7" name="Рисунок 5" descr="шарики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357826"/>
            <a:ext cx="9142413" cy="15001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67268401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Содержимое 2"/>
          <p:cNvSpPr>
            <a:spLocks noGrp="1"/>
          </p:cNvSpPr>
          <p:nvPr>
            <p:ph type="subTitle" idx="4294967295"/>
          </p:nvPr>
        </p:nvSpPr>
        <p:spPr>
          <a:xfrm>
            <a:off x="323850" y="5589588"/>
            <a:ext cx="7813675" cy="503237"/>
          </a:xfrm>
        </p:spPr>
        <p:txBody>
          <a:bodyPr>
            <a:normAutofit fontScale="62500" lnSpcReduction="20000"/>
          </a:bodyPr>
          <a:lstStyle/>
          <a:p>
            <a:pPr algn="ctr">
              <a:buFont typeface="Wingdings 2" pitchFamily="18" charset="2"/>
              <a:buNone/>
              <a:defRPr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Актив музея представляют музей на районных, республиканских и всероссийских семинарах</a:t>
            </a:r>
            <a:endParaRPr lang="ru-RU" sz="2400" b="1" i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507" name="AutoShape 2" descr="http://im3-tub-ru.yandex.net/i?id=98623617-33-72"/>
          <p:cNvSpPr>
            <a:spLocks noChangeAspect="1" noChangeArrowheads="1"/>
          </p:cNvSpPr>
          <p:nvPr/>
        </p:nvSpPr>
        <p:spPr bwMode="auto">
          <a:xfrm>
            <a:off x="155575" y="-503238"/>
            <a:ext cx="1428750" cy="1057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21508" name="Прямоугольник 6"/>
          <p:cNvSpPr>
            <a:spLocks noChangeArrowheads="1"/>
          </p:cNvSpPr>
          <p:nvPr/>
        </p:nvSpPr>
        <p:spPr bwMode="auto">
          <a:xfrm>
            <a:off x="1403350" y="333375"/>
            <a:ext cx="59055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ru-RU" altLang="ru-RU" sz="2400">
                <a:solidFill>
                  <a:srgbClr val="000000"/>
                </a:solidFill>
              </a:rPr>
              <a:t> </a:t>
            </a:r>
            <a:endParaRPr lang="ru-RU" altLang="ru-RU"/>
          </a:p>
        </p:txBody>
      </p:sp>
      <p:pic>
        <p:nvPicPr>
          <p:cNvPr id="21509" name="Picture 7" descr="F:\Гарафутдинова\0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32" t="32428" b="2"/>
          <a:stretch>
            <a:fillRect/>
          </a:stretch>
        </p:blipFill>
        <p:spPr bwMode="auto">
          <a:xfrm>
            <a:off x="755650" y="714375"/>
            <a:ext cx="7602538" cy="4730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3272607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ACD75-0E74-4369-8284-9AB430B180A5}" type="slidenum">
              <a:rPr lang="ru-RU" smtClean="0"/>
              <a:pPr/>
              <a:t>11</a:t>
            </a:fld>
            <a:endParaRPr lang="ru-RU"/>
          </a:p>
        </p:txBody>
      </p:sp>
      <p:pic>
        <p:nvPicPr>
          <p:cNvPr id="2050" name="Picture 2" descr="E:\14.04\DSC_004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277" y="3645024"/>
            <a:ext cx="3620675" cy="28401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E:\14.04\DSC_005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404664"/>
            <a:ext cx="5976664" cy="2952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E:\14.04\DSC_0058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3538786"/>
            <a:ext cx="4571998" cy="30282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82988688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26170"/>
          </a:xfrm>
        </p:spPr>
        <p:txBody>
          <a:bodyPr vert="horz"/>
          <a:lstStyle/>
          <a:p>
            <a:r>
              <a:rPr lang="ru-RU" b="1" dirty="0" smtClean="0">
                <a:solidFill>
                  <a:srgbClr val="FF0000"/>
                </a:solidFill>
              </a:rPr>
              <a:t>Литературная гостиная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 algn="just">
              <a:buNone/>
            </a:pPr>
            <a:r>
              <a:rPr lang="ru-RU" b="1" dirty="0"/>
              <a:t> </a:t>
            </a:r>
            <a:r>
              <a:rPr lang="ru-RU" b="1" dirty="0" smtClean="0"/>
              <a:t>         </a:t>
            </a:r>
            <a:r>
              <a:rPr lang="ru-RU" b="1" dirty="0" smtClean="0">
                <a:solidFill>
                  <a:srgbClr val="C00000"/>
                </a:solidFill>
              </a:rPr>
              <a:t>В </a:t>
            </a:r>
            <a:r>
              <a:rPr lang="ru-RU" b="1" dirty="0">
                <a:solidFill>
                  <a:srgbClr val="C00000"/>
                </a:solidFill>
              </a:rPr>
              <a:t>рамках работы Литературной гостиной </a:t>
            </a:r>
            <a:r>
              <a:rPr lang="ru-RU" sz="3500" b="1" dirty="0">
                <a:solidFill>
                  <a:srgbClr val="C00000"/>
                </a:solidFill>
              </a:rPr>
              <a:t>организована встреча  с общественными деятелями, писателями и поэтами, лауреатами государственной премии  РТ имени </a:t>
            </a:r>
            <a:r>
              <a:rPr lang="ru-RU" sz="3500" b="1" dirty="0" err="1">
                <a:solidFill>
                  <a:srgbClr val="C00000"/>
                </a:solidFill>
              </a:rPr>
              <a:t>Г.Тукая</a:t>
            </a:r>
            <a:r>
              <a:rPr lang="ru-RU" sz="3500" b="1" dirty="0">
                <a:solidFill>
                  <a:srgbClr val="C00000"/>
                </a:solidFill>
              </a:rPr>
              <a:t> Робертом </a:t>
            </a:r>
            <a:r>
              <a:rPr lang="ru-RU" sz="3500" b="1" dirty="0" err="1">
                <a:solidFill>
                  <a:srgbClr val="C00000"/>
                </a:solidFill>
              </a:rPr>
              <a:t>Миннуллиным</a:t>
            </a:r>
            <a:r>
              <a:rPr lang="ru-RU" sz="3500" b="1" dirty="0">
                <a:solidFill>
                  <a:srgbClr val="C00000"/>
                </a:solidFill>
              </a:rPr>
              <a:t>, </a:t>
            </a:r>
            <a:r>
              <a:rPr lang="ru-RU" sz="3500" b="1" dirty="0" err="1">
                <a:solidFill>
                  <a:srgbClr val="C00000"/>
                </a:solidFill>
              </a:rPr>
              <a:t>Разиль</a:t>
            </a:r>
            <a:r>
              <a:rPr lang="ru-RU" sz="3500" b="1" dirty="0">
                <a:solidFill>
                  <a:srgbClr val="C00000"/>
                </a:solidFill>
              </a:rPr>
              <a:t> Валиевым, с главным редакторам газеты «Сабантуй» Юлдуз Шараповой и  пресс – конференция  биофизиком, кандидатом биологических наук, переводчицей поэтических строк многих авторов с </a:t>
            </a:r>
            <a:r>
              <a:rPr lang="ru-RU" sz="3500" b="1" dirty="0" err="1">
                <a:solidFill>
                  <a:srgbClr val="C00000"/>
                </a:solidFill>
              </a:rPr>
              <a:t>Гайнуллиной</a:t>
            </a:r>
            <a:r>
              <a:rPr lang="ru-RU" sz="3500" b="1" dirty="0">
                <a:solidFill>
                  <a:srgbClr val="C00000"/>
                </a:solidFill>
              </a:rPr>
              <a:t> </a:t>
            </a:r>
            <a:r>
              <a:rPr lang="ru-RU" sz="3500" b="1" dirty="0" err="1">
                <a:solidFill>
                  <a:srgbClr val="C00000"/>
                </a:solidFill>
              </a:rPr>
              <a:t>Сурайей</a:t>
            </a:r>
            <a:r>
              <a:rPr lang="ru-RU" sz="3500" b="1" dirty="0">
                <a:solidFill>
                  <a:srgbClr val="C00000"/>
                </a:solidFill>
              </a:rPr>
              <a:t> </a:t>
            </a:r>
            <a:r>
              <a:rPr lang="ru-RU" sz="3500" b="1" dirty="0" err="1">
                <a:solidFill>
                  <a:srgbClr val="C00000"/>
                </a:solidFill>
              </a:rPr>
              <a:t>Меликовной</a:t>
            </a:r>
            <a:r>
              <a:rPr lang="ru-RU" sz="3500" b="1" dirty="0">
                <a:solidFill>
                  <a:srgbClr val="C00000"/>
                </a:solidFill>
              </a:rPr>
              <a:t>, Борисом </a:t>
            </a:r>
            <a:r>
              <a:rPr lang="ru-RU" sz="3500" b="1" dirty="0" err="1">
                <a:solidFill>
                  <a:srgbClr val="C00000"/>
                </a:solidFill>
              </a:rPr>
              <a:t>Вайнером</a:t>
            </a:r>
            <a:r>
              <a:rPr lang="ru-RU" sz="3500" b="1" dirty="0">
                <a:solidFill>
                  <a:srgbClr val="C00000"/>
                </a:solidFill>
              </a:rPr>
              <a:t>, Альбиной </a:t>
            </a:r>
            <a:r>
              <a:rPr lang="ru-RU" sz="3500" b="1" dirty="0" err="1">
                <a:solidFill>
                  <a:srgbClr val="C00000"/>
                </a:solidFill>
              </a:rPr>
              <a:t>Абсалямовой</a:t>
            </a:r>
            <a:r>
              <a:rPr lang="ru-RU" sz="3500" b="1" dirty="0">
                <a:solidFill>
                  <a:srgbClr val="C00000"/>
                </a:solidFill>
              </a:rPr>
              <a:t>. 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ACD75-0E74-4369-8284-9AB430B180A5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6423595"/>
      </p:ext>
    </p:extLst>
  </p:cSld>
  <p:clrMapOvr>
    <a:masterClrMapping/>
  </p:clrMapOvr>
  <p:transition>
    <p:wipe dir="r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>
                <a:solidFill>
                  <a:srgbClr val="C00000"/>
                </a:solidFill>
              </a:rPr>
              <a:t>Встреча  с </a:t>
            </a:r>
            <a:r>
              <a:rPr lang="ru-RU" i="1" dirty="0" err="1" smtClean="0">
                <a:solidFill>
                  <a:srgbClr val="C00000"/>
                </a:solidFill>
              </a:rPr>
              <a:t>Разиль</a:t>
            </a:r>
            <a:r>
              <a:rPr lang="ru-RU" i="1" dirty="0" smtClean="0">
                <a:solidFill>
                  <a:srgbClr val="C00000"/>
                </a:solidFill>
              </a:rPr>
              <a:t> Валиевым</a:t>
            </a:r>
            <a:endParaRPr lang="ru-RU" i="1" dirty="0">
              <a:solidFill>
                <a:srgbClr val="C00000"/>
              </a:solidFill>
            </a:endParaRPr>
          </a:p>
        </p:txBody>
      </p:sp>
      <p:pic>
        <p:nvPicPr>
          <p:cNvPr id="24578" name="Picture 2" descr="C:\Users\1\Desktop\на сайт Разиль Валиев\DSC02486.jpg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1500174"/>
            <a:ext cx="2357454" cy="4744410"/>
          </a:xfrm>
          <a:prstGeom prst="rect">
            <a:avLst/>
          </a:prstGeom>
          <a:noFill/>
        </p:spPr>
      </p:pic>
      <p:pic>
        <p:nvPicPr>
          <p:cNvPr id="24580" name="Picture 4" descr="C:\Users\1\Desktop\на сайт Разиль Валиев\DSC0250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43702" y="1500174"/>
            <a:ext cx="2407336" cy="4572032"/>
          </a:xfrm>
          <a:prstGeom prst="rect">
            <a:avLst/>
          </a:prstGeom>
          <a:noFill/>
        </p:spPr>
      </p:pic>
      <p:pic>
        <p:nvPicPr>
          <p:cNvPr id="24581" name="Picture 5" descr="C:\Users\1\Desktop\на сайт Разиль Валиев\DSC0240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71736" y="1285860"/>
            <a:ext cx="3964838" cy="295751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F:\фотки\Роберт Миннуллин\P101086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428604"/>
            <a:ext cx="5500726" cy="39290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Picture 2" descr="F:\фотки\Роберт Миннуллин\P1010862.JPG"/>
          <p:cNvPicPr>
            <a:picLocks noChangeAspect="1" noChangeArrowheads="1"/>
          </p:cNvPicPr>
          <p:nvPr/>
        </p:nvPicPr>
        <p:blipFill>
          <a:blip r:embed="rId3" cstate="print"/>
          <a:srcRect l="29297" t="18750" r="26173"/>
          <a:stretch>
            <a:fillRect/>
          </a:stretch>
        </p:blipFill>
        <p:spPr bwMode="auto">
          <a:xfrm>
            <a:off x="6286512" y="214290"/>
            <a:ext cx="2500330" cy="342148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6" name="Picture 2" descr="F:\фотки\Роберт Миннуллин\P1010849.JPG"/>
          <p:cNvPicPr>
            <a:picLocks noChangeAspect="1" noChangeArrowheads="1"/>
          </p:cNvPicPr>
          <p:nvPr/>
        </p:nvPicPr>
        <p:blipFill>
          <a:blip r:embed="rId4" cstate="print"/>
          <a:srcRect l="5137" t="15896" r="32192"/>
          <a:stretch>
            <a:fillRect/>
          </a:stretch>
        </p:blipFill>
        <p:spPr bwMode="auto">
          <a:xfrm>
            <a:off x="3571868" y="4214794"/>
            <a:ext cx="2571768" cy="24289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428596" y="5072074"/>
            <a:ext cx="342902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Встреча с Робертом </a:t>
            </a:r>
            <a:r>
              <a:rPr lang="ru-RU" sz="28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Миннуллиным</a:t>
            </a:r>
            <a:endParaRPr lang="ru-RU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Picture 2" descr="F:\фотки\Роберт Миннуллин\P1010866.JPG"/>
          <p:cNvPicPr>
            <a:picLocks noChangeAspect="1" noChangeArrowheads="1"/>
          </p:cNvPicPr>
          <p:nvPr/>
        </p:nvPicPr>
        <p:blipFill>
          <a:blip r:embed="rId5" cstate="print"/>
          <a:srcRect l="13393" t="20238" r="10714"/>
          <a:stretch>
            <a:fillRect/>
          </a:stretch>
        </p:blipFill>
        <p:spPr bwMode="auto">
          <a:xfrm>
            <a:off x="6286512" y="3786190"/>
            <a:ext cx="2601596" cy="205065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42852"/>
            <a:ext cx="8229600" cy="1857388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Встреча с  народной актрисой Российской Федерации и Республики Татарстан, лауреатом Государственной премии  РТ  им. Г.Тукая</a:t>
            </a:r>
            <a:b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ru-RU" sz="28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Нажибой</a:t>
            </a:r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8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Ихсановой</a:t>
            </a:r>
            <a:endParaRPr lang="ru-RU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074" name="Picture 2" descr="http://4.bp.blogspot.com/-2R8BzZsYkJw/USPKHRbsGiI/AAAAAAAAFDk/KiETH8Xojq4/s1600/%25D0%25BC%25D1%2583%25D0%25BA%25D1%258B%25D1%2588%25D1%2589%25D1%2582+12.02.2012+75+afisha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0034" y="2071678"/>
            <a:ext cx="3714776" cy="3714776"/>
          </a:xfrm>
          <a:prstGeom prst="flowChartAlternateProcess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Picture 2" descr="F:\Промеж.отчет\Н.Ихсанова очрашу.jpg"/>
          <p:cNvPicPr>
            <a:picLocks noChangeAspect="1" noChangeArrowheads="1"/>
          </p:cNvPicPr>
          <p:nvPr/>
        </p:nvPicPr>
        <p:blipFill>
          <a:blip r:embed="rId3" cstate="print"/>
          <a:srcRect l="11437" r="13742"/>
          <a:stretch>
            <a:fillRect/>
          </a:stretch>
        </p:blipFill>
        <p:spPr bwMode="auto">
          <a:xfrm>
            <a:off x="4429124" y="2357430"/>
            <a:ext cx="4214383" cy="3071833"/>
          </a:xfrm>
          <a:prstGeom prst="flowChartAlternateProcess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Содержимое 2"/>
          <p:cNvSpPr>
            <a:spLocks noGrp="1"/>
          </p:cNvSpPr>
          <p:nvPr>
            <p:ph type="subTitle" idx="4294967295"/>
          </p:nvPr>
        </p:nvSpPr>
        <p:spPr>
          <a:xfrm>
            <a:off x="503238" y="5949950"/>
            <a:ext cx="7813675" cy="503238"/>
          </a:xfrm>
        </p:spPr>
        <p:txBody>
          <a:bodyPr>
            <a:normAutofit fontScale="55000" lnSpcReduction="20000"/>
          </a:bodyPr>
          <a:lstStyle/>
          <a:p>
            <a:pPr algn="just">
              <a:buFont typeface="Wingdings 2" pitchFamily="18" charset="2"/>
              <a:buNone/>
            </a:pPr>
            <a:r>
              <a:rPr lang="ru-RU" altLang="ru-RU" sz="2600" smtClean="0">
                <a:latin typeface="Times New Roman" pitchFamily="18" charset="0"/>
                <a:cs typeface="Times New Roman" pitchFamily="18" charset="0"/>
              </a:rPr>
              <a:t>         </a:t>
            </a:r>
          </a:p>
          <a:p>
            <a:pPr algn="just">
              <a:buFont typeface="Wingdings 2" pitchFamily="18" charset="2"/>
              <a:buNone/>
            </a:pPr>
            <a:r>
              <a:rPr lang="ru-RU" altLang="ru-RU" sz="2600" smtClean="0">
                <a:latin typeface="Times New Roman" pitchFamily="18" charset="0"/>
                <a:cs typeface="Times New Roman" pitchFamily="18" charset="0"/>
              </a:rPr>
              <a:t>         </a:t>
            </a:r>
            <a:endParaRPr lang="ru-RU" altLang="ru-RU" sz="2600" i="1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531" name="AutoShape 2" descr="http://im3-tub-ru.yandex.net/i?id=98623617-33-72"/>
          <p:cNvSpPr>
            <a:spLocks noChangeAspect="1" noChangeArrowheads="1"/>
          </p:cNvSpPr>
          <p:nvPr/>
        </p:nvSpPr>
        <p:spPr bwMode="auto">
          <a:xfrm>
            <a:off x="155575" y="-503238"/>
            <a:ext cx="1428750" cy="1057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22532" name="Прямоугольник 6"/>
          <p:cNvSpPr>
            <a:spLocks noChangeArrowheads="1"/>
          </p:cNvSpPr>
          <p:nvPr/>
        </p:nvSpPr>
        <p:spPr bwMode="auto">
          <a:xfrm>
            <a:off x="1403350" y="333375"/>
            <a:ext cx="59055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ru-RU" altLang="ru-RU" sz="2400">
                <a:solidFill>
                  <a:srgbClr val="000000"/>
                </a:solidFill>
              </a:rPr>
              <a:t> </a:t>
            </a:r>
            <a:endParaRPr lang="ru-RU" altLang="ru-RU"/>
          </a:p>
        </p:txBody>
      </p:sp>
      <p:sp>
        <p:nvSpPr>
          <p:cNvPr id="22533" name="Прямоугольник 3"/>
          <p:cNvSpPr>
            <a:spLocks noChangeArrowheads="1"/>
          </p:cNvSpPr>
          <p:nvPr/>
        </p:nvSpPr>
        <p:spPr bwMode="auto">
          <a:xfrm>
            <a:off x="684213" y="1196975"/>
            <a:ext cx="8136259" cy="40934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just" eaLnBrk="1" hangingPunct="1"/>
            <a:r>
              <a:rPr lang="ru-RU" altLang="ru-RU" sz="2400" dirty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altLang="ru-RU" sz="26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Социокультурное пространство организованное на базе нашего  образовательного учреждения «Центр образования №178», своей многогранной деятельностью вносит вклад в </a:t>
            </a:r>
            <a:r>
              <a:rPr lang="ru-RU" altLang="ru-RU" sz="26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создание безопасной  поликультурной, толерантной образовательной среды </a:t>
            </a:r>
            <a:r>
              <a:rPr lang="ru-RU" altLang="ru-RU" sz="26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altLang="ru-RU" sz="26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сохранения национальной культуры и национальных традиций</a:t>
            </a:r>
            <a:r>
              <a:rPr lang="ru-RU" altLang="ru-RU" sz="26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не только русско-татарского народа, но и тех национальностей, какими представлен контингент школьников в г. Казани.</a:t>
            </a:r>
          </a:p>
        </p:txBody>
      </p:sp>
    </p:spTree>
    <p:extLst>
      <p:ext uri="{BB962C8B-B14F-4D97-AF65-F5344CB8AC3E}">
        <p14:creationId xmlns:p14="http://schemas.microsoft.com/office/powerpoint/2010/main" val="24615795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>
          <a:xfrm>
            <a:off x="395536" y="188639"/>
            <a:ext cx="8568952" cy="1224137"/>
          </a:xfrm>
        </p:spPr>
        <p:txBody>
          <a:bodyPr>
            <a:normAutofit fontScale="90000"/>
          </a:bodyPr>
          <a:lstStyle/>
          <a:p>
            <a:r>
              <a:rPr lang="tt-RU" altLang="ru-RU" sz="32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Мы построим такой театр,</a:t>
            </a:r>
            <a:br>
              <a:rPr lang="tt-RU" altLang="ru-RU" sz="32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tt-RU" altLang="ru-RU" sz="32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Его имя будет написано золотыми буквами!</a:t>
            </a:r>
            <a:br>
              <a:rPr lang="tt-RU" altLang="ru-RU" sz="32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tt-RU" altLang="ru-RU" sz="3200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          </a:t>
            </a:r>
            <a:r>
              <a:rPr lang="tt-RU" altLang="ru-RU" sz="32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                    </a:t>
            </a:r>
            <a:r>
              <a:rPr lang="tt-RU" alt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Габдулла </a:t>
            </a:r>
            <a:r>
              <a:rPr lang="tt-RU" altLang="ru-RU" sz="32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Кариев</a:t>
            </a:r>
            <a:endParaRPr lang="ru-RU" altLang="ru-RU" sz="32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500063" y="4641958"/>
            <a:ext cx="8358187" cy="181588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ru-RU" sz="2800" b="1" i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Габдулла</a:t>
            </a:r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Кариев</a:t>
            </a:r>
            <a:r>
              <a:rPr lang="ru-RU" sz="2800" i="1" dirty="0">
                <a:solidFill>
                  <a:srgbClr val="252525"/>
                </a:solidFill>
                <a:latin typeface="Times New Roman" pitchFamily="18" charset="0"/>
                <a:cs typeface="Times New Roman" pitchFamily="18" charset="0"/>
              </a:rPr>
              <a:t>  </a:t>
            </a:r>
            <a:r>
              <a:rPr lang="ru-RU" sz="2800" b="1" i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татарский актер и режиссер. Один из основоположников татарского национального театра. </a:t>
            </a:r>
            <a:endParaRPr lang="ru-RU" altLang="ru-RU" sz="2800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3" descr="0_cfc80_254308a8_X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3214677" y="1268760"/>
            <a:ext cx="2928958" cy="3786214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796118" y="1600200"/>
            <a:ext cx="5890681" cy="4525963"/>
          </a:xfrm>
        </p:spPr>
        <p:txBody>
          <a:bodyPr/>
          <a:lstStyle/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33966008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>
          <a:xfrm>
            <a:off x="357188" y="0"/>
            <a:ext cx="8229600" cy="1143000"/>
          </a:xfrm>
        </p:spPr>
        <p:txBody>
          <a:bodyPr/>
          <a:lstStyle/>
          <a:p>
            <a:r>
              <a:rPr lang="ru-RU" altLang="ru-RU" dirty="0" smtClean="0">
                <a:solidFill>
                  <a:schemeClr val="accent3">
                    <a:lumMod val="75000"/>
                  </a:schemeClr>
                </a:solidFill>
              </a:rPr>
              <a:t>Реализация проекта</a:t>
            </a:r>
          </a:p>
        </p:txBody>
      </p:sp>
      <p:pic>
        <p:nvPicPr>
          <p:cNvPr id="6147" name="Содержимое 3" descr="скачанные файлы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115616" y="3268663"/>
            <a:ext cx="6552727" cy="3589337"/>
          </a:xfrm>
        </p:spPr>
      </p:pic>
      <p:sp>
        <p:nvSpPr>
          <p:cNvPr id="6148" name="TextBox 3"/>
          <p:cNvSpPr txBox="1">
            <a:spLocks noChangeArrowheads="1"/>
          </p:cNvSpPr>
          <p:nvPr/>
        </p:nvSpPr>
        <p:spPr bwMode="auto">
          <a:xfrm>
            <a:off x="928688" y="1000125"/>
            <a:ext cx="7387728" cy="193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tt-RU" altLang="ru-RU" sz="2400" b="1" i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 случайно  для реализаии проекта мы выбрали </a:t>
            </a:r>
            <a:r>
              <a:rPr lang="tt-RU" altLang="ru-RU" sz="2400" b="1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музей Г.Кариева. </a:t>
            </a:r>
            <a:r>
              <a:rPr lang="tt-RU" altLang="ru-RU" sz="2400" b="1" i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Школа находится на пересечении ули</a:t>
            </a:r>
            <a:r>
              <a:rPr lang="ru-RU" altLang="ru-RU" sz="2400" b="1" i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ц Алберта </a:t>
            </a:r>
            <a:r>
              <a:rPr lang="ru-RU" altLang="ru-RU" sz="2400" b="1" i="1" dirty="0" err="1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Камалеева</a:t>
            </a:r>
            <a:r>
              <a:rPr lang="ru-RU" altLang="ru-RU" sz="2400" b="1" i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altLang="ru-RU" sz="2400" b="1" i="1" dirty="0" err="1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Габдуллы</a:t>
            </a:r>
            <a:r>
              <a:rPr lang="ru-RU" altLang="ru-RU" sz="2400" b="1" i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400" b="1" i="1" dirty="0" err="1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Кариева</a:t>
            </a:r>
            <a:r>
              <a:rPr lang="ru-RU" altLang="ru-RU" sz="2400" b="1" i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отца татарского театра, сотоварища великого Тукая, </a:t>
            </a:r>
            <a:r>
              <a:rPr lang="ru-RU" altLang="ru-RU" sz="2400" b="1" i="1" dirty="0" err="1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Галиасгара</a:t>
            </a:r>
            <a:r>
              <a:rPr lang="ru-RU" altLang="ru-RU" sz="2400" b="1" i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400" b="1" i="1" dirty="0" err="1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Камала</a:t>
            </a:r>
            <a:r>
              <a:rPr lang="ru-RU" altLang="ru-RU" sz="2400" b="1" i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учителя </a:t>
            </a:r>
            <a:r>
              <a:rPr lang="ru-RU" altLang="ru-RU" sz="2400" b="1" i="1" dirty="0" err="1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Карима</a:t>
            </a:r>
            <a:r>
              <a:rPr lang="ru-RU" altLang="ru-RU" sz="2400" b="1" i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400" b="1" i="1" dirty="0" err="1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Тинчурина</a:t>
            </a:r>
            <a:r>
              <a:rPr lang="ru-RU" altLang="ru-RU" sz="2400" b="1" i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446201607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Содержимое 2"/>
          <p:cNvSpPr>
            <a:spLocks noGrp="1"/>
          </p:cNvSpPr>
          <p:nvPr>
            <p:ph type="subTitle" idx="4294967295"/>
          </p:nvPr>
        </p:nvSpPr>
        <p:spPr>
          <a:xfrm>
            <a:off x="251458" y="188640"/>
            <a:ext cx="8569014" cy="6669360"/>
          </a:xfrm>
        </p:spPr>
        <p:txBody>
          <a:bodyPr>
            <a:normAutofit fontScale="92500" lnSpcReduction="10000"/>
          </a:bodyPr>
          <a:lstStyle/>
          <a:p>
            <a:pPr algn="just">
              <a:buFont typeface="Wingdings 2" pitchFamily="18" charset="2"/>
              <a:buNone/>
            </a:pPr>
            <a:r>
              <a:rPr lang="ru-RU" altLang="ru-RU" sz="2600" dirty="0" smtClean="0">
                <a:latin typeface="Times New Roman" pitchFamily="18" charset="0"/>
                <a:cs typeface="Times New Roman" pitchFamily="18" charset="0"/>
              </a:rPr>
              <a:t>          </a:t>
            </a:r>
          </a:p>
          <a:p>
            <a:pPr algn="just">
              <a:buFont typeface="Wingdings 2" pitchFamily="18" charset="2"/>
              <a:buNone/>
            </a:pPr>
            <a:r>
              <a:rPr lang="ru-RU" altLang="ru-RU" sz="2600" dirty="0" smtClean="0"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ru-RU" altLang="ru-RU" sz="3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Механизмом создания социокультурного пространства  в кабинете становится «событие» детей и взрослых, в котором ключевым технологическим моментом служит их совместная деятельность по изучению истории татарского театра, по созданию школьного театра. Таким образом, в кабинете создаётся  сложная структура общественных, материальных и духовных условий, в которых реализуется деятельность ученика. создана  целостность специально организованных педагогических условий развития личности. </a:t>
            </a:r>
            <a:endParaRPr lang="ru-RU" altLang="ru-RU" sz="3600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195" name="AutoShape 2" descr="http://im3-tub-ru.yandex.net/i?id=98623617-33-72"/>
          <p:cNvSpPr>
            <a:spLocks noChangeAspect="1" noChangeArrowheads="1"/>
          </p:cNvSpPr>
          <p:nvPr/>
        </p:nvSpPr>
        <p:spPr bwMode="auto">
          <a:xfrm>
            <a:off x="155575" y="-503238"/>
            <a:ext cx="1428750" cy="1057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8196" name="Прямоугольник 6"/>
          <p:cNvSpPr>
            <a:spLocks noChangeArrowheads="1"/>
          </p:cNvSpPr>
          <p:nvPr/>
        </p:nvSpPr>
        <p:spPr bwMode="auto">
          <a:xfrm>
            <a:off x="1403350" y="333375"/>
            <a:ext cx="59055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ru-RU" altLang="ru-RU" sz="2400">
                <a:solidFill>
                  <a:srgbClr val="000000"/>
                </a:solidFill>
              </a:rPr>
              <a:t> </a:t>
            </a:r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28101143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4" descr="j036185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2275" y="836613"/>
            <a:ext cx="5943600" cy="5832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Text Box 6"/>
          <p:cNvSpPr txBox="1">
            <a:spLocks noChangeArrowheads="1"/>
          </p:cNvSpPr>
          <p:nvPr/>
        </p:nvSpPr>
        <p:spPr bwMode="auto">
          <a:xfrm>
            <a:off x="2771775" y="5589240"/>
            <a:ext cx="3429000" cy="100811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b="1" dirty="0">
                <a:cs typeface="Times New Roman" pitchFamily="18" charset="0"/>
              </a:rPr>
              <a:t>Каким быть школьному музею?</a:t>
            </a:r>
            <a:endParaRPr lang="ru-RU" altLang="ru-RU" sz="1800" dirty="0"/>
          </a:p>
        </p:txBody>
      </p:sp>
      <p:sp>
        <p:nvSpPr>
          <p:cNvPr id="2052" name="Text Box 7"/>
          <p:cNvSpPr txBox="1">
            <a:spLocks noChangeArrowheads="1"/>
          </p:cNvSpPr>
          <p:nvPr/>
        </p:nvSpPr>
        <p:spPr bwMode="auto">
          <a:xfrm>
            <a:off x="6588224" y="2060574"/>
            <a:ext cx="2376264" cy="151244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ru-RU" altLang="ru-RU" sz="1800" b="1" i="1" dirty="0" smtClean="0">
                <a:cs typeface="Times New Roman" pitchFamily="18" charset="0"/>
              </a:rPr>
              <a:t>Как </a:t>
            </a:r>
            <a:r>
              <a:rPr lang="ru-RU" altLang="ru-RU" sz="1800" b="1" i="1" dirty="0">
                <a:cs typeface="Times New Roman" pitchFamily="18" charset="0"/>
              </a:rPr>
              <a:t>привлечь</a:t>
            </a:r>
            <a:r>
              <a:rPr lang="ru-RU" altLang="ru-RU" sz="1800" dirty="0">
                <a:cs typeface="Times New Roman" pitchFamily="18" charset="0"/>
              </a:rPr>
              <a:t> внимание общественности к созданию школьного музея? </a:t>
            </a:r>
            <a:endParaRPr lang="ru-RU" altLang="ru-RU" sz="1800" dirty="0"/>
          </a:p>
        </p:txBody>
      </p:sp>
      <p:sp>
        <p:nvSpPr>
          <p:cNvPr id="2053" name="Text Box 8"/>
          <p:cNvSpPr txBox="1">
            <a:spLocks noChangeArrowheads="1"/>
          </p:cNvSpPr>
          <p:nvPr/>
        </p:nvSpPr>
        <p:spPr bwMode="auto">
          <a:xfrm>
            <a:off x="3779838" y="692150"/>
            <a:ext cx="3086100" cy="115267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sz="1800" dirty="0">
                <a:cs typeface="Times New Roman" pitchFamily="18" charset="0"/>
              </a:rPr>
              <a:t>Какое выбрать </a:t>
            </a:r>
            <a:r>
              <a:rPr lang="ru-RU" altLang="ru-RU" sz="1800" b="1" i="1" dirty="0">
                <a:cs typeface="Times New Roman" pitchFamily="18" charset="0"/>
              </a:rPr>
              <a:t>направление</a:t>
            </a:r>
            <a:r>
              <a:rPr lang="ru-RU" altLang="ru-RU" sz="1800" dirty="0">
                <a:cs typeface="Times New Roman" pitchFamily="18" charset="0"/>
              </a:rPr>
              <a:t> в деятельности музея?</a:t>
            </a:r>
            <a:endParaRPr lang="ru-RU" altLang="ru-RU" sz="1800" dirty="0"/>
          </a:p>
        </p:txBody>
      </p:sp>
      <p:sp>
        <p:nvSpPr>
          <p:cNvPr id="2054" name="Text Box 9"/>
          <p:cNvSpPr txBox="1">
            <a:spLocks noChangeArrowheads="1"/>
          </p:cNvSpPr>
          <p:nvPr/>
        </p:nvSpPr>
        <p:spPr bwMode="auto">
          <a:xfrm>
            <a:off x="539552" y="2060574"/>
            <a:ext cx="2532261" cy="1152401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sz="1800" b="1" i="1" dirty="0">
                <a:cs typeface="Times New Roman" pitchFamily="18" charset="0"/>
              </a:rPr>
              <a:t>Как организовать</a:t>
            </a:r>
            <a:r>
              <a:rPr lang="ru-RU" altLang="ru-RU" sz="1800" dirty="0">
                <a:cs typeface="Times New Roman" pitchFamily="18" charset="0"/>
              </a:rPr>
              <a:t> работу школьного музея?</a:t>
            </a:r>
            <a:endParaRPr lang="ru-RU" altLang="ru-RU" sz="1800" dirty="0"/>
          </a:p>
        </p:txBody>
      </p:sp>
      <p:sp>
        <p:nvSpPr>
          <p:cNvPr id="2055" name="Text Box 10"/>
          <p:cNvSpPr txBox="1">
            <a:spLocks noChangeArrowheads="1"/>
          </p:cNvSpPr>
          <p:nvPr/>
        </p:nvSpPr>
        <p:spPr bwMode="auto">
          <a:xfrm>
            <a:off x="1187624" y="692150"/>
            <a:ext cx="2489026" cy="1152674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1800" dirty="0">
                <a:cs typeface="Times New Roman" pitchFamily="18" charset="0"/>
              </a:rPr>
              <a:t>Как провести </a:t>
            </a:r>
            <a:r>
              <a:rPr lang="ru-RU" altLang="ru-RU" sz="1800" b="1" i="1" dirty="0">
                <a:cs typeface="Times New Roman" pitchFamily="18" charset="0"/>
              </a:rPr>
              <a:t>сбор материала</a:t>
            </a:r>
            <a:r>
              <a:rPr lang="ru-RU" altLang="ru-RU" sz="1800" dirty="0">
                <a:cs typeface="Times New Roman" pitchFamily="18" charset="0"/>
              </a:rPr>
              <a:t> для школьного музея?</a:t>
            </a:r>
            <a:endParaRPr lang="ru-RU" altLang="ru-RU" sz="1800" dirty="0"/>
          </a:p>
        </p:txBody>
      </p:sp>
      <p:sp>
        <p:nvSpPr>
          <p:cNvPr id="2056" name="Rectangle 11"/>
          <p:cNvSpPr>
            <a:spLocks noChangeArrowheads="1"/>
          </p:cNvSpPr>
          <p:nvPr/>
        </p:nvSpPr>
        <p:spPr bwMode="auto">
          <a:xfrm>
            <a:off x="400050" y="-65563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indent="449263"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ru-RU" altLang="ru-RU" sz="1800"/>
          </a:p>
        </p:txBody>
      </p:sp>
      <p:sp>
        <p:nvSpPr>
          <p:cNvPr id="2057" name="Rectangle 12"/>
          <p:cNvSpPr>
            <a:spLocks noChangeArrowheads="1"/>
          </p:cNvSpPr>
          <p:nvPr/>
        </p:nvSpPr>
        <p:spPr bwMode="auto">
          <a:xfrm>
            <a:off x="2123728" y="-110083"/>
            <a:ext cx="4742209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ru-RU" altLang="ru-RU" sz="2200" b="1"/>
          </a:p>
          <a:p>
            <a:r>
              <a:rPr lang="ru-RU" altLang="ru-RU" sz="2200" b="1"/>
              <a:t>Древо проблемных  вопросов</a:t>
            </a:r>
            <a:endParaRPr lang="ru-RU" altLang="ru-RU" sz="1800"/>
          </a:p>
        </p:txBody>
      </p:sp>
    </p:spTree>
    <p:extLst>
      <p:ext uri="{BB962C8B-B14F-4D97-AF65-F5344CB8AC3E}">
        <p14:creationId xmlns:p14="http://schemas.microsoft.com/office/powerpoint/2010/main" val="796261380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340768"/>
            <a:ext cx="8678768" cy="3240360"/>
          </a:xfrm>
        </p:spPr>
        <p:txBody>
          <a:bodyPr>
            <a:normAutofit fontScale="62500" lnSpcReduction="20000"/>
          </a:bodyPr>
          <a:lstStyle/>
          <a:p>
            <a:pPr algn="just">
              <a:buNone/>
            </a:pPr>
            <a:r>
              <a:rPr lang="ru-RU" dirty="0" smtClean="0"/>
              <a:t>      </a:t>
            </a:r>
            <a:r>
              <a:rPr lang="ru-RU" sz="4100" b="1" dirty="0" smtClean="0">
                <a:solidFill>
                  <a:schemeClr val="accent1"/>
                </a:solidFill>
              </a:rPr>
              <a:t>привлечь внимание системы общего и дополнительного образования к важности использования достояния национальной культуры татарского и других народов к развитию и воспитанию детей, формированию толерантной, поликультурной и безопасной образовательной среды. Построение нового уклада современной школы, основанной на приоритете духовно-нравственного воспитания личности.</a:t>
            </a:r>
            <a:r>
              <a:rPr lang="ru-RU" sz="4100" dirty="0">
                <a:solidFill>
                  <a:schemeClr val="accent1"/>
                </a:solidFill>
              </a:rPr>
              <a:t> </a:t>
            </a:r>
          </a:p>
          <a:p>
            <a:endParaRPr lang="ru-RU" sz="4100" dirty="0">
              <a:solidFill>
                <a:schemeClr val="accent1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ACD75-0E74-4369-8284-9AB430B180A5}" type="slidenum">
              <a:rPr lang="ru-RU" smtClean="0"/>
              <a:pPr/>
              <a:t>6</a:t>
            </a:fld>
            <a:endParaRPr lang="ru-RU"/>
          </a:p>
        </p:txBody>
      </p:sp>
      <p:pic>
        <p:nvPicPr>
          <p:cNvPr id="5" name="Рисунок 5" descr="шарики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357826"/>
            <a:ext cx="9142413" cy="15001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357158" y="1"/>
            <a:ext cx="850112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  <a:latin typeface="+mj-lt"/>
              </a:rPr>
              <a:t>                         </a:t>
            </a:r>
          </a:p>
          <a:p>
            <a:r>
              <a:rPr lang="ru-RU" sz="3600" b="1" dirty="0">
                <a:solidFill>
                  <a:srgbClr val="002060"/>
                </a:solidFill>
                <a:latin typeface="+mj-lt"/>
              </a:rPr>
              <a:t> </a:t>
            </a:r>
            <a:r>
              <a:rPr lang="ru-RU" sz="3600" b="1" dirty="0" smtClean="0">
                <a:solidFill>
                  <a:srgbClr val="002060"/>
                </a:solidFill>
                <a:latin typeface="+mj-lt"/>
              </a:rPr>
              <a:t>                               </a:t>
            </a:r>
            <a:r>
              <a:rPr lang="ru-RU" sz="3600" b="1" smtClean="0">
                <a:solidFill>
                  <a:srgbClr val="C00000"/>
                </a:solidFill>
                <a:latin typeface="+mj-lt"/>
              </a:rPr>
              <a:t>Цель проекта:</a:t>
            </a:r>
            <a:endParaRPr lang="ru-RU" sz="3600" b="1" dirty="0">
              <a:solidFill>
                <a:srgbClr val="C00000"/>
              </a:solidFill>
              <a:latin typeface="+mj-lt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ctrTitle"/>
          </p:nvPr>
        </p:nvSpPr>
        <p:spPr>
          <a:xfrm>
            <a:off x="179512" y="2130425"/>
            <a:ext cx="8784976" cy="1470025"/>
          </a:xfrm>
        </p:spPr>
        <p:txBody>
          <a:bodyPr>
            <a:normAutofit fontScale="90000"/>
          </a:bodyPr>
          <a:lstStyle/>
          <a:p>
            <a:pPr lvl="0" algn="l"/>
            <a:r>
              <a:rPr lang="ru-RU" alt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1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sz="1600" dirty="0"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1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sz="1600" dirty="0"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1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sz="1600" dirty="0"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Основные задачи, решаемые в ходе реализации проекта:</a:t>
            </a:r>
            <a:r>
              <a:rPr lang="ru-RU" alt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200" b="1" dirty="0" smtClean="0">
                <a:solidFill>
                  <a:srgbClr val="16355A"/>
                </a:solidFill>
                <a:latin typeface="Times New Roman" pitchFamily="18" charset="0"/>
                <a:cs typeface="Times New Roman" pitchFamily="18" charset="0"/>
              </a:rPr>
              <a:t>1.</a:t>
            </a:r>
            <a:r>
              <a:rPr lang="ru-RU" sz="2200" b="1" dirty="0">
                <a:solidFill>
                  <a:srgbClr val="16355A"/>
                </a:solidFill>
              </a:rPr>
              <a:t> Анализ существующей образовательной практики школьного музея, определение приоритетов деятельности в условиях формирования ключевых компетенций участников деятельности, организованной школьными музеями, и определение стратегии развития школьного музея </a:t>
            </a:r>
            <a:r>
              <a:rPr lang="ru-RU" sz="2200" b="1" dirty="0" err="1">
                <a:solidFill>
                  <a:srgbClr val="16355A"/>
                </a:solidFill>
              </a:rPr>
              <a:t>Г.Кариева</a:t>
            </a:r>
            <a:r>
              <a:rPr lang="ru-RU" sz="2200" b="1" dirty="0">
                <a:solidFill>
                  <a:srgbClr val="16355A"/>
                </a:solidFill>
              </a:rPr>
              <a:t>;</a:t>
            </a:r>
            <a:br>
              <a:rPr lang="ru-RU" sz="2200" b="1" dirty="0">
                <a:solidFill>
                  <a:srgbClr val="16355A"/>
                </a:solidFill>
              </a:rPr>
            </a:br>
            <a:r>
              <a:rPr lang="ru-RU" altLang="ru-RU" sz="2200" b="1" dirty="0" smtClean="0">
                <a:solidFill>
                  <a:srgbClr val="16355A"/>
                </a:solidFill>
                <a:latin typeface="Times New Roman" pitchFamily="18" charset="0"/>
                <a:cs typeface="Times New Roman" pitchFamily="18" charset="0"/>
              </a:rPr>
              <a:t>2.   </a:t>
            </a:r>
            <a:r>
              <a:rPr lang="ru-RU" sz="2200" b="1" dirty="0">
                <a:solidFill>
                  <a:srgbClr val="16355A"/>
                </a:solidFill>
              </a:rPr>
              <a:t>Формирование осознания обучающимся того, что их деятельность может стать частью истории народа и культуры, осознание личной причастности к судьбе народа, языка, культуры; </a:t>
            </a:r>
            <a:br>
              <a:rPr lang="ru-RU" sz="2200" b="1" dirty="0">
                <a:solidFill>
                  <a:srgbClr val="16355A"/>
                </a:solidFill>
              </a:rPr>
            </a:br>
            <a:r>
              <a:rPr lang="ru-RU" sz="2200" b="1" dirty="0" smtClean="0">
                <a:solidFill>
                  <a:srgbClr val="16355A"/>
                </a:solidFill>
              </a:rPr>
              <a:t>3. Создание </a:t>
            </a:r>
            <a:r>
              <a:rPr lang="ru-RU" sz="2200" b="1" dirty="0">
                <a:solidFill>
                  <a:srgbClr val="16355A"/>
                </a:solidFill>
              </a:rPr>
              <a:t>условий для гражданской идентификации: - ознакомление их с культурно-историческим наследием народа; - включение в социально значимую, в том числе проектную, поисковую, исследовательскую деятельность</a:t>
            </a:r>
            <a:r>
              <a:rPr lang="ru-RU" sz="2200" b="1" dirty="0" smtClean="0">
                <a:solidFill>
                  <a:srgbClr val="16355A"/>
                </a:solidFill>
              </a:rPr>
              <a:t>;</a:t>
            </a:r>
            <a:r>
              <a:rPr lang="ru-RU" altLang="ru-RU" sz="2200" b="1" dirty="0" smtClean="0">
                <a:solidFill>
                  <a:srgbClr val="16355A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br>
              <a:rPr lang="ru-RU" altLang="ru-RU" sz="2200" b="1" dirty="0" smtClean="0">
                <a:solidFill>
                  <a:srgbClr val="16355A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200" b="1" dirty="0" smtClean="0">
                <a:solidFill>
                  <a:srgbClr val="16355A"/>
                </a:solidFill>
                <a:latin typeface="Times New Roman" pitchFamily="18" charset="0"/>
                <a:cs typeface="Times New Roman" pitchFamily="18" charset="0"/>
              </a:rPr>
              <a:t>4.   Пополнение и обновление экспозиций музея. </a:t>
            </a:r>
            <a:br>
              <a:rPr lang="ru-RU" altLang="ru-RU" sz="2200" b="1" dirty="0" smtClean="0">
                <a:solidFill>
                  <a:srgbClr val="16355A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200" b="1" dirty="0" smtClean="0">
                <a:solidFill>
                  <a:srgbClr val="16355A"/>
                </a:solidFill>
                <a:latin typeface="Times New Roman" pitchFamily="18" charset="0"/>
                <a:cs typeface="Times New Roman" pitchFamily="18" charset="0"/>
              </a:rPr>
              <a:t>5.   Развитие самоуправления в процессе работы проекта.</a:t>
            </a:r>
            <a:br>
              <a:rPr lang="ru-RU" altLang="ru-RU" sz="2200" b="1" dirty="0" smtClean="0">
                <a:solidFill>
                  <a:srgbClr val="16355A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200" b="1" dirty="0" smtClean="0">
                <a:solidFill>
                  <a:srgbClr val="16355A"/>
                </a:solidFill>
                <a:latin typeface="Times New Roman" pitchFamily="18" charset="0"/>
                <a:cs typeface="Times New Roman" pitchFamily="18" charset="0"/>
              </a:rPr>
              <a:t>6.   Установление контакта с архивами, музеями, научными центрами, привлечение к проекту ученых, родителей учащихся, общественности.</a:t>
            </a:r>
            <a:br>
              <a:rPr lang="ru-RU" altLang="ru-RU" sz="2200" b="1" dirty="0" smtClean="0">
                <a:solidFill>
                  <a:srgbClr val="16355A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200" b="1" dirty="0" smtClean="0">
                <a:solidFill>
                  <a:srgbClr val="16355A"/>
                </a:solidFill>
                <a:latin typeface="Times New Roman" pitchFamily="18" charset="0"/>
                <a:cs typeface="Times New Roman" pitchFamily="18" charset="0"/>
              </a:rPr>
              <a:t>7.    Организация обмена опытом, семинаров.</a:t>
            </a:r>
            <a:br>
              <a:rPr lang="ru-RU" altLang="ru-RU" sz="2200" b="1" dirty="0" smtClean="0">
                <a:solidFill>
                  <a:srgbClr val="16355A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200" b="1" dirty="0" smtClean="0">
                <a:solidFill>
                  <a:srgbClr val="16355A"/>
                </a:solidFill>
                <a:latin typeface="Times New Roman" pitchFamily="18" charset="0"/>
                <a:cs typeface="Times New Roman" pitchFamily="18" charset="0"/>
              </a:rPr>
              <a:t>8.   Привлечение средств массовой информации к освещению проекта.</a:t>
            </a:r>
            <a:br>
              <a:rPr lang="ru-RU" altLang="ru-RU" sz="2200" b="1" dirty="0" smtClean="0">
                <a:solidFill>
                  <a:srgbClr val="16355A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200" b="1" dirty="0" smtClean="0">
                <a:solidFill>
                  <a:srgbClr val="16355A"/>
                </a:solidFill>
                <a:latin typeface="Times New Roman" pitchFamily="18" charset="0"/>
                <a:cs typeface="Times New Roman" pitchFamily="18" charset="0"/>
              </a:rPr>
              <a:t>9.</a:t>
            </a:r>
            <a:r>
              <a:rPr lang="ru-RU" sz="2200" b="1" dirty="0">
                <a:solidFill>
                  <a:srgbClr val="16355A"/>
                </a:solidFill>
              </a:rPr>
              <a:t> Проведение мониторинга промежуточных и итоговых результатов реализации программы для определения дальнейшего инновационного развития музея </a:t>
            </a:r>
            <a:r>
              <a:rPr lang="ru-RU" sz="2200" b="1" dirty="0" err="1">
                <a:solidFill>
                  <a:srgbClr val="16355A"/>
                </a:solidFill>
              </a:rPr>
              <a:t>Г.Кариева</a:t>
            </a:r>
            <a:r>
              <a:rPr lang="ru-RU" sz="2200" b="1" dirty="0">
                <a:solidFill>
                  <a:srgbClr val="16355A"/>
                </a:solidFill>
              </a:rPr>
              <a:t>.</a:t>
            </a:r>
            <a:br>
              <a:rPr lang="ru-RU" sz="2200" b="1" dirty="0">
                <a:solidFill>
                  <a:srgbClr val="16355A"/>
                </a:solidFill>
              </a:rPr>
            </a:br>
            <a:r>
              <a:rPr lang="ru-RU" altLang="ru-RU" sz="2200" b="1" dirty="0" smtClean="0">
                <a:solidFill>
                  <a:srgbClr val="16355A"/>
                </a:solidFill>
              </a:rPr>
              <a:t/>
            </a:r>
            <a:br>
              <a:rPr lang="ru-RU" altLang="ru-RU" sz="2200" b="1" dirty="0" smtClean="0">
                <a:solidFill>
                  <a:srgbClr val="16355A"/>
                </a:solidFill>
              </a:rPr>
            </a:br>
            <a:endParaRPr lang="ru-RU" altLang="ru-RU" sz="2200" b="1" dirty="0" smtClean="0">
              <a:solidFill>
                <a:srgbClr val="16355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8345779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Oval 4"/>
          <p:cNvSpPr>
            <a:spLocks noChangeArrowheads="1"/>
          </p:cNvSpPr>
          <p:nvPr/>
        </p:nvSpPr>
        <p:spPr bwMode="auto">
          <a:xfrm>
            <a:off x="3203575" y="2708275"/>
            <a:ext cx="2808288" cy="1441450"/>
          </a:xfrm>
          <a:prstGeom prst="ellipse">
            <a:avLst/>
          </a:prstGeom>
          <a:gradFill rotWithShape="1">
            <a:gsLst>
              <a:gs pos="0">
                <a:srgbClr val="7DFF89">
                  <a:gamma/>
                  <a:shade val="62353"/>
                  <a:invGamma/>
                </a:srgbClr>
              </a:gs>
              <a:gs pos="50000">
                <a:srgbClr val="7DFF89"/>
              </a:gs>
              <a:gs pos="100000">
                <a:srgbClr val="7DFF89">
                  <a:gamma/>
                  <a:shade val="62353"/>
                  <a:invGamma/>
                </a:srgb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221" name="Text Box 5"/>
          <p:cNvSpPr txBox="1">
            <a:spLocks noChangeArrowheads="1"/>
          </p:cNvSpPr>
          <p:nvPr/>
        </p:nvSpPr>
        <p:spPr bwMode="auto">
          <a:xfrm>
            <a:off x="3348038" y="2852738"/>
            <a:ext cx="2376487" cy="105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>
                <a:solidFill>
                  <a:srgbClr val="0066FF"/>
                </a:solidFill>
                <a:latin typeface="Arial" charset="0"/>
              </a:rPr>
              <a:t>Основопола-гающие принципы</a:t>
            </a:r>
          </a:p>
          <a:p>
            <a:pPr algn="ctr">
              <a:spcBef>
                <a:spcPct val="50000"/>
              </a:spcBef>
            </a:pPr>
            <a:endParaRPr lang="ru-RU" b="1">
              <a:solidFill>
                <a:srgbClr val="0066FF"/>
              </a:solidFill>
              <a:latin typeface="Arial" charset="0"/>
            </a:endParaRPr>
          </a:p>
        </p:txBody>
      </p:sp>
      <p:sp>
        <p:nvSpPr>
          <p:cNvPr id="9222" name="Oval 6"/>
          <p:cNvSpPr>
            <a:spLocks noChangeArrowheads="1"/>
          </p:cNvSpPr>
          <p:nvPr/>
        </p:nvSpPr>
        <p:spPr bwMode="auto">
          <a:xfrm>
            <a:off x="3059113" y="188913"/>
            <a:ext cx="3024187" cy="1439862"/>
          </a:xfrm>
          <a:prstGeom prst="ellipse">
            <a:avLst/>
          </a:prstGeom>
          <a:gradFill rotWithShape="1">
            <a:gsLst>
              <a:gs pos="0">
                <a:srgbClr val="7DFF89">
                  <a:gamma/>
                  <a:shade val="72157"/>
                  <a:invGamma/>
                </a:srgbClr>
              </a:gs>
              <a:gs pos="50000">
                <a:srgbClr val="7DFF89"/>
              </a:gs>
              <a:gs pos="100000">
                <a:srgbClr val="7DFF89">
                  <a:gamma/>
                  <a:shade val="72157"/>
                  <a:invGamma/>
                </a:srgb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223" name="Oval 7"/>
          <p:cNvSpPr>
            <a:spLocks noChangeArrowheads="1"/>
          </p:cNvSpPr>
          <p:nvPr/>
        </p:nvSpPr>
        <p:spPr bwMode="auto">
          <a:xfrm>
            <a:off x="323850" y="1557338"/>
            <a:ext cx="2808288" cy="1368425"/>
          </a:xfrm>
          <a:prstGeom prst="ellipse">
            <a:avLst/>
          </a:prstGeom>
          <a:gradFill rotWithShape="1">
            <a:gsLst>
              <a:gs pos="0">
                <a:srgbClr val="7DFF89">
                  <a:gamma/>
                  <a:shade val="62353"/>
                  <a:invGamma/>
                </a:srgbClr>
              </a:gs>
              <a:gs pos="50000">
                <a:srgbClr val="7DFF89"/>
              </a:gs>
              <a:gs pos="100000">
                <a:srgbClr val="7DFF89">
                  <a:gamma/>
                  <a:shade val="62353"/>
                  <a:invGamma/>
                </a:srgb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224" name="Oval 8"/>
          <p:cNvSpPr>
            <a:spLocks noChangeArrowheads="1"/>
          </p:cNvSpPr>
          <p:nvPr/>
        </p:nvSpPr>
        <p:spPr bwMode="auto">
          <a:xfrm>
            <a:off x="323850" y="3789363"/>
            <a:ext cx="2808288" cy="1439862"/>
          </a:xfrm>
          <a:prstGeom prst="ellipse">
            <a:avLst/>
          </a:prstGeom>
          <a:gradFill rotWithShape="1">
            <a:gsLst>
              <a:gs pos="0">
                <a:srgbClr val="7DFF89">
                  <a:gamma/>
                  <a:shade val="62353"/>
                  <a:invGamma/>
                </a:srgbClr>
              </a:gs>
              <a:gs pos="50000">
                <a:srgbClr val="7DFF89"/>
              </a:gs>
              <a:gs pos="100000">
                <a:srgbClr val="7DFF89">
                  <a:gamma/>
                  <a:shade val="62353"/>
                  <a:invGamma/>
                </a:srgb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225" name="Oval 9"/>
          <p:cNvSpPr>
            <a:spLocks noChangeArrowheads="1"/>
          </p:cNvSpPr>
          <p:nvPr/>
        </p:nvSpPr>
        <p:spPr bwMode="auto">
          <a:xfrm>
            <a:off x="6084888" y="1484313"/>
            <a:ext cx="2808287" cy="1439862"/>
          </a:xfrm>
          <a:prstGeom prst="ellipse">
            <a:avLst/>
          </a:prstGeom>
          <a:gradFill rotWithShape="1">
            <a:gsLst>
              <a:gs pos="0">
                <a:srgbClr val="7DFF89">
                  <a:gamma/>
                  <a:shade val="62353"/>
                  <a:invGamma/>
                </a:srgbClr>
              </a:gs>
              <a:gs pos="50000">
                <a:srgbClr val="7DFF89"/>
              </a:gs>
              <a:gs pos="100000">
                <a:srgbClr val="7DFF89">
                  <a:gamma/>
                  <a:shade val="62353"/>
                  <a:invGamma/>
                </a:srgb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226" name="Oval 10"/>
          <p:cNvSpPr>
            <a:spLocks noChangeArrowheads="1"/>
          </p:cNvSpPr>
          <p:nvPr/>
        </p:nvSpPr>
        <p:spPr bwMode="auto">
          <a:xfrm>
            <a:off x="6084888" y="3860800"/>
            <a:ext cx="2808287" cy="1439863"/>
          </a:xfrm>
          <a:prstGeom prst="ellipse">
            <a:avLst/>
          </a:prstGeom>
          <a:gradFill rotWithShape="1">
            <a:gsLst>
              <a:gs pos="0">
                <a:srgbClr val="7DFF89">
                  <a:gamma/>
                  <a:shade val="62353"/>
                  <a:invGamma/>
                </a:srgbClr>
              </a:gs>
              <a:gs pos="50000">
                <a:srgbClr val="7DFF89"/>
              </a:gs>
              <a:gs pos="100000">
                <a:srgbClr val="7DFF89">
                  <a:gamma/>
                  <a:shade val="62353"/>
                  <a:invGamma/>
                </a:srgb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227" name="Text Box 11"/>
          <p:cNvSpPr txBox="1">
            <a:spLocks noChangeArrowheads="1"/>
          </p:cNvSpPr>
          <p:nvPr/>
        </p:nvSpPr>
        <p:spPr bwMode="auto">
          <a:xfrm>
            <a:off x="3203575" y="333375"/>
            <a:ext cx="2663825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tt-RU" b="1" dirty="0">
                <a:solidFill>
                  <a:srgbClr val="333399"/>
                </a:solidFill>
                <a:latin typeface="Arial" charset="0"/>
              </a:rPr>
              <a:t>Взаимоуважение народов; межнациональное соавторство;</a:t>
            </a:r>
            <a:endParaRPr lang="ru-RU" b="1" dirty="0">
              <a:solidFill>
                <a:srgbClr val="333399"/>
              </a:solidFill>
              <a:latin typeface="Arial" charset="0"/>
            </a:endParaRPr>
          </a:p>
        </p:txBody>
      </p:sp>
      <p:sp>
        <p:nvSpPr>
          <p:cNvPr id="9229" name="Text Box 13"/>
          <p:cNvSpPr txBox="1">
            <a:spLocks noChangeArrowheads="1"/>
          </p:cNvSpPr>
          <p:nvPr/>
        </p:nvSpPr>
        <p:spPr bwMode="auto">
          <a:xfrm>
            <a:off x="6443663" y="1628775"/>
            <a:ext cx="21590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tt-RU" b="1">
                <a:solidFill>
                  <a:srgbClr val="6600CC"/>
                </a:solidFill>
                <a:latin typeface="Arial" charset="0"/>
              </a:rPr>
              <a:t>взаимоуважение народов; деятельност-ный подход;</a:t>
            </a:r>
            <a:endParaRPr lang="ru-RU" b="1">
              <a:solidFill>
                <a:srgbClr val="6600CC"/>
              </a:solidFill>
              <a:latin typeface="Arial" charset="0"/>
            </a:endParaRPr>
          </a:p>
        </p:txBody>
      </p:sp>
      <p:sp>
        <p:nvSpPr>
          <p:cNvPr id="9230" name="Text Box 14"/>
          <p:cNvSpPr txBox="1">
            <a:spLocks noChangeArrowheads="1"/>
          </p:cNvSpPr>
          <p:nvPr/>
        </p:nvSpPr>
        <p:spPr bwMode="auto">
          <a:xfrm>
            <a:off x="6443663" y="4076700"/>
            <a:ext cx="2160587" cy="146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tt-RU" b="1">
                <a:solidFill>
                  <a:srgbClr val="9966FF"/>
                </a:solidFill>
                <a:latin typeface="Arial" charset="0"/>
              </a:rPr>
              <a:t>интеграция искусств;</a:t>
            </a:r>
          </a:p>
          <a:p>
            <a:pPr algn="ctr">
              <a:spcBef>
                <a:spcPct val="50000"/>
              </a:spcBef>
            </a:pPr>
            <a:r>
              <a:rPr lang="tt-RU" b="1">
                <a:solidFill>
                  <a:srgbClr val="9966FF"/>
                </a:solidFill>
                <a:latin typeface="Arial" charset="0"/>
              </a:rPr>
              <a:t>эстетизация;</a:t>
            </a:r>
          </a:p>
          <a:p>
            <a:pPr algn="ctr">
              <a:spcBef>
                <a:spcPct val="50000"/>
              </a:spcBef>
            </a:pPr>
            <a:endParaRPr lang="ru-RU" b="1">
              <a:solidFill>
                <a:srgbClr val="9966FF"/>
              </a:solidFill>
              <a:latin typeface="Arial" charset="0"/>
            </a:endParaRPr>
          </a:p>
        </p:txBody>
      </p:sp>
      <p:sp>
        <p:nvSpPr>
          <p:cNvPr id="9231" name="Text Box 15"/>
          <p:cNvSpPr txBox="1">
            <a:spLocks noChangeArrowheads="1"/>
          </p:cNvSpPr>
          <p:nvPr/>
        </p:nvSpPr>
        <p:spPr bwMode="auto">
          <a:xfrm>
            <a:off x="755650" y="3933825"/>
            <a:ext cx="187325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tt-RU" b="1">
                <a:solidFill>
                  <a:srgbClr val="0000CC"/>
                </a:solidFill>
                <a:latin typeface="Arial" charset="0"/>
              </a:rPr>
              <a:t>гуманизация и гуманитариза-ция; креативность;</a:t>
            </a:r>
            <a:endParaRPr lang="ru-RU" b="1">
              <a:solidFill>
                <a:srgbClr val="0000CC"/>
              </a:solidFill>
              <a:latin typeface="Arial" charset="0"/>
            </a:endParaRPr>
          </a:p>
        </p:txBody>
      </p:sp>
      <p:sp>
        <p:nvSpPr>
          <p:cNvPr id="9232" name="Text Box 16"/>
          <p:cNvSpPr txBox="1">
            <a:spLocks noChangeArrowheads="1"/>
          </p:cNvSpPr>
          <p:nvPr/>
        </p:nvSpPr>
        <p:spPr bwMode="auto">
          <a:xfrm>
            <a:off x="395288" y="1773238"/>
            <a:ext cx="2663825" cy="106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tt-RU" sz="1600" b="1">
                <a:solidFill>
                  <a:srgbClr val="0066FF"/>
                </a:solidFill>
                <a:latin typeface="Arial" charset="0"/>
              </a:rPr>
              <a:t>патриотизм;взаимо</a:t>
            </a:r>
            <a:r>
              <a:rPr lang="en-US" sz="1600" b="1">
                <a:solidFill>
                  <a:srgbClr val="0066FF"/>
                </a:solidFill>
                <a:latin typeface="Arial" charset="0"/>
              </a:rPr>
              <a:t>-</a:t>
            </a:r>
            <a:r>
              <a:rPr lang="tt-RU" sz="1600" b="1">
                <a:solidFill>
                  <a:srgbClr val="0066FF"/>
                </a:solidFill>
                <a:latin typeface="Arial" charset="0"/>
              </a:rPr>
              <a:t>действие  с семьей как механизмом передачи этнокультуры;</a:t>
            </a:r>
            <a:endParaRPr lang="ru-RU" sz="1600" b="1">
              <a:solidFill>
                <a:srgbClr val="0066FF"/>
              </a:solidFill>
              <a:latin typeface="Arial" charset="0"/>
            </a:endParaRPr>
          </a:p>
        </p:txBody>
      </p:sp>
      <p:sp>
        <p:nvSpPr>
          <p:cNvPr id="9233" name="Oval 17"/>
          <p:cNvSpPr>
            <a:spLocks noChangeArrowheads="1"/>
          </p:cNvSpPr>
          <p:nvPr/>
        </p:nvSpPr>
        <p:spPr bwMode="auto">
          <a:xfrm>
            <a:off x="3276600" y="5157788"/>
            <a:ext cx="2808288" cy="1439862"/>
          </a:xfrm>
          <a:prstGeom prst="ellipse">
            <a:avLst/>
          </a:prstGeom>
          <a:gradFill rotWithShape="1">
            <a:gsLst>
              <a:gs pos="0">
                <a:srgbClr val="7DFF89">
                  <a:gamma/>
                  <a:shade val="72157"/>
                  <a:invGamma/>
                </a:srgbClr>
              </a:gs>
              <a:gs pos="50000">
                <a:srgbClr val="7DFF89"/>
              </a:gs>
              <a:gs pos="100000">
                <a:srgbClr val="7DFF89">
                  <a:gamma/>
                  <a:shade val="72157"/>
                  <a:invGamma/>
                </a:srgb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234" name="Text Box 18"/>
          <p:cNvSpPr txBox="1">
            <a:spLocks noChangeArrowheads="1"/>
          </p:cNvSpPr>
          <p:nvPr/>
        </p:nvSpPr>
        <p:spPr bwMode="auto">
          <a:xfrm>
            <a:off x="3132138" y="5445125"/>
            <a:ext cx="3024187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tt-RU" sz="1600" b="1">
                <a:solidFill>
                  <a:srgbClr val="3366CC"/>
                </a:solidFill>
                <a:latin typeface="Arial" charset="0"/>
              </a:rPr>
              <a:t>Культуросообразность, диалог культур; природосообразность;</a:t>
            </a:r>
            <a:endParaRPr lang="ru-RU" sz="1600" b="1">
              <a:solidFill>
                <a:srgbClr val="3366CC"/>
              </a:solidFill>
              <a:latin typeface="Arial" charset="0"/>
            </a:endParaRPr>
          </a:p>
        </p:txBody>
      </p:sp>
      <p:sp>
        <p:nvSpPr>
          <p:cNvPr id="9235" name="Line 19"/>
          <p:cNvSpPr>
            <a:spLocks noChangeShapeType="1"/>
          </p:cNvSpPr>
          <p:nvPr/>
        </p:nvSpPr>
        <p:spPr bwMode="auto">
          <a:xfrm>
            <a:off x="4643438" y="4221163"/>
            <a:ext cx="0" cy="863600"/>
          </a:xfrm>
          <a:prstGeom prst="line">
            <a:avLst/>
          </a:prstGeom>
          <a:noFill/>
          <a:ln w="9525">
            <a:solidFill>
              <a:srgbClr val="6600CC"/>
            </a:solidFill>
            <a:round/>
            <a:headEnd type="diamond" w="med" len="lg"/>
            <a:tailEnd type="stealth" w="med" len="lg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9236" name="Line 20"/>
          <p:cNvSpPr>
            <a:spLocks noChangeShapeType="1"/>
          </p:cNvSpPr>
          <p:nvPr/>
        </p:nvSpPr>
        <p:spPr bwMode="auto">
          <a:xfrm rot="-10800000">
            <a:off x="4643438" y="1773238"/>
            <a:ext cx="0" cy="863600"/>
          </a:xfrm>
          <a:prstGeom prst="line">
            <a:avLst/>
          </a:prstGeom>
          <a:noFill/>
          <a:ln w="9525">
            <a:solidFill>
              <a:srgbClr val="6600CC"/>
            </a:solidFill>
            <a:round/>
            <a:headEnd type="diamond" w="med" len="lg"/>
            <a:tailEnd type="stealth" w="med" len="lg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9237" name="Line 21"/>
          <p:cNvSpPr>
            <a:spLocks noChangeShapeType="1"/>
          </p:cNvSpPr>
          <p:nvPr/>
        </p:nvSpPr>
        <p:spPr bwMode="auto">
          <a:xfrm flipH="1">
            <a:off x="3059113" y="3860800"/>
            <a:ext cx="288925" cy="288925"/>
          </a:xfrm>
          <a:prstGeom prst="line">
            <a:avLst/>
          </a:prstGeom>
          <a:noFill/>
          <a:ln w="9525">
            <a:solidFill>
              <a:srgbClr val="6600CC"/>
            </a:solidFill>
            <a:round/>
            <a:headEnd type="diamond" w="med" len="lg"/>
            <a:tailEnd type="stealth" w="med" len="lg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9238" name="Line 22"/>
          <p:cNvSpPr>
            <a:spLocks noChangeShapeType="1"/>
          </p:cNvSpPr>
          <p:nvPr/>
        </p:nvSpPr>
        <p:spPr bwMode="auto">
          <a:xfrm rot="16200000" flipH="1">
            <a:off x="5867400" y="3860800"/>
            <a:ext cx="288925" cy="288925"/>
          </a:xfrm>
          <a:prstGeom prst="line">
            <a:avLst/>
          </a:prstGeom>
          <a:noFill/>
          <a:ln w="9525">
            <a:solidFill>
              <a:srgbClr val="6600CC"/>
            </a:solidFill>
            <a:round/>
            <a:headEnd type="diamond" w="med" len="lg"/>
            <a:tailEnd type="stealth" w="med" len="lg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9239" name="Line 23"/>
          <p:cNvSpPr>
            <a:spLocks noChangeShapeType="1"/>
          </p:cNvSpPr>
          <p:nvPr/>
        </p:nvSpPr>
        <p:spPr bwMode="auto">
          <a:xfrm rot="5400000" flipH="1">
            <a:off x="3059113" y="2635250"/>
            <a:ext cx="288925" cy="288925"/>
          </a:xfrm>
          <a:prstGeom prst="line">
            <a:avLst/>
          </a:prstGeom>
          <a:noFill/>
          <a:ln w="9525">
            <a:solidFill>
              <a:srgbClr val="6600CC"/>
            </a:solidFill>
            <a:round/>
            <a:headEnd type="diamond" w="med" len="lg"/>
            <a:tailEnd type="stealth" w="med" len="lg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9240" name="Line 24"/>
          <p:cNvSpPr>
            <a:spLocks noChangeShapeType="1"/>
          </p:cNvSpPr>
          <p:nvPr/>
        </p:nvSpPr>
        <p:spPr bwMode="auto">
          <a:xfrm rot="10800000" flipH="1">
            <a:off x="5795963" y="2563813"/>
            <a:ext cx="288925" cy="288925"/>
          </a:xfrm>
          <a:prstGeom prst="line">
            <a:avLst/>
          </a:prstGeom>
          <a:noFill/>
          <a:ln w="9525">
            <a:solidFill>
              <a:srgbClr val="6600CC"/>
            </a:solidFill>
            <a:round/>
            <a:headEnd type="diamond" w="med" len="lg"/>
            <a:tailEnd type="stealth" w="med" len="lg"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9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92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92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9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92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92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92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92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9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000"/>
                            </p:stCondLst>
                            <p:childTnLst>
                              <p:par>
                                <p:cTn id="48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92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92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92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92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9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500"/>
                            </p:stCondLst>
                            <p:childTnLst>
                              <p:par>
                                <p:cTn id="6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92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92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92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92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6500"/>
                            </p:stCondLst>
                            <p:childTnLst>
                              <p:par>
                                <p:cTn id="7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2" dur="500"/>
                                        <p:tgtEl>
                                          <p:spTgt spid="9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7000"/>
                            </p:stCondLst>
                            <p:childTnLst>
                              <p:par>
                                <p:cTn id="74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92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92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8000"/>
                            </p:stCondLst>
                            <p:childTnLst>
                              <p:par>
                                <p:cTn id="8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5" dur="500"/>
                                        <p:tgtEl>
                                          <p:spTgt spid="9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8500"/>
                            </p:stCondLst>
                            <p:childTnLst>
                              <p:par>
                                <p:cTn id="87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10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1000" fill="hold"/>
                                        <p:tgtEl>
                                          <p:spTgt spid="92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92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0" grpId="0" animBg="1"/>
      <p:bldP spid="9221" grpId="0"/>
      <p:bldP spid="9222" grpId="0" animBg="1"/>
      <p:bldP spid="9223" grpId="0" animBg="1"/>
      <p:bldP spid="9224" grpId="0" animBg="1"/>
      <p:bldP spid="9225" grpId="0" animBg="1"/>
      <p:bldP spid="9226" grpId="0" animBg="1"/>
      <p:bldP spid="9227" grpId="0"/>
      <p:bldP spid="9229" grpId="0"/>
      <p:bldP spid="9230" grpId="0"/>
      <p:bldP spid="9231" grpId="0"/>
      <p:bldP spid="9232" grpId="0"/>
      <p:bldP spid="9233" grpId="0" animBg="1"/>
      <p:bldP spid="9234" grpId="0"/>
      <p:bldP spid="9235" grpId="0" animBg="1"/>
      <p:bldP spid="9236" grpId="0" animBg="1"/>
      <p:bldP spid="9237" grpId="0" animBg="1"/>
      <p:bldP spid="9238" grpId="0" animBg="1"/>
      <p:bldP spid="9239" grpId="0" animBg="1"/>
      <p:bldP spid="924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/>
              <a:t> </a:t>
            </a:r>
            <a:r>
              <a:rPr lang="ru-RU" sz="3200" b="1" dirty="0" smtClean="0">
                <a:solidFill>
                  <a:schemeClr val="tx2"/>
                </a:solidFill>
              </a:rPr>
              <a:t>Планируемые мероприятия в рамках реализации проекта</a:t>
            </a:r>
            <a:endParaRPr lang="ru-RU" sz="3200" b="1" dirty="0">
              <a:solidFill>
                <a:schemeClr val="tx2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ACD75-0E74-4369-8284-9AB430B180A5}" type="slidenum">
              <a:rPr lang="ru-RU" smtClean="0"/>
              <a:pPr/>
              <a:t>9</a:t>
            </a:fld>
            <a:endParaRPr lang="ru-RU"/>
          </a:p>
        </p:txBody>
      </p:sp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8" name="Схема 7"/>
          <p:cNvGraphicFramePr/>
          <p:nvPr>
            <p:extLst>
              <p:ext uri="{D42A27DB-BD31-4B8C-83A1-F6EECF244321}">
                <p14:modId xmlns:p14="http://schemas.microsoft.com/office/powerpoint/2010/main" val="1387362232"/>
              </p:ext>
            </p:extLst>
          </p:nvPr>
        </p:nvGraphicFramePr>
        <p:xfrm>
          <a:off x="251520" y="1142984"/>
          <a:ext cx="8678198" cy="52864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9" name="Блок-схема: узел 8"/>
          <p:cNvSpPr/>
          <p:nvPr/>
        </p:nvSpPr>
        <p:spPr>
          <a:xfrm>
            <a:off x="3419872" y="2928934"/>
            <a:ext cx="2952328" cy="2714644"/>
          </a:xfrm>
          <a:prstGeom prst="flowChartConnector">
            <a:avLst/>
          </a:prstGeom>
          <a:solidFill>
            <a:srgbClr val="C00000"/>
          </a:solidFill>
          <a:ln>
            <a:solidFill>
              <a:srgbClr val="D6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bg1"/>
                </a:solidFill>
              </a:rPr>
              <a:t>Музей Г. </a:t>
            </a:r>
            <a:r>
              <a:rPr lang="ru-RU" sz="2000" dirty="0" err="1" smtClean="0">
                <a:solidFill>
                  <a:schemeClr val="bg1"/>
                </a:solidFill>
              </a:rPr>
              <a:t>Кариева</a:t>
            </a:r>
            <a:r>
              <a:rPr lang="ru-RU" sz="2000" dirty="0" smtClean="0">
                <a:solidFill>
                  <a:schemeClr val="bg1"/>
                </a:solidFill>
              </a:rPr>
              <a:t> как </a:t>
            </a:r>
            <a:r>
              <a:rPr lang="ru-RU" sz="2000" dirty="0" err="1" smtClean="0">
                <a:solidFill>
                  <a:schemeClr val="bg1"/>
                </a:solidFill>
              </a:rPr>
              <a:t>социакультурный</a:t>
            </a:r>
            <a:r>
              <a:rPr lang="ru-RU" sz="2000" dirty="0" smtClean="0">
                <a:solidFill>
                  <a:schemeClr val="bg1"/>
                </a:solidFill>
              </a:rPr>
              <a:t> проект</a:t>
            </a:r>
            <a:endParaRPr lang="ru-RU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6805551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3546</TotalTime>
  <Words>519</Words>
  <Application>Microsoft Office PowerPoint</Application>
  <PresentationFormat>Экран (4:3)</PresentationFormat>
  <Paragraphs>65</Paragraphs>
  <Slides>16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Музей имени Габдуллы Кариева как социокультурный проект  </vt:lpstr>
      <vt:lpstr>Мы построим такой театр, Его имя будет написано золотыми буквами!                                                             Габдулла Кариев</vt:lpstr>
      <vt:lpstr>Реализация проекта</vt:lpstr>
      <vt:lpstr>Презентация PowerPoint</vt:lpstr>
      <vt:lpstr>Презентация PowerPoint</vt:lpstr>
      <vt:lpstr>Презентация PowerPoint</vt:lpstr>
      <vt:lpstr>         Основные задачи, решаемые в ходе реализации проекта: 1. Анализ существующей образовательной практики школьного музея, определение приоритетов деятельности в условиях формирования ключевых компетенций участников деятельности, организованной школьными музеями, и определение стратегии развития школьного музея Г.Кариева; 2.   Формирование осознания обучающимся того, что их деятельность может стать частью истории народа и культуры, осознание личной причастности к судьбе народа, языка, культуры;  3. Создание условий для гражданской идентификации: - ознакомление их с культурно-историческим наследием народа; - включение в социально значимую, в том числе проектную, поисковую, исследовательскую деятельность;   4.   Пополнение и обновление экспозиций музея.  5.   Развитие самоуправления в процессе работы проекта. 6.   Установление контакта с архивами, музеями, научными центрами, привлечение к проекту ученых, родителей учащихся, общественности. 7.    Организация обмена опытом, семинаров. 8.   Привлечение средств массовой информации к освещению проекта. 9. Проведение мониторинга промежуточных и итоговых результатов реализации программы для определения дальнейшего инновационного развития музея Г.Кариева.  </vt:lpstr>
      <vt:lpstr>Презентация PowerPoint</vt:lpstr>
      <vt:lpstr> Планируемые мероприятия в рамках реализации проекта</vt:lpstr>
      <vt:lpstr>Презентация PowerPoint</vt:lpstr>
      <vt:lpstr>Презентация PowerPoint</vt:lpstr>
      <vt:lpstr>Литературная гостиная</vt:lpstr>
      <vt:lpstr>Встреча  с Разиль Валиевым</vt:lpstr>
      <vt:lpstr>Презентация PowerPoint</vt:lpstr>
      <vt:lpstr>Встреча с  народной актрисой Российской Федерации и Республики Татарстан, лауреатом Государственной премии  РТ  им. Г.Тукая   Нажибой Ихсановой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Центр Образования  как одно из условий модернизации муниципальной системы образования </dc:title>
  <dc:creator>c400's Windows XP PC</dc:creator>
  <cp:lastModifiedBy>рамзия</cp:lastModifiedBy>
  <cp:revision>172</cp:revision>
  <dcterms:created xsi:type="dcterms:W3CDTF">2012-12-15T14:24:22Z</dcterms:created>
  <dcterms:modified xsi:type="dcterms:W3CDTF">2018-01-04T18:01:38Z</dcterms:modified>
</cp:coreProperties>
</file>