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4" r:id="rId3"/>
    <p:sldId id="263" r:id="rId4"/>
    <p:sldId id="258" r:id="rId5"/>
    <p:sldId id="285" r:id="rId6"/>
    <p:sldId id="287" r:id="rId7"/>
    <p:sldId id="288" r:id="rId8"/>
    <p:sldId id="265" r:id="rId9"/>
    <p:sldId id="267" r:id="rId10"/>
    <p:sldId id="270" r:id="rId11"/>
    <p:sldId id="279" r:id="rId12"/>
    <p:sldId id="276" r:id="rId13"/>
    <p:sldId id="280" r:id="rId14"/>
    <p:sldId id="277" r:id="rId15"/>
    <p:sldId id="283" r:id="rId16"/>
    <p:sldId id="274" r:id="rId17"/>
    <p:sldId id="282" r:id="rId18"/>
    <p:sldId id="271" r:id="rId19"/>
    <p:sldId id="266"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6633"/>
    <a:srgbClr val="CC9900"/>
    <a:srgbClr val="FF99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8406" autoAdjust="0"/>
    <p:restoredTop sz="94660"/>
  </p:normalViewPr>
  <p:slideViewPr>
    <p:cSldViewPr>
      <p:cViewPr varScale="1">
        <p:scale>
          <a:sx n="86" d="100"/>
          <a:sy n="86" d="100"/>
        </p:scale>
        <p:origin x="-137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85A6F7C-C460-4F2F-A1C6-1BA3C0E0F378}" type="datetimeFigureOut">
              <a:rPr lang="ru-RU" smtClean="0"/>
              <a:pPr/>
              <a:t>04.01.2018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EF6DEB3-7F32-4507-81E5-7B30DA46EA9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85A6F7C-C460-4F2F-A1C6-1BA3C0E0F378}" type="datetimeFigureOut">
              <a:rPr lang="ru-RU" smtClean="0"/>
              <a:pPr/>
              <a:t>04.01.2018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EF6DEB3-7F32-4507-81E5-7B30DA46EA9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85A6F7C-C460-4F2F-A1C6-1BA3C0E0F378}" type="datetimeFigureOut">
              <a:rPr lang="ru-RU" smtClean="0"/>
              <a:pPr/>
              <a:t>04.01.2018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EF6DEB3-7F32-4507-81E5-7B30DA46EA9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85A6F7C-C460-4F2F-A1C6-1BA3C0E0F378}" type="datetimeFigureOut">
              <a:rPr lang="ru-RU" smtClean="0"/>
              <a:pPr/>
              <a:t>04.01.2018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EF6DEB3-7F32-4507-81E5-7B30DA46EA9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85A6F7C-C460-4F2F-A1C6-1BA3C0E0F378}" type="datetimeFigureOut">
              <a:rPr lang="ru-RU" smtClean="0"/>
              <a:pPr/>
              <a:t>04.01.2018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EF6DEB3-7F32-4507-81E5-7B30DA46EA9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85A6F7C-C460-4F2F-A1C6-1BA3C0E0F378}" type="datetimeFigureOut">
              <a:rPr lang="ru-RU" smtClean="0"/>
              <a:pPr/>
              <a:t>04.01.2018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EF6DEB3-7F32-4507-81E5-7B30DA46EA9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85A6F7C-C460-4F2F-A1C6-1BA3C0E0F378}" type="datetimeFigureOut">
              <a:rPr lang="ru-RU" smtClean="0"/>
              <a:pPr/>
              <a:t>04.01.2018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EF6DEB3-7F32-4507-81E5-7B30DA46EA9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85A6F7C-C460-4F2F-A1C6-1BA3C0E0F378}" type="datetimeFigureOut">
              <a:rPr lang="ru-RU" smtClean="0"/>
              <a:pPr/>
              <a:t>04.01.2018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EF6DEB3-7F32-4507-81E5-7B30DA46EA9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85A6F7C-C460-4F2F-A1C6-1BA3C0E0F378}" type="datetimeFigureOut">
              <a:rPr lang="ru-RU" smtClean="0"/>
              <a:pPr/>
              <a:t>04.01.2018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EF6DEB3-7F32-4507-81E5-7B30DA46EA9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85A6F7C-C460-4F2F-A1C6-1BA3C0E0F378}" type="datetimeFigureOut">
              <a:rPr lang="ru-RU" smtClean="0"/>
              <a:pPr/>
              <a:t>04.01.2018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EF6DEB3-7F32-4507-81E5-7B30DA46EA9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85A6F7C-C460-4F2F-A1C6-1BA3C0E0F378}" type="datetimeFigureOut">
              <a:rPr lang="ru-RU" smtClean="0"/>
              <a:pPr/>
              <a:t>04.01.2018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EF6DEB3-7F32-4507-81E5-7B30DA46EA9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85A6F7C-C460-4F2F-A1C6-1BA3C0E0F378}" type="datetimeFigureOut">
              <a:rPr lang="ru-RU" smtClean="0"/>
              <a:pPr/>
              <a:t>04.01.2018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EF6DEB3-7F32-4507-81E5-7B30DA46EA9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 Id="rId5" Type="http://schemas.openxmlformats.org/officeDocument/2006/relationships/image" Target="../media/image30.png"/><Relationship Id="rId4" Type="http://schemas.openxmlformats.org/officeDocument/2006/relationships/image" Target="../media/image29.jpeg"/></Relationships>
</file>

<file path=ppt/slides/_rels/slide1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7.xml"/><Relationship Id="rId4" Type="http://schemas.openxmlformats.org/officeDocument/2006/relationships/image" Target="../media/image33.png"/></Relationships>
</file>

<file path=ppt/slides/_rels/slide17.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7.xml"/><Relationship Id="rId5" Type="http://schemas.openxmlformats.org/officeDocument/2006/relationships/image" Target="../media/image40.jpeg"/><Relationship Id="rId4" Type="http://schemas.openxmlformats.org/officeDocument/2006/relationships/image" Target="../media/image39.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8.jpeg"/><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hyperlink" Target="http://days.pravoslavie.ru/Life/life643.htm" TargetMode="External"/><Relationship Id="rId2" Type="http://schemas.openxmlformats.org/officeDocument/2006/relationships/hyperlink" Target="http://days.pravoslavie.ru/Life/id2016.htm" TargetMode="External"/><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1.jpeg"/><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11.jpeg"/><Relationship Id="rId7" Type="http://schemas.openxmlformats.org/officeDocument/2006/relationships/image" Target="../media/image6.jpeg"/><Relationship Id="rId2" Type="http://schemas.openxmlformats.org/officeDocument/2006/relationships/image" Target="../media/image10.jpeg"/><Relationship Id="rId1" Type="http://schemas.openxmlformats.org/officeDocument/2006/relationships/slideLayout" Target="../slideLayouts/slideLayout7.xml"/><Relationship Id="rId6" Type="http://schemas.openxmlformats.org/officeDocument/2006/relationships/image" Target="../media/image3.jpeg"/><Relationship Id="rId5" Type="http://schemas.openxmlformats.org/officeDocument/2006/relationships/image" Target="../media/image5.jpeg"/><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p:cNvPicPr>
            <a:picLocks noChangeAspect="1" noChangeArrowheads="1"/>
          </p:cNvPicPr>
          <p:nvPr/>
        </p:nvPicPr>
        <p:blipFill>
          <a:blip r:embed="rId2"/>
          <a:srcRect/>
          <a:stretch>
            <a:fillRect/>
          </a:stretch>
        </p:blipFill>
        <p:spPr bwMode="auto">
          <a:xfrm>
            <a:off x="0" y="0"/>
            <a:ext cx="9144000" cy="2285992"/>
          </a:xfrm>
          <a:prstGeom prst="rect">
            <a:avLst/>
          </a:prstGeom>
          <a:noFill/>
          <a:ln w="9525">
            <a:noFill/>
            <a:miter lim="800000"/>
            <a:headEnd/>
            <a:tailEnd/>
          </a:ln>
          <a:effectLst/>
        </p:spPr>
      </p:pic>
      <p:sp>
        <p:nvSpPr>
          <p:cNvPr id="7" name="Прямоугольник 6"/>
          <p:cNvSpPr/>
          <p:nvPr/>
        </p:nvSpPr>
        <p:spPr>
          <a:xfrm>
            <a:off x="357158" y="2285992"/>
            <a:ext cx="8501122" cy="584775"/>
          </a:xfrm>
          <a:prstGeom prst="rect">
            <a:avLst/>
          </a:prstGeom>
        </p:spPr>
        <p:txBody>
          <a:bodyPr wrap="square">
            <a:spAutoFit/>
          </a:bodyPr>
          <a:lstStyle/>
          <a:p>
            <a:pPr algn="ctr"/>
            <a:r>
              <a:rPr lang="ru-RU" sz="1600" b="1" dirty="0" smtClean="0">
                <a:solidFill>
                  <a:srgbClr val="0070C0"/>
                </a:solidFill>
                <a:latin typeface="Times New Roman" pitchFamily="18" charset="0"/>
                <a:cs typeface="Times New Roman" pitchFamily="18" charset="0"/>
              </a:rPr>
              <a:t>Храмовый комплекс в составе Ильинского и </a:t>
            </a:r>
            <a:r>
              <a:rPr lang="ru-RU" sz="1600" b="1" dirty="0" err="1" smtClean="0">
                <a:solidFill>
                  <a:srgbClr val="0070C0"/>
                </a:solidFill>
                <a:latin typeface="Times New Roman" pitchFamily="18" charset="0"/>
                <a:cs typeface="Times New Roman" pitchFamily="18" charset="0"/>
              </a:rPr>
              <a:t>Александро-Невского</a:t>
            </a:r>
            <a:r>
              <a:rPr lang="ru-RU" sz="1600" b="1" dirty="0" smtClean="0">
                <a:solidFill>
                  <a:srgbClr val="0070C0"/>
                </a:solidFill>
                <a:latin typeface="Times New Roman" pitchFamily="18" charset="0"/>
                <a:cs typeface="Times New Roman" pitchFamily="18" charset="0"/>
              </a:rPr>
              <a:t> храмов </a:t>
            </a:r>
          </a:p>
          <a:p>
            <a:pPr algn="ctr"/>
            <a:r>
              <a:rPr lang="ru-RU" sz="1600" b="1" dirty="0" smtClean="0">
                <a:solidFill>
                  <a:srgbClr val="0070C0"/>
                </a:solidFill>
                <a:latin typeface="Times New Roman" pitchFamily="18" charset="0"/>
                <a:cs typeface="Times New Roman" pitchFamily="18" charset="0"/>
              </a:rPr>
              <a:t>г. Россошь.</a:t>
            </a:r>
            <a:endParaRPr lang="ru-RU" sz="1600" dirty="0">
              <a:solidFill>
                <a:srgbClr val="0070C0"/>
              </a:solidFill>
              <a:latin typeface="Times New Roman" pitchFamily="18" charset="0"/>
              <a:cs typeface="Times New Roman" pitchFamily="18" charset="0"/>
            </a:endParaRPr>
          </a:p>
        </p:txBody>
      </p:sp>
      <p:pic>
        <p:nvPicPr>
          <p:cNvPr id="2051" name="Picture 3"/>
          <p:cNvPicPr>
            <a:picLocks noChangeAspect="1" noChangeArrowheads="1"/>
          </p:cNvPicPr>
          <p:nvPr/>
        </p:nvPicPr>
        <p:blipFill>
          <a:blip r:embed="rId3"/>
          <a:srcRect/>
          <a:stretch>
            <a:fillRect/>
          </a:stretch>
        </p:blipFill>
        <p:spPr bwMode="auto">
          <a:xfrm>
            <a:off x="5643570" y="2714620"/>
            <a:ext cx="2428892" cy="3380012"/>
          </a:xfrm>
          <a:prstGeom prst="rect">
            <a:avLst/>
          </a:prstGeom>
          <a:noFill/>
          <a:ln w="9525">
            <a:noFill/>
            <a:miter lim="800000"/>
            <a:headEnd/>
            <a:tailEnd/>
          </a:ln>
          <a:effectLst/>
        </p:spPr>
      </p:pic>
      <p:sp>
        <p:nvSpPr>
          <p:cNvPr id="8" name="Прямоугольник 7"/>
          <p:cNvSpPr/>
          <p:nvPr/>
        </p:nvSpPr>
        <p:spPr>
          <a:xfrm>
            <a:off x="5500694" y="6215082"/>
            <a:ext cx="2759153" cy="338554"/>
          </a:xfrm>
          <a:prstGeom prst="rect">
            <a:avLst/>
          </a:prstGeom>
        </p:spPr>
        <p:txBody>
          <a:bodyPr wrap="none">
            <a:spAutoFit/>
          </a:bodyPr>
          <a:lstStyle/>
          <a:p>
            <a:r>
              <a:rPr lang="ru-RU" sz="1600" b="1" dirty="0" smtClean="0">
                <a:solidFill>
                  <a:srgbClr val="0070C0"/>
                </a:solidFill>
                <a:latin typeface="Times New Roman" pitchFamily="18" charset="0"/>
                <a:cs typeface="Times New Roman" pitchFamily="18" charset="0"/>
              </a:rPr>
              <a:t>Храм Александра Невского</a:t>
            </a:r>
            <a:endParaRPr lang="ru-RU" sz="1600" b="1" dirty="0">
              <a:solidFill>
                <a:srgbClr val="0070C0"/>
              </a:solidFill>
              <a:latin typeface="Times New Roman" pitchFamily="18" charset="0"/>
              <a:cs typeface="Times New Roman" pitchFamily="18" charset="0"/>
            </a:endParaRPr>
          </a:p>
        </p:txBody>
      </p:sp>
      <p:sp>
        <p:nvSpPr>
          <p:cNvPr id="10" name="Прямоугольник 9"/>
          <p:cNvSpPr/>
          <p:nvPr/>
        </p:nvSpPr>
        <p:spPr>
          <a:xfrm>
            <a:off x="214282" y="3786190"/>
            <a:ext cx="5072098" cy="1938992"/>
          </a:xfrm>
          <a:prstGeom prst="rect">
            <a:avLst/>
          </a:prstGeom>
          <a:noFill/>
        </p:spPr>
        <p:txBody>
          <a:bodyPr wrap="square" lIns="91440" tIns="45720" rIns="91440" bIns="45720">
            <a:spAutoFit/>
          </a:bodyPr>
          <a:lstStyle/>
          <a:p>
            <a:pPr algn="ctr"/>
            <a:r>
              <a:rPr lang="ru-RU" sz="60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Белый лебедь</a:t>
            </a:r>
          </a:p>
          <a:p>
            <a:pPr algn="ctr"/>
            <a:r>
              <a:rPr lang="ru-RU" sz="60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 над городом</a:t>
            </a:r>
            <a:endParaRPr lang="ru-RU" sz="60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descr="02"/>
          <p:cNvPicPr>
            <a:picLocks noChangeAspect="1" noChangeArrowheads="1"/>
          </p:cNvPicPr>
          <p:nvPr/>
        </p:nvPicPr>
        <p:blipFill>
          <a:blip r:embed="rId2"/>
          <a:srcRect/>
          <a:stretch>
            <a:fillRect/>
          </a:stretch>
        </p:blipFill>
        <p:spPr bwMode="auto">
          <a:xfrm>
            <a:off x="5572132" y="785794"/>
            <a:ext cx="3416949" cy="2571768"/>
          </a:xfrm>
          <a:prstGeom prst="rect">
            <a:avLst/>
          </a:prstGeom>
          <a:ln>
            <a:noFill/>
          </a:ln>
          <a:effectLst>
            <a:softEdge rad="112500"/>
          </a:effectLst>
        </p:spPr>
      </p:pic>
      <p:sp>
        <p:nvSpPr>
          <p:cNvPr id="4" name="Прямоугольник 3"/>
          <p:cNvSpPr/>
          <p:nvPr/>
        </p:nvSpPr>
        <p:spPr>
          <a:xfrm>
            <a:off x="285720" y="214290"/>
            <a:ext cx="4929222" cy="6001643"/>
          </a:xfrm>
          <a:prstGeom prst="rect">
            <a:avLst/>
          </a:prstGeom>
        </p:spPr>
        <p:txBody>
          <a:bodyPr wrap="square">
            <a:spAutoFit/>
          </a:bodyPr>
          <a:lstStyle/>
          <a:p>
            <a:pPr algn="just"/>
            <a:r>
              <a:rPr lang="ru-RU" sz="1400" dirty="0" smtClean="0">
                <a:solidFill>
                  <a:srgbClr val="0070C0"/>
                </a:solidFill>
              </a:rPr>
              <a:t>        </a:t>
            </a:r>
            <a:r>
              <a:rPr lang="ru-RU" sz="1600" dirty="0" smtClean="0">
                <a:solidFill>
                  <a:srgbClr val="0070C0"/>
                </a:solidFill>
              </a:rPr>
              <a:t>Храм во имя святого благоверного великого князя Александра Невского был построен в 1876 году по проекту московского архитектора П.П. Буренина. Церковь проектировалась и строилась как колокольня для </a:t>
            </a:r>
            <a:r>
              <a:rPr lang="ru-RU" sz="1600" dirty="0" err="1" smtClean="0">
                <a:solidFill>
                  <a:srgbClr val="0070C0"/>
                </a:solidFill>
              </a:rPr>
              <a:t>Крестовоздвиженского</a:t>
            </a:r>
            <a:r>
              <a:rPr lang="ru-RU" sz="1600" dirty="0" smtClean="0">
                <a:solidFill>
                  <a:srgbClr val="0070C0"/>
                </a:solidFill>
              </a:rPr>
              <a:t> храма, который в свою очередь был построен на 42 года раньше, но в период советской власти - воинствующего атеизма - был частично разрушен и перестроен под завод прессовых узлов. В начале 1861 года отец Андрей Соколов пешком предпринимает путешествие в Москву. Была цель поклониться московским святыням и попросить нового </a:t>
            </a:r>
            <a:r>
              <a:rPr lang="ru-RU" sz="1600" dirty="0" err="1" smtClean="0">
                <a:solidFill>
                  <a:srgbClr val="0070C0"/>
                </a:solidFill>
              </a:rPr>
              <a:t>россошанского</a:t>
            </a:r>
            <a:r>
              <a:rPr lang="ru-RU" sz="1600" dirty="0" smtClean="0">
                <a:solidFill>
                  <a:srgbClr val="0070C0"/>
                </a:solidFill>
              </a:rPr>
              <a:t> помещика тайного советника Александра Дмитриевича Черткова, которому после смерти Николая Дмитриевича Черткова досталась по разделу слобода Россошь, оказать помощь по сооружению колокольни. Отец Андрей нашел Александра Дмитриевича в подмосковном имении Чернево и был радушно принят. Выслушав просьбу, Александр Дмитриевич послал за архитектором Бурениным, которому и поручил составить план будущей колокольни. Через несколько дней, пока отец Андрей ходил на поклонение в Ростов, Новый Иерусалим, Звенигород и другие места, план был готов, с которым он и возвратился в Россошь.</a:t>
            </a:r>
            <a:endParaRPr lang="ru-RU" sz="1600" dirty="0">
              <a:solidFill>
                <a:srgbClr val="0070C0"/>
              </a:solidFill>
            </a:endParaRPr>
          </a:p>
        </p:txBody>
      </p:sp>
      <p:sp>
        <p:nvSpPr>
          <p:cNvPr id="5" name="TextBox 4"/>
          <p:cNvSpPr txBox="1"/>
          <p:nvPr/>
        </p:nvSpPr>
        <p:spPr>
          <a:xfrm>
            <a:off x="6072198" y="142852"/>
            <a:ext cx="2418483" cy="338554"/>
          </a:xfrm>
          <a:prstGeom prst="rect">
            <a:avLst/>
          </a:prstGeom>
          <a:noFill/>
        </p:spPr>
        <p:txBody>
          <a:bodyPr wrap="none" rtlCol="0">
            <a:spAutoFit/>
          </a:bodyPr>
          <a:lstStyle/>
          <a:p>
            <a:pPr algn="ctr"/>
            <a:r>
              <a:rPr lang="ru-RU" sz="1600" dirty="0" smtClean="0">
                <a:solidFill>
                  <a:srgbClr val="0070C0"/>
                </a:solidFill>
                <a:latin typeface="Times New Roman" pitchFamily="18" charset="0"/>
                <a:cs typeface="Times New Roman" pitchFamily="18" charset="0"/>
              </a:rPr>
              <a:t>Вид на храм А. Невского </a:t>
            </a:r>
            <a:endParaRPr lang="ru-RU" sz="1600" dirty="0">
              <a:solidFill>
                <a:srgbClr val="0070C0"/>
              </a:solidFill>
              <a:latin typeface="Times New Roman" pitchFamily="18" charset="0"/>
              <a:cs typeface="Times New Roman" pitchFamily="18" charset="0"/>
            </a:endParaRPr>
          </a:p>
        </p:txBody>
      </p:sp>
      <p:pic>
        <p:nvPicPr>
          <p:cNvPr id="7" name="Picture 2"/>
          <p:cNvPicPr>
            <a:picLocks noChangeAspect="1" noChangeArrowheads="1"/>
          </p:cNvPicPr>
          <p:nvPr/>
        </p:nvPicPr>
        <p:blipFill>
          <a:blip r:embed="rId3"/>
          <a:srcRect/>
          <a:stretch>
            <a:fillRect/>
          </a:stretch>
        </p:blipFill>
        <p:spPr bwMode="auto">
          <a:xfrm>
            <a:off x="5429256" y="4071942"/>
            <a:ext cx="3536864" cy="2478962"/>
          </a:xfrm>
          <a:prstGeom prst="rect">
            <a:avLst/>
          </a:prstGeom>
          <a:ln>
            <a:noFill/>
          </a:ln>
          <a:effectLst>
            <a:softEdge rad="112500"/>
          </a:effectLst>
        </p:spPr>
      </p:pic>
      <p:sp>
        <p:nvSpPr>
          <p:cNvPr id="9" name="Прямоугольник 8"/>
          <p:cNvSpPr/>
          <p:nvPr/>
        </p:nvSpPr>
        <p:spPr>
          <a:xfrm>
            <a:off x="5643570" y="3429000"/>
            <a:ext cx="3357586" cy="523220"/>
          </a:xfrm>
          <a:prstGeom prst="rect">
            <a:avLst/>
          </a:prstGeom>
        </p:spPr>
        <p:txBody>
          <a:bodyPr wrap="square">
            <a:spAutoFit/>
          </a:bodyPr>
          <a:lstStyle/>
          <a:p>
            <a:pPr algn="ctr"/>
            <a:r>
              <a:rPr lang="ru-RU" sz="1400" dirty="0" smtClean="0">
                <a:solidFill>
                  <a:srgbClr val="0070C0"/>
                </a:solidFill>
                <a:latin typeface="Times New Roman" pitchFamily="18" charset="0"/>
                <a:cs typeface="Times New Roman" pitchFamily="18" charset="0"/>
              </a:rPr>
              <a:t>Воронежская губ., </a:t>
            </a:r>
            <a:r>
              <a:rPr lang="ru-RU" sz="1400" dirty="0" err="1" smtClean="0">
                <a:solidFill>
                  <a:srgbClr val="0070C0"/>
                </a:solidFill>
                <a:latin typeface="Times New Roman" pitchFamily="18" charset="0"/>
                <a:cs typeface="Times New Roman" pitchFamily="18" charset="0"/>
              </a:rPr>
              <a:t>Острогожский</a:t>
            </a:r>
            <a:r>
              <a:rPr lang="ru-RU" sz="1400" dirty="0" smtClean="0">
                <a:solidFill>
                  <a:srgbClr val="0070C0"/>
                </a:solidFill>
                <a:latin typeface="Times New Roman" pitchFamily="18" charset="0"/>
                <a:cs typeface="Times New Roman" pitchFamily="18" charset="0"/>
              </a:rPr>
              <a:t>  у., </a:t>
            </a:r>
          </a:p>
          <a:p>
            <a:pPr algn="ctr"/>
            <a:r>
              <a:rPr lang="ru-RU" sz="1400" dirty="0" err="1" smtClean="0">
                <a:solidFill>
                  <a:srgbClr val="0070C0"/>
                </a:solidFill>
                <a:latin typeface="Times New Roman" pitchFamily="18" charset="0"/>
                <a:cs typeface="Times New Roman" pitchFamily="18" charset="0"/>
              </a:rPr>
              <a:t>слоб</a:t>
            </a:r>
            <a:r>
              <a:rPr lang="ru-RU" sz="1400" dirty="0" smtClean="0">
                <a:solidFill>
                  <a:srgbClr val="0070C0"/>
                </a:solidFill>
                <a:latin typeface="Times New Roman" pitchFamily="18" charset="0"/>
                <a:cs typeface="Times New Roman" pitchFamily="18" charset="0"/>
              </a:rPr>
              <a:t>. Россошь, Базарная пл.</a:t>
            </a:r>
            <a:endParaRPr lang="ru-RU" sz="1400" dirty="0">
              <a:solidFill>
                <a:srgbClr val="0070C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285720" y="428604"/>
            <a:ext cx="4357718" cy="6247864"/>
          </a:xfrm>
          <a:prstGeom prst="rect">
            <a:avLst/>
          </a:prstGeom>
        </p:spPr>
        <p:txBody>
          <a:bodyPr wrap="square">
            <a:spAutoFit/>
          </a:bodyPr>
          <a:lstStyle/>
          <a:p>
            <a:pPr algn="just"/>
            <a:r>
              <a:rPr lang="ru-RU" sz="1600" dirty="0" smtClean="0">
                <a:solidFill>
                  <a:srgbClr val="0070C0"/>
                </a:solidFill>
              </a:rPr>
              <a:t>      </a:t>
            </a:r>
            <a:r>
              <a:rPr lang="ru-RU" sz="1600" dirty="0" smtClean="0">
                <a:solidFill>
                  <a:srgbClr val="0070C0"/>
                </a:solidFill>
                <a:cs typeface="Times New Roman" pitchFamily="18" charset="0"/>
              </a:rPr>
              <a:t>Колокольню строил московский подрядчик Грязнов. При постройке колокольни не обошлось без несчастья. Один из рабочих упал со второго этажа и разбился насмерть, а когда здание было окончено, звонарь из местных жителей упал с третьего этажа и был найден без признаков жизни. По окончании постройки колокольни отец Андрей приступил к сооружению в нижнем этаже колокольни храма в честь благоверного князя Александра Невского, имя которого носил Александр Дмитриевич Чертков. Для этого он неоднократно с преданными ему стариками и своими ученицами-певчими ходил с иконой Немецкой Божией Матери по всему приходу из хаты в хату, служил молебны и просил, кто сколько мог пожертвовать. Сын умершего Александра Дмитриевича Черткова капитан гвардии, впоследствии </a:t>
            </a:r>
            <a:r>
              <a:rPr lang="ru-RU" sz="1600" dirty="0" err="1" smtClean="0">
                <a:solidFill>
                  <a:srgbClr val="0070C0"/>
                </a:solidFill>
                <a:cs typeface="Times New Roman" pitchFamily="18" charset="0"/>
              </a:rPr>
              <a:t>Обер</a:t>
            </a:r>
            <a:r>
              <a:rPr lang="ru-RU" sz="1600" dirty="0" smtClean="0">
                <a:solidFill>
                  <a:srgbClr val="0070C0"/>
                </a:solidFill>
                <a:cs typeface="Times New Roman" pitchFamily="18" charset="0"/>
              </a:rPr>
              <a:t> </a:t>
            </a:r>
            <a:r>
              <a:rPr lang="ru-RU" sz="1600" dirty="0" err="1" smtClean="0">
                <a:solidFill>
                  <a:srgbClr val="0070C0"/>
                </a:solidFill>
                <a:cs typeface="Times New Roman" pitchFamily="18" charset="0"/>
              </a:rPr>
              <a:t>Церемонимейстер</a:t>
            </a:r>
            <a:r>
              <a:rPr lang="ru-RU" sz="1600" dirty="0" smtClean="0">
                <a:solidFill>
                  <a:srgbClr val="0070C0"/>
                </a:solidFill>
                <a:cs typeface="Times New Roman" pitchFamily="18" charset="0"/>
              </a:rPr>
              <a:t> Григорий Александрович Чертков на устройство иконостаса пожертвовал семьсот рублей. Престол освящен по распоряжению Архиепископа Серафима местным благочинным протоиереем Георгием Петровым в 1876 году 13 января.</a:t>
            </a:r>
            <a:endParaRPr lang="ru-RU" sz="1600" dirty="0">
              <a:solidFill>
                <a:srgbClr val="0070C0"/>
              </a:solidFill>
              <a:cs typeface="Times New Roman" pitchFamily="18" charset="0"/>
            </a:endParaRPr>
          </a:p>
        </p:txBody>
      </p:sp>
      <p:pic>
        <p:nvPicPr>
          <p:cNvPr id="3074" name="Picture 2"/>
          <p:cNvPicPr>
            <a:picLocks noChangeAspect="1" noChangeArrowheads="1"/>
          </p:cNvPicPr>
          <p:nvPr/>
        </p:nvPicPr>
        <p:blipFill>
          <a:blip r:embed="rId2"/>
          <a:srcRect/>
          <a:stretch>
            <a:fillRect/>
          </a:stretch>
        </p:blipFill>
        <p:spPr bwMode="auto">
          <a:xfrm>
            <a:off x="4572000" y="642918"/>
            <a:ext cx="4388497" cy="5072098"/>
          </a:xfrm>
          <a:prstGeom prst="rect">
            <a:avLst/>
          </a:prstGeom>
          <a:ln>
            <a:noFill/>
          </a:ln>
          <a:effectLst>
            <a:softEdge rad="112500"/>
          </a:effectLst>
        </p:spPr>
      </p:pic>
      <p:sp>
        <p:nvSpPr>
          <p:cNvPr id="6" name="Прямоугольник 5"/>
          <p:cNvSpPr/>
          <p:nvPr/>
        </p:nvSpPr>
        <p:spPr>
          <a:xfrm>
            <a:off x="5357818" y="5857892"/>
            <a:ext cx="2868414" cy="338554"/>
          </a:xfrm>
          <a:prstGeom prst="rect">
            <a:avLst/>
          </a:prstGeom>
        </p:spPr>
        <p:txBody>
          <a:bodyPr wrap="none">
            <a:spAutoFit/>
          </a:bodyPr>
          <a:lstStyle/>
          <a:p>
            <a:r>
              <a:rPr lang="ru-RU" sz="1600" dirty="0" smtClean="0">
                <a:solidFill>
                  <a:srgbClr val="0070C0"/>
                </a:solidFill>
              </a:rPr>
              <a:t>Колокольня храма А. Невского</a:t>
            </a:r>
            <a:endParaRPr lang="ru-RU" sz="16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428596" y="500042"/>
            <a:ext cx="4143404" cy="4893647"/>
          </a:xfrm>
          <a:prstGeom prst="rect">
            <a:avLst/>
          </a:prstGeom>
          <a:solidFill>
            <a:schemeClr val="bg1"/>
          </a:solidFill>
        </p:spPr>
        <p:txBody>
          <a:bodyPr wrap="square">
            <a:spAutoFit/>
          </a:bodyPr>
          <a:lstStyle/>
          <a:p>
            <a:pPr algn="just"/>
            <a:r>
              <a:rPr lang="ru-RU" dirty="0" smtClean="0"/>
              <a:t>     </a:t>
            </a:r>
            <a:r>
              <a:rPr lang="ru-RU" sz="1600" dirty="0" smtClean="0">
                <a:solidFill>
                  <a:srgbClr val="0070C0"/>
                </a:solidFill>
                <a:cs typeface="Times New Roman" pitchFamily="18" charset="0"/>
              </a:rPr>
              <a:t>В 1883 году церковный староста Иван </a:t>
            </a:r>
            <a:r>
              <a:rPr lang="ru-RU" sz="1600" dirty="0" err="1" smtClean="0">
                <a:solidFill>
                  <a:srgbClr val="0070C0"/>
                </a:solidFill>
                <a:cs typeface="Times New Roman" pitchFamily="18" charset="0"/>
              </a:rPr>
              <a:t>Емельянович</a:t>
            </a:r>
            <a:r>
              <a:rPr lang="ru-RU" sz="1600" dirty="0" smtClean="0">
                <a:solidFill>
                  <a:srgbClr val="0070C0"/>
                </a:solidFill>
                <a:cs typeface="Times New Roman" pitchFamily="18" charset="0"/>
              </a:rPr>
              <a:t> Плотицын, приняв во внимание желание прихожан иметь хороший колокол, приобрел за свой счет из завода </a:t>
            </a:r>
            <a:r>
              <a:rPr lang="ru-RU" sz="1600" dirty="0" err="1" smtClean="0">
                <a:solidFill>
                  <a:srgbClr val="0070C0"/>
                </a:solidFill>
                <a:cs typeface="Times New Roman" pitchFamily="18" charset="0"/>
              </a:rPr>
              <a:t>Самофалова</a:t>
            </a:r>
            <a:r>
              <a:rPr lang="ru-RU" sz="1600" dirty="0" smtClean="0">
                <a:solidFill>
                  <a:srgbClr val="0070C0"/>
                </a:solidFill>
                <a:cs typeface="Times New Roman" pitchFamily="18" charset="0"/>
              </a:rPr>
              <a:t>, что в городе Воронеж, колокол весом в 303 пуда. Колокол был звучный, слышный на далеком расстоянии. Но в 1895 году на Святой неделе колокол разбился. В мае этого же года новый церковный староста Т.А. Сафонов заказал колокол в Москве в 350 пудов по 16 1/2 рублей за пуд, с условием принять старый колокол по 12 рублей за пуд. За выдачей задаточных 900 рублей на уплату остальных денег взято из сберегательной кассы церкви денег две тысячи рублей.</a:t>
            </a:r>
          </a:p>
          <a:p>
            <a:pPr algn="just"/>
            <a:endParaRPr lang="ru-RU" sz="1600" dirty="0" smtClean="0">
              <a:solidFill>
                <a:srgbClr val="0070C0"/>
              </a:solidFill>
            </a:endParaRPr>
          </a:p>
          <a:p>
            <a:pPr algn="just"/>
            <a:endParaRPr lang="ru-RU" dirty="0" smtClean="0"/>
          </a:p>
          <a:p>
            <a:endParaRPr lang="ru-RU" dirty="0" smtClean="0"/>
          </a:p>
          <a:p>
            <a:endParaRPr lang="ru-RU" dirty="0"/>
          </a:p>
        </p:txBody>
      </p:sp>
      <p:pic>
        <p:nvPicPr>
          <p:cNvPr id="1031" name="Picture 7"/>
          <p:cNvPicPr>
            <a:picLocks noChangeAspect="1" noChangeArrowheads="1"/>
          </p:cNvPicPr>
          <p:nvPr/>
        </p:nvPicPr>
        <p:blipFill>
          <a:blip r:embed="rId2"/>
          <a:srcRect/>
          <a:stretch>
            <a:fillRect/>
          </a:stretch>
        </p:blipFill>
        <p:spPr bwMode="auto">
          <a:xfrm>
            <a:off x="5214942" y="428604"/>
            <a:ext cx="3200400" cy="42672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7158" y="357166"/>
            <a:ext cx="4929222" cy="6001643"/>
          </a:xfrm>
          <a:prstGeom prst="rect">
            <a:avLst/>
          </a:prstGeom>
        </p:spPr>
        <p:txBody>
          <a:bodyPr wrap="square">
            <a:spAutoFit/>
          </a:bodyPr>
          <a:lstStyle/>
          <a:p>
            <a:pPr algn="just"/>
            <a:r>
              <a:rPr lang="ru-RU" sz="1600" dirty="0" smtClean="0">
                <a:solidFill>
                  <a:srgbClr val="0070C0"/>
                </a:solidFill>
              </a:rPr>
              <a:t>      </a:t>
            </a:r>
            <a:r>
              <a:rPr lang="ru-RU" sz="1600" dirty="0" smtClean="0">
                <a:solidFill>
                  <a:srgbClr val="0070C0"/>
                </a:solidFill>
                <a:cs typeface="Times New Roman" pitchFamily="18" charset="0"/>
              </a:rPr>
              <a:t>Четырехэтажная, восьмигранная колокольня подняла позолоченный крест на 60-метровую высоту. Это одна из самых высоких колоколен в Воронежской области она была построена по образцу колокольни </a:t>
            </a:r>
            <a:r>
              <a:rPr lang="ru-RU" sz="1600" dirty="0" err="1" smtClean="0">
                <a:solidFill>
                  <a:srgbClr val="0070C0"/>
                </a:solidFill>
                <a:cs typeface="Times New Roman" pitchFamily="18" charset="0"/>
              </a:rPr>
              <a:t>Митрофановского</a:t>
            </a:r>
            <a:r>
              <a:rPr lang="ru-RU" sz="1600" dirty="0" smtClean="0">
                <a:solidFill>
                  <a:srgbClr val="0070C0"/>
                </a:solidFill>
                <a:cs typeface="Times New Roman" pitchFamily="18" charset="0"/>
              </a:rPr>
              <a:t> монастыря в г. Воронеже. На первом этаже колокольни был освящен храм в честь благоверного князя Александра Невского. Имя этого святого было выбрано не случайно. Дело в том, что в то время помещиком в слободе Россошь Острогожского уезда был Александр Дмитриевич Чертков - офицер лейб-гвардии, участвовавший в Отечественной войне 1812 года. Самый уважаемый представитель семейства Чертковых - он изучал археологию, живопись, архитектуру; собирал книги по отечественной истории и старинные рукописи; был женат на дальней родственнице А.С.Пушкина Елизавете Григорьевне Чернышевой; пожертвовал на строящийся храм святого Александра Невского 1 000 рублей ассигнациями. В честь его небесного покровителя и был освящен храм в колокольне. Здесь же повесили колокол весом в 350 пудов, который служил горожанам до 1937 года, когда по распоряжению новой власти колокол был сброшен с колокольни и разбит.</a:t>
            </a:r>
            <a:endParaRPr lang="ru-RU" sz="1600" dirty="0">
              <a:solidFill>
                <a:srgbClr val="0070C0"/>
              </a:solidFill>
              <a:cs typeface="Times New Roman" pitchFamily="18" charset="0"/>
            </a:endParaRPr>
          </a:p>
        </p:txBody>
      </p:sp>
      <p:pic>
        <p:nvPicPr>
          <p:cNvPr id="3" name="Picture 2"/>
          <p:cNvPicPr>
            <a:picLocks noChangeAspect="1" noChangeArrowheads="1"/>
          </p:cNvPicPr>
          <p:nvPr/>
        </p:nvPicPr>
        <p:blipFill>
          <a:blip r:embed="rId2"/>
          <a:srcRect/>
          <a:stretch>
            <a:fillRect/>
          </a:stretch>
        </p:blipFill>
        <p:spPr bwMode="auto">
          <a:xfrm>
            <a:off x="6000760" y="785794"/>
            <a:ext cx="2457450" cy="3810000"/>
          </a:xfrm>
          <a:prstGeom prst="rect">
            <a:avLst/>
          </a:prstGeom>
          <a:noFill/>
          <a:ln w="9525">
            <a:noFill/>
            <a:miter lim="800000"/>
            <a:headEnd/>
            <a:tailEnd/>
          </a:ln>
          <a:effectLst/>
        </p:spPr>
      </p:pic>
      <p:sp>
        <p:nvSpPr>
          <p:cNvPr id="4" name="Прямоугольник 3"/>
          <p:cNvSpPr/>
          <p:nvPr/>
        </p:nvSpPr>
        <p:spPr>
          <a:xfrm>
            <a:off x="5857884" y="4929198"/>
            <a:ext cx="2705805" cy="307777"/>
          </a:xfrm>
          <a:prstGeom prst="rect">
            <a:avLst/>
          </a:prstGeom>
        </p:spPr>
        <p:txBody>
          <a:bodyPr wrap="none">
            <a:spAutoFit/>
          </a:bodyPr>
          <a:lstStyle/>
          <a:p>
            <a:r>
              <a:rPr lang="ru-RU" sz="1400" dirty="0" smtClean="0">
                <a:solidFill>
                  <a:srgbClr val="0070C0"/>
                </a:solidFill>
                <a:latin typeface="Times New Roman" pitchFamily="18" charset="0"/>
                <a:cs typeface="Times New Roman" pitchFamily="18" charset="0"/>
              </a:rPr>
              <a:t>Александр Дмитриевич Чертков </a:t>
            </a:r>
            <a:endParaRPr lang="ru-RU" sz="1400" dirty="0">
              <a:solidFill>
                <a:srgbClr val="0070C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7158" y="4429132"/>
            <a:ext cx="8286808" cy="1815882"/>
          </a:xfrm>
          <a:prstGeom prst="rect">
            <a:avLst/>
          </a:prstGeom>
        </p:spPr>
        <p:txBody>
          <a:bodyPr wrap="square">
            <a:spAutoFit/>
          </a:bodyPr>
          <a:lstStyle/>
          <a:p>
            <a:pPr algn="just"/>
            <a:r>
              <a:rPr lang="ru-RU" sz="1600" dirty="0" smtClean="0">
                <a:solidFill>
                  <a:srgbClr val="0070C0"/>
                </a:solidFill>
              </a:rPr>
              <a:t>    </a:t>
            </a:r>
            <a:r>
              <a:rPr lang="ru-RU" sz="1600" dirty="0" smtClean="0">
                <a:solidFill>
                  <a:srgbClr val="0070C0"/>
                </a:solidFill>
                <a:cs typeface="Times New Roman" pitchFamily="18" charset="0"/>
              </a:rPr>
              <a:t>Стены  храма внутри белились известью, а алтарь красился  голубой краской. Расписывание всей церкви началось позднее .  В 1879 г. было произведено новое расписывание церкви: прежние стенные изображения были уничтожены и заменены новыми из библии по рисункам </a:t>
            </a:r>
            <a:r>
              <a:rPr lang="ru-RU" sz="1600" dirty="0" err="1" smtClean="0">
                <a:solidFill>
                  <a:srgbClr val="0070C0"/>
                </a:solidFill>
                <a:cs typeface="Times New Roman" pitchFamily="18" charset="0"/>
              </a:rPr>
              <a:t>Доре</a:t>
            </a:r>
            <a:r>
              <a:rPr lang="ru-RU" sz="1600" dirty="0" smtClean="0">
                <a:solidFill>
                  <a:srgbClr val="0070C0"/>
                </a:solidFill>
                <a:cs typeface="Times New Roman" pitchFamily="18" charset="0"/>
              </a:rPr>
              <a:t>. </a:t>
            </a:r>
          </a:p>
          <a:p>
            <a:pPr algn="just"/>
            <a:endParaRPr lang="ru-RU" sz="1600" dirty="0" smtClean="0">
              <a:solidFill>
                <a:srgbClr val="0070C0"/>
              </a:solidFill>
              <a:cs typeface="Times New Roman" pitchFamily="18" charset="0"/>
            </a:endParaRPr>
          </a:p>
          <a:p>
            <a:pPr algn="just"/>
            <a:r>
              <a:rPr lang="ru-RU" sz="1600" dirty="0" smtClean="0">
                <a:solidFill>
                  <a:srgbClr val="0070C0"/>
                </a:solidFill>
                <a:cs typeface="Times New Roman" pitchFamily="18" charset="0"/>
              </a:rPr>
              <a:t>    Престолы в храме были освящены в честь тех святых, имена которых носили помещики Чертковы, принимавшие живое участие в его построении. </a:t>
            </a:r>
            <a:endParaRPr lang="ru-RU" sz="1600" dirty="0" smtClean="0">
              <a:solidFill>
                <a:srgbClr val="996633"/>
              </a:solidFill>
              <a:cs typeface="Times New Roman" pitchFamily="18" charset="0"/>
            </a:endParaRPr>
          </a:p>
        </p:txBody>
      </p:sp>
      <p:pic>
        <p:nvPicPr>
          <p:cNvPr id="7" name="Picture 2"/>
          <p:cNvPicPr>
            <a:picLocks noChangeAspect="1" noChangeArrowheads="1"/>
          </p:cNvPicPr>
          <p:nvPr/>
        </p:nvPicPr>
        <p:blipFill>
          <a:blip r:embed="rId2"/>
          <a:srcRect/>
          <a:stretch>
            <a:fillRect/>
          </a:stretch>
        </p:blipFill>
        <p:spPr bwMode="auto">
          <a:xfrm>
            <a:off x="214282" y="285728"/>
            <a:ext cx="2625347" cy="3500462"/>
          </a:xfrm>
          <a:prstGeom prst="rect">
            <a:avLst/>
          </a:prstGeom>
          <a:ln>
            <a:noFill/>
          </a:ln>
          <a:effectLst>
            <a:softEdge rad="112500"/>
          </a:effectLst>
        </p:spPr>
      </p:pic>
      <p:sp>
        <p:nvSpPr>
          <p:cNvPr id="9" name="TextBox 8"/>
          <p:cNvSpPr txBox="1"/>
          <p:nvPr/>
        </p:nvSpPr>
        <p:spPr>
          <a:xfrm>
            <a:off x="2214546" y="3786190"/>
            <a:ext cx="4714876" cy="307777"/>
          </a:xfrm>
          <a:prstGeom prst="rect">
            <a:avLst/>
          </a:prstGeom>
          <a:noFill/>
        </p:spPr>
        <p:txBody>
          <a:bodyPr wrap="square" rtlCol="0">
            <a:spAutoFit/>
          </a:bodyPr>
          <a:lstStyle/>
          <a:p>
            <a:pPr algn="ctr"/>
            <a:r>
              <a:rPr lang="ru-RU" sz="1400" dirty="0" smtClean="0">
                <a:solidFill>
                  <a:srgbClr val="0070C0"/>
                </a:solidFill>
                <a:latin typeface="Times New Roman" pitchFamily="18" charset="0"/>
                <a:cs typeface="Times New Roman" pitchFamily="18" charset="0"/>
              </a:rPr>
              <a:t>Современный вид росписи храма</a:t>
            </a:r>
            <a:endParaRPr lang="ru-RU" sz="1400" dirty="0">
              <a:solidFill>
                <a:srgbClr val="0070C0"/>
              </a:solidFill>
              <a:latin typeface="Times New Roman" pitchFamily="18" charset="0"/>
              <a:cs typeface="Times New Roman" pitchFamily="18" charset="0"/>
            </a:endParaRPr>
          </a:p>
        </p:txBody>
      </p:sp>
      <p:pic>
        <p:nvPicPr>
          <p:cNvPr id="10" name="Picture 5"/>
          <p:cNvPicPr>
            <a:picLocks noChangeAspect="1" noChangeArrowheads="1"/>
          </p:cNvPicPr>
          <p:nvPr/>
        </p:nvPicPr>
        <p:blipFill>
          <a:blip r:embed="rId3"/>
          <a:srcRect/>
          <a:stretch>
            <a:fillRect/>
          </a:stretch>
        </p:blipFill>
        <p:spPr bwMode="auto">
          <a:xfrm>
            <a:off x="6043320" y="285728"/>
            <a:ext cx="2857520" cy="3357586"/>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928926" y="2214554"/>
            <a:ext cx="3000396" cy="3939540"/>
          </a:xfrm>
          <a:prstGeom prst="rect">
            <a:avLst/>
          </a:prstGeom>
        </p:spPr>
        <p:txBody>
          <a:bodyPr wrap="square">
            <a:spAutoFit/>
          </a:bodyPr>
          <a:lstStyle/>
          <a:p>
            <a:r>
              <a:rPr lang="ru-RU" b="1" dirty="0" smtClean="0">
                <a:solidFill>
                  <a:srgbClr val="0070C0"/>
                </a:solidFill>
              </a:rPr>
              <a:t>       </a:t>
            </a:r>
          </a:p>
          <a:p>
            <a:r>
              <a:rPr lang="ru-RU" b="1" dirty="0" smtClean="0">
                <a:solidFill>
                  <a:srgbClr val="0070C0"/>
                </a:solidFill>
              </a:rPr>
              <a:t>  </a:t>
            </a:r>
          </a:p>
          <a:p>
            <a:endParaRPr lang="ru-RU" b="1" dirty="0" smtClean="0">
              <a:solidFill>
                <a:srgbClr val="0070C0"/>
              </a:solidFill>
            </a:endParaRPr>
          </a:p>
          <a:p>
            <a:endParaRPr lang="ru-RU" b="1" dirty="0" smtClean="0">
              <a:solidFill>
                <a:srgbClr val="0070C0"/>
              </a:solidFill>
            </a:endParaRPr>
          </a:p>
          <a:p>
            <a:r>
              <a:rPr lang="ru-RU" sz="1600" b="1" dirty="0" smtClean="0">
                <a:solidFill>
                  <a:srgbClr val="0070C0"/>
                </a:solidFill>
                <a:cs typeface="Times New Roman" pitchFamily="18" charset="0"/>
              </a:rPr>
              <a:t>Особо чтимыми  иконами  Храмового комплекса считаются:</a:t>
            </a:r>
            <a:r>
              <a:rPr lang="ru-RU" sz="1600" dirty="0" smtClean="0">
                <a:solidFill>
                  <a:srgbClr val="0070C0"/>
                </a:solidFill>
                <a:cs typeface="Times New Roman" pitchFamily="18" charset="0"/>
              </a:rPr>
              <a:t> образ Сицилийской Божией Матери; образ </a:t>
            </a:r>
            <a:r>
              <a:rPr lang="ru-RU" sz="1600" dirty="0" err="1" smtClean="0">
                <a:solidFill>
                  <a:srgbClr val="0070C0"/>
                </a:solidFill>
                <a:cs typeface="Times New Roman" pitchFamily="18" charset="0"/>
              </a:rPr>
              <a:t>Иверской</a:t>
            </a:r>
            <a:r>
              <a:rPr lang="ru-RU" sz="1600" dirty="0" smtClean="0">
                <a:solidFill>
                  <a:srgbClr val="0070C0"/>
                </a:solidFill>
                <a:cs typeface="Times New Roman" pitchFamily="18" charset="0"/>
              </a:rPr>
              <a:t> Божией Матери; икона святителя Тихона Воронежского, Задонского чудотворца с частицей мощей.</a:t>
            </a:r>
          </a:p>
          <a:p>
            <a:endParaRPr lang="ru-RU" sz="1600" dirty="0" smtClean="0">
              <a:solidFill>
                <a:srgbClr val="0070C0"/>
              </a:solidFill>
            </a:endParaRPr>
          </a:p>
          <a:p>
            <a:endParaRPr lang="ru-RU" sz="1600" dirty="0" smtClean="0">
              <a:solidFill>
                <a:srgbClr val="0070C0"/>
              </a:solidFill>
            </a:endParaRPr>
          </a:p>
          <a:p>
            <a:endParaRPr lang="ru-RU" dirty="0">
              <a:solidFill>
                <a:srgbClr val="0070C0"/>
              </a:solidFill>
            </a:endParaRPr>
          </a:p>
        </p:txBody>
      </p:sp>
      <p:pic>
        <p:nvPicPr>
          <p:cNvPr id="6" name="Picture 2"/>
          <p:cNvPicPr>
            <a:picLocks noChangeAspect="1" noChangeArrowheads="1"/>
          </p:cNvPicPr>
          <p:nvPr/>
        </p:nvPicPr>
        <p:blipFill>
          <a:blip r:embed="rId2"/>
          <a:srcRect/>
          <a:stretch>
            <a:fillRect/>
          </a:stretch>
        </p:blipFill>
        <p:spPr bwMode="auto">
          <a:xfrm>
            <a:off x="500034" y="285728"/>
            <a:ext cx="1643074" cy="2279765"/>
          </a:xfrm>
          <a:prstGeom prst="rect">
            <a:avLst/>
          </a:prstGeom>
          <a:ln>
            <a:noFill/>
          </a:ln>
          <a:effectLst>
            <a:softEdge rad="112500"/>
          </a:effectLst>
        </p:spPr>
      </p:pic>
      <p:sp>
        <p:nvSpPr>
          <p:cNvPr id="8" name="Прямоугольник 7"/>
          <p:cNvSpPr/>
          <p:nvPr/>
        </p:nvSpPr>
        <p:spPr>
          <a:xfrm>
            <a:off x="285720" y="2571744"/>
            <a:ext cx="2143140" cy="461665"/>
          </a:xfrm>
          <a:prstGeom prst="rect">
            <a:avLst/>
          </a:prstGeom>
        </p:spPr>
        <p:txBody>
          <a:bodyPr wrap="square">
            <a:spAutoFit/>
          </a:bodyPr>
          <a:lstStyle/>
          <a:p>
            <a:pPr algn="ctr"/>
            <a:r>
              <a:rPr lang="ru-RU" sz="1200" dirty="0" smtClean="0">
                <a:solidFill>
                  <a:srgbClr val="0070C0"/>
                </a:solidFill>
              </a:rPr>
              <a:t>образ Сицилийской </a:t>
            </a:r>
          </a:p>
          <a:p>
            <a:pPr algn="ctr"/>
            <a:r>
              <a:rPr lang="ru-RU" sz="1200" dirty="0" smtClean="0">
                <a:solidFill>
                  <a:srgbClr val="0070C0"/>
                </a:solidFill>
              </a:rPr>
              <a:t>Божией Матери</a:t>
            </a:r>
            <a:endParaRPr lang="ru-RU" sz="1200" dirty="0">
              <a:solidFill>
                <a:srgbClr val="0070C0"/>
              </a:solidFill>
            </a:endParaRPr>
          </a:p>
        </p:txBody>
      </p:sp>
      <p:pic>
        <p:nvPicPr>
          <p:cNvPr id="9" name="Picture 3"/>
          <p:cNvPicPr>
            <a:picLocks noChangeAspect="1" noChangeArrowheads="1"/>
          </p:cNvPicPr>
          <p:nvPr/>
        </p:nvPicPr>
        <p:blipFill>
          <a:blip r:embed="rId3"/>
          <a:srcRect/>
          <a:stretch>
            <a:fillRect/>
          </a:stretch>
        </p:blipFill>
        <p:spPr bwMode="auto">
          <a:xfrm>
            <a:off x="6500826" y="285728"/>
            <a:ext cx="1643074" cy="2404589"/>
          </a:xfrm>
          <a:prstGeom prst="rect">
            <a:avLst/>
          </a:prstGeom>
          <a:ln>
            <a:noFill/>
          </a:ln>
          <a:effectLst>
            <a:softEdge rad="112500"/>
          </a:effectLst>
        </p:spPr>
      </p:pic>
      <p:sp>
        <p:nvSpPr>
          <p:cNvPr id="10" name="Прямоугольник 9"/>
          <p:cNvSpPr/>
          <p:nvPr/>
        </p:nvSpPr>
        <p:spPr>
          <a:xfrm>
            <a:off x="6143636" y="2643182"/>
            <a:ext cx="2286016" cy="461665"/>
          </a:xfrm>
          <a:prstGeom prst="rect">
            <a:avLst/>
          </a:prstGeom>
        </p:spPr>
        <p:txBody>
          <a:bodyPr wrap="square">
            <a:spAutoFit/>
          </a:bodyPr>
          <a:lstStyle/>
          <a:p>
            <a:pPr algn="ctr"/>
            <a:r>
              <a:rPr lang="ru-RU" sz="1200" dirty="0" smtClean="0">
                <a:solidFill>
                  <a:srgbClr val="0070C0"/>
                </a:solidFill>
              </a:rPr>
              <a:t>образ </a:t>
            </a:r>
            <a:r>
              <a:rPr lang="ru-RU" sz="1200" dirty="0" err="1" smtClean="0">
                <a:solidFill>
                  <a:srgbClr val="0070C0"/>
                </a:solidFill>
              </a:rPr>
              <a:t>Иверской</a:t>
            </a:r>
            <a:endParaRPr lang="ru-RU" sz="1200" dirty="0" smtClean="0">
              <a:solidFill>
                <a:srgbClr val="0070C0"/>
              </a:solidFill>
            </a:endParaRPr>
          </a:p>
          <a:p>
            <a:pPr algn="ctr"/>
            <a:r>
              <a:rPr lang="ru-RU" sz="1200" dirty="0" smtClean="0">
                <a:solidFill>
                  <a:srgbClr val="0070C0"/>
                </a:solidFill>
              </a:rPr>
              <a:t> Божией Матери</a:t>
            </a:r>
            <a:endParaRPr lang="ru-RU" sz="1200" dirty="0">
              <a:solidFill>
                <a:srgbClr val="0070C0"/>
              </a:solidFill>
            </a:endParaRPr>
          </a:p>
        </p:txBody>
      </p:sp>
      <p:pic>
        <p:nvPicPr>
          <p:cNvPr id="7" name="Picture 2"/>
          <p:cNvPicPr>
            <a:picLocks noChangeAspect="1" noChangeArrowheads="1"/>
          </p:cNvPicPr>
          <p:nvPr/>
        </p:nvPicPr>
        <p:blipFill>
          <a:blip r:embed="rId4"/>
          <a:srcRect/>
          <a:stretch>
            <a:fillRect/>
          </a:stretch>
        </p:blipFill>
        <p:spPr bwMode="auto">
          <a:xfrm>
            <a:off x="428596" y="3286124"/>
            <a:ext cx="1633639" cy="2061497"/>
          </a:xfrm>
          <a:prstGeom prst="rect">
            <a:avLst/>
          </a:prstGeom>
          <a:ln>
            <a:noFill/>
          </a:ln>
          <a:effectLst>
            <a:softEdge rad="112500"/>
          </a:effectLst>
        </p:spPr>
      </p:pic>
      <p:sp>
        <p:nvSpPr>
          <p:cNvPr id="11" name="Прямоугольник 10"/>
          <p:cNvSpPr/>
          <p:nvPr/>
        </p:nvSpPr>
        <p:spPr>
          <a:xfrm>
            <a:off x="6500826" y="5572140"/>
            <a:ext cx="1607684" cy="553998"/>
          </a:xfrm>
          <a:prstGeom prst="rect">
            <a:avLst/>
          </a:prstGeom>
        </p:spPr>
        <p:txBody>
          <a:bodyPr wrap="none">
            <a:spAutoFit/>
          </a:bodyPr>
          <a:lstStyle/>
          <a:p>
            <a:r>
              <a:rPr lang="ru-RU" dirty="0" smtClean="0"/>
              <a:t> </a:t>
            </a:r>
            <a:r>
              <a:rPr lang="ru-RU" sz="1200" dirty="0" smtClean="0">
                <a:solidFill>
                  <a:srgbClr val="0070C0"/>
                </a:solidFill>
              </a:rPr>
              <a:t>икона святителя </a:t>
            </a:r>
          </a:p>
          <a:p>
            <a:r>
              <a:rPr lang="ru-RU" sz="1200" dirty="0" smtClean="0">
                <a:solidFill>
                  <a:srgbClr val="0070C0"/>
                </a:solidFill>
              </a:rPr>
              <a:t>Тихона Воронежского</a:t>
            </a:r>
            <a:endParaRPr lang="ru-RU" sz="1200" dirty="0">
              <a:solidFill>
                <a:srgbClr val="0070C0"/>
              </a:solidFill>
            </a:endParaRPr>
          </a:p>
        </p:txBody>
      </p:sp>
      <p:pic>
        <p:nvPicPr>
          <p:cNvPr id="12" name="Picture 4"/>
          <p:cNvPicPr>
            <a:picLocks noChangeAspect="1" noChangeArrowheads="1"/>
          </p:cNvPicPr>
          <p:nvPr/>
        </p:nvPicPr>
        <p:blipFill>
          <a:blip r:embed="rId5" cstate="print"/>
          <a:srcRect/>
          <a:stretch>
            <a:fillRect/>
          </a:stretch>
        </p:blipFill>
        <p:spPr bwMode="auto">
          <a:xfrm>
            <a:off x="6429388" y="3357562"/>
            <a:ext cx="1680894" cy="2143140"/>
          </a:xfrm>
          <a:prstGeom prst="rect">
            <a:avLst/>
          </a:prstGeom>
          <a:ln>
            <a:noFill/>
          </a:ln>
          <a:effectLst>
            <a:softEdge rad="112500"/>
          </a:effectLst>
        </p:spPr>
      </p:pic>
      <p:sp>
        <p:nvSpPr>
          <p:cNvPr id="13" name="Прямоугольник 12"/>
          <p:cNvSpPr/>
          <p:nvPr/>
        </p:nvSpPr>
        <p:spPr>
          <a:xfrm>
            <a:off x="142844" y="5429264"/>
            <a:ext cx="2357454" cy="677108"/>
          </a:xfrm>
          <a:prstGeom prst="rect">
            <a:avLst/>
          </a:prstGeom>
        </p:spPr>
        <p:txBody>
          <a:bodyPr wrap="square">
            <a:spAutoFit/>
          </a:bodyPr>
          <a:lstStyle/>
          <a:p>
            <a:pPr algn="ctr"/>
            <a:r>
              <a:rPr lang="ru-RU" sz="1200" dirty="0" smtClean="0">
                <a:solidFill>
                  <a:srgbClr val="0070C0"/>
                </a:solidFill>
              </a:rPr>
              <a:t> икона Задонского</a:t>
            </a:r>
          </a:p>
          <a:p>
            <a:pPr algn="ctr"/>
            <a:r>
              <a:rPr lang="ru-RU" sz="1200" dirty="0" smtClean="0">
                <a:solidFill>
                  <a:srgbClr val="0070C0"/>
                </a:solidFill>
              </a:rPr>
              <a:t> чудотворца</a:t>
            </a:r>
          </a:p>
          <a:p>
            <a:pPr algn="ctr"/>
            <a:r>
              <a:rPr lang="ru-RU" sz="1200" dirty="0" smtClean="0">
                <a:solidFill>
                  <a:srgbClr val="0070C0"/>
                </a:solidFill>
              </a:rPr>
              <a:t> с частицей мощей</a:t>
            </a:r>
            <a:r>
              <a:rPr lang="ru-RU" sz="1400" dirty="0" smtClean="0">
                <a:solidFill>
                  <a:srgbClr val="0070C0"/>
                </a:solidFill>
              </a:rPr>
              <a:t>.</a:t>
            </a:r>
            <a:endParaRPr lang="ru-RU" sz="1400" dirty="0">
              <a:solidFill>
                <a:srgbClr val="0070C0"/>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srcRect/>
          <a:stretch>
            <a:fillRect/>
          </a:stretch>
        </p:blipFill>
        <p:spPr bwMode="auto">
          <a:xfrm>
            <a:off x="6215074" y="2500306"/>
            <a:ext cx="2416142" cy="3362269"/>
          </a:xfrm>
          <a:prstGeom prst="rect">
            <a:avLst/>
          </a:prstGeom>
          <a:ln>
            <a:noFill/>
          </a:ln>
          <a:effectLst>
            <a:softEdge rad="112500"/>
          </a:effectLst>
        </p:spPr>
      </p:pic>
      <p:sp>
        <p:nvSpPr>
          <p:cNvPr id="8" name="Прямоугольник 7"/>
          <p:cNvSpPr/>
          <p:nvPr/>
        </p:nvSpPr>
        <p:spPr>
          <a:xfrm>
            <a:off x="500034" y="2857496"/>
            <a:ext cx="4714908" cy="2800767"/>
          </a:xfrm>
          <a:prstGeom prst="rect">
            <a:avLst/>
          </a:prstGeom>
        </p:spPr>
        <p:txBody>
          <a:bodyPr wrap="square">
            <a:spAutoFit/>
          </a:bodyPr>
          <a:lstStyle/>
          <a:p>
            <a:r>
              <a:rPr lang="ru-RU" sz="1600" dirty="0" smtClean="0">
                <a:solidFill>
                  <a:srgbClr val="0070C0"/>
                </a:solidFill>
              </a:rPr>
              <a:t>    </a:t>
            </a:r>
            <a:r>
              <a:rPr lang="ru-RU" sz="1600" dirty="0" smtClean="0">
                <a:solidFill>
                  <a:srgbClr val="0070C0"/>
                </a:solidFill>
                <a:cs typeface="Times New Roman" pitchFamily="18" charset="0"/>
              </a:rPr>
              <a:t>Среди примечательных старых архитектурных сооружений считают церковь Александра Невского (охраняемый государством памятник архитектуры XVII века).</a:t>
            </a:r>
            <a:br>
              <a:rPr lang="ru-RU" sz="1600" dirty="0" smtClean="0">
                <a:solidFill>
                  <a:srgbClr val="0070C0"/>
                </a:solidFill>
                <a:cs typeface="Times New Roman" pitchFamily="18" charset="0"/>
              </a:rPr>
            </a:br>
            <a:r>
              <a:rPr lang="ru-RU" sz="1600" dirty="0" smtClean="0">
                <a:solidFill>
                  <a:srgbClr val="0070C0"/>
                </a:solidFill>
                <a:cs typeface="Times New Roman" pitchFamily="18" charset="0"/>
              </a:rPr>
              <a:t/>
            </a:r>
            <a:br>
              <a:rPr lang="ru-RU" sz="1600" dirty="0" smtClean="0">
                <a:solidFill>
                  <a:srgbClr val="0070C0"/>
                </a:solidFill>
                <a:cs typeface="Times New Roman" pitchFamily="18" charset="0"/>
              </a:rPr>
            </a:br>
            <a:r>
              <a:rPr lang="ru-RU" sz="1600" dirty="0" smtClean="0">
                <a:solidFill>
                  <a:srgbClr val="0070C0"/>
                </a:solidFill>
                <a:cs typeface="Times New Roman" pitchFamily="18" charset="0"/>
              </a:rPr>
              <a:t>    В августе 2006 года возле старой церкви для прихожан открыт новый </a:t>
            </a:r>
            <a:r>
              <a:rPr lang="ru-RU" sz="1600" dirty="0" err="1" smtClean="0">
                <a:solidFill>
                  <a:srgbClr val="0070C0"/>
                </a:solidFill>
                <a:cs typeface="Times New Roman" pitchFamily="18" charset="0"/>
              </a:rPr>
              <a:t>Свято-Илинский</a:t>
            </a:r>
            <a:r>
              <a:rPr lang="ru-RU" sz="1600" dirty="0" smtClean="0">
                <a:solidFill>
                  <a:srgbClr val="0070C0"/>
                </a:solidFill>
                <a:cs typeface="Times New Roman" pitchFamily="18" charset="0"/>
              </a:rPr>
              <a:t> храм </a:t>
            </a:r>
            <a:br>
              <a:rPr lang="ru-RU" sz="1600" dirty="0" smtClean="0">
                <a:solidFill>
                  <a:srgbClr val="0070C0"/>
                </a:solidFill>
                <a:cs typeface="Times New Roman" pitchFamily="18" charset="0"/>
              </a:rPr>
            </a:br>
            <a:r>
              <a:rPr lang="ru-RU" sz="1600" dirty="0" smtClean="0">
                <a:solidFill>
                  <a:srgbClr val="0070C0"/>
                </a:solidFill>
                <a:cs typeface="Times New Roman" pitchFamily="18" charset="0"/>
              </a:rPr>
              <a:t/>
            </a:r>
            <a:br>
              <a:rPr lang="ru-RU" sz="1600" dirty="0" smtClean="0">
                <a:solidFill>
                  <a:srgbClr val="0070C0"/>
                </a:solidFill>
                <a:cs typeface="Times New Roman" pitchFamily="18" charset="0"/>
              </a:rPr>
            </a:br>
            <a:r>
              <a:rPr lang="ru-RU" sz="1600" dirty="0" smtClean="0">
                <a:solidFill>
                  <a:srgbClr val="0070C0"/>
                </a:solidFill>
                <a:cs typeface="Times New Roman" pitchFamily="18" charset="0"/>
              </a:rPr>
              <a:t>     В 2008-м году новый </a:t>
            </a:r>
            <a:r>
              <a:rPr lang="ru-RU" sz="1600" dirty="0" err="1" smtClean="0">
                <a:solidFill>
                  <a:srgbClr val="0070C0"/>
                </a:solidFill>
                <a:cs typeface="Times New Roman" pitchFamily="18" charset="0"/>
              </a:rPr>
              <a:t>Свято-Илинский</a:t>
            </a:r>
            <a:r>
              <a:rPr lang="ru-RU" sz="1600" dirty="0" smtClean="0">
                <a:solidFill>
                  <a:srgbClr val="0070C0"/>
                </a:solidFill>
                <a:cs typeface="Times New Roman" pitchFamily="18" charset="0"/>
              </a:rPr>
              <a:t> храм объединен со старым храмом Александра Невского в единый храмовый комплекс.</a:t>
            </a:r>
            <a:endParaRPr lang="ru-RU" sz="1600" dirty="0">
              <a:solidFill>
                <a:srgbClr val="0070C0"/>
              </a:solidFill>
              <a:cs typeface="Times New Roman" pitchFamily="18" charset="0"/>
            </a:endParaRPr>
          </a:p>
        </p:txBody>
      </p:sp>
      <p:sp>
        <p:nvSpPr>
          <p:cNvPr id="9" name="Прямоугольник 8"/>
          <p:cNvSpPr/>
          <p:nvPr/>
        </p:nvSpPr>
        <p:spPr>
          <a:xfrm>
            <a:off x="5929322" y="6000768"/>
            <a:ext cx="3071834" cy="523220"/>
          </a:xfrm>
          <a:prstGeom prst="rect">
            <a:avLst/>
          </a:prstGeom>
        </p:spPr>
        <p:txBody>
          <a:bodyPr wrap="square">
            <a:spAutoFit/>
          </a:bodyPr>
          <a:lstStyle/>
          <a:p>
            <a:pPr algn="ctr"/>
            <a:r>
              <a:rPr lang="ru-RU" sz="1400" dirty="0" smtClean="0">
                <a:solidFill>
                  <a:srgbClr val="0070C0"/>
                </a:solidFill>
                <a:latin typeface="Times New Roman" pitchFamily="18" charset="0"/>
                <a:cs typeface="Times New Roman" pitchFamily="18" charset="0"/>
              </a:rPr>
              <a:t>15 сентября 2010 года</a:t>
            </a:r>
          </a:p>
          <a:p>
            <a:pPr algn="ctr"/>
            <a:r>
              <a:rPr lang="ru-RU" sz="1400" dirty="0" smtClean="0">
                <a:solidFill>
                  <a:srgbClr val="0070C0"/>
                </a:solidFill>
                <a:latin typeface="Times New Roman" pitchFamily="18" charset="0"/>
                <a:cs typeface="Times New Roman" pitchFamily="18" charset="0"/>
              </a:rPr>
              <a:t>Фот. Линев Николай Дмитриевич</a:t>
            </a:r>
            <a:endParaRPr lang="ru-RU" sz="1400" dirty="0">
              <a:solidFill>
                <a:srgbClr val="0070C0"/>
              </a:solidFill>
              <a:latin typeface="Times New Roman" pitchFamily="18" charset="0"/>
              <a:cs typeface="Times New Roman" pitchFamily="18" charset="0"/>
            </a:endParaRPr>
          </a:p>
        </p:txBody>
      </p:sp>
      <p:pic>
        <p:nvPicPr>
          <p:cNvPr id="10" name="Picture 2"/>
          <p:cNvPicPr>
            <a:picLocks noChangeAspect="1" noChangeArrowheads="1"/>
          </p:cNvPicPr>
          <p:nvPr/>
        </p:nvPicPr>
        <p:blipFill>
          <a:blip r:embed="rId3"/>
          <a:srcRect/>
          <a:stretch>
            <a:fillRect/>
          </a:stretch>
        </p:blipFill>
        <p:spPr bwMode="auto">
          <a:xfrm>
            <a:off x="6000760" y="214290"/>
            <a:ext cx="2666987" cy="2000240"/>
          </a:xfrm>
          <a:prstGeom prst="rect">
            <a:avLst/>
          </a:prstGeom>
          <a:ln>
            <a:noFill/>
          </a:ln>
          <a:effectLst>
            <a:softEdge rad="112500"/>
          </a:effectLst>
        </p:spPr>
      </p:pic>
      <p:pic>
        <p:nvPicPr>
          <p:cNvPr id="7" name="Picture 3"/>
          <p:cNvPicPr>
            <a:picLocks noChangeAspect="1" noChangeArrowheads="1"/>
          </p:cNvPicPr>
          <p:nvPr/>
        </p:nvPicPr>
        <p:blipFill>
          <a:blip r:embed="rId4"/>
          <a:srcRect/>
          <a:stretch>
            <a:fillRect/>
          </a:stretch>
        </p:blipFill>
        <p:spPr bwMode="auto">
          <a:xfrm>
            <a:off x="642910" y="357166"/>
            <a:ext cx="2666999" cy="2000249"/>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85720" y="428604"/>
            <a:ext cx="6143652" cy="1631216"/>
          </a:xfrm>
          <a:prstGeom prst="rect">
            <a:avLst/>
          </a:prstGeom>
        </p:spPr>
        <p:txBody>
          <a:bodyPr wrap="square">
            <a:spAutoFit/>
          </a:bodyPr>
          <a:lstStyle/>
          <a:p>
            <a:pPr algn="just"/>
            <a:r>
              <a:rPr lang="ru-RU" dirty="0" smtClean="0"/>
              <a:t/>
            </a:r>
            <a:br>
              <a:rPr lang="ru-RU" dirty="0" smtClean="0"/>
            </a:br>
            <a:r>
              <a:rPr lang="ru-RU" dirty="0" smtClean="0"/>
              <a:t>        </a:t>
            </a:r>
            <a:r>
              <a:rPr lang="ru-RU" sz="1600" dirty="0" smtClean="0">
                <a:solidFill>
                  <a:srgbClr val="0070C0"/>
                </a:solidFill>
              </a:rPr>
              <a:t>В настоящее время </a:t>
            </a:r>
            <a:r>
              <a:rPr lang="ru-RU" sz="1600" dirty="0" err="1" smtClean="0">
                <a:solidFill>
                  <a:srgbClr val="0070C0"/>
                </a:solidFill>
              </a:rPr>
              <a:t>Александро-Невский</a:t>
            </a:r>
            <a:r>
              <a:rPr lang="ru-RU" sz="1600" dirty="0" smtClean="0">
                <a:solidFill>
                  <a:srgbClr val="0070C0"/>
                </a:solidFill>
              </a:rPr>
              <a:t> храм с прилегающей территорией является частью Храмового комплекса. В 2008 году в храме начаты большие ремонтно-восстановительные работы. 11 мая 2008 года был установлен новый крест и купол, максимально приближен к архивным фотографиям.</a:t>
            </a:r>
            <a:endParaRPr lang="ru-RU" sz="1600" dirty="0">
              <a:solidFill>
                <a:srgbClr val="0070C0"/>
              </a:solidFill>
            </a:endParaRPr>
          </a:p>
        </p:txBody>
      </p:sp>
      <p:pic>
        <p:nvPicPr>
          <p:cNvPr id="7170" name="Picture 2"/>
          <p:cNvPicPr>
            <a:picLocks noChangeAspect="1" noChangeArrowheads="1"/>
          </p:cNvPicPr>
          <p:nvPr/>
        </p:nvPicPr>
        <p:blipFill>
          <a:blip r:embed="rId2"/>
          <a:srcRect/>
          <a:stretch>
            <a:fillRect/>
          </a:stretch>
        </p:blipFill>
        <p:spPr bwMode="auto">
          <a:xfrm>
            <a:off x="6715140" y="214290"/>
            <a:ext cx="2018123" cy="2690831"/>
          </a:xfrm>
          <a:prstGeom prst="rect">
            <a:avLst/>
          </a:prstGeom>
          <a:ln>
            <a:noFill/>
          </a:ln>
          <a:effectLst>
            <a:softEdge rad="112500"/>
          </a:effectLst>
        </p:spPr>
      </p:pic>
      <p:pic>
        <p:nvPicPr>
          <p:cNvPr id="3074" name="Picture 2"/>
          <p:cNvPicPr>
            <a:picLocks noChangeAspect="1" noChangeArrowheads="1"/>
          </p:cNvPicPr>
          <p:nvPr/>
        </p:nvPicPr>
        <p:blipFill>
          <a:blip r:embed="rId3"/>
          <a:srcRect/>
          <a:stretch>
            <a:fillRect/>
          </a:stretch>
        </p:blipFill>
        <p:spPr bwMode="auto">
          <a:xfrm>
            <a:off x="357158" y="3000372"/>
            <a:ext cx="4381530" cy="328614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786446" y="5500702"/>
            <a:ext cx="3000396" cy="646331"/>
          </a:xfrm>
          <a:prstGeom prst="rect">
            <a:avLst/>
          </a:prstGeom>
        </p:spPr>
        <p:txBody>
          <a:bodyPr wrap="square">
            <a:spAutoFit/>
          </a:bodyPr>
          <a:lstStyle/>
          <a:p>
            <a:pPr algn="ctr"/>
            <a:r>
              <a:rPr lang="ru-RU" sz="1200" b="1" cap="all" dirty="0" smtClean="0">
                <a:solidFill>
                  <a:srgbClr val="0070C0"/>
                </a:solidFill>
                <a:cs typeface="Times New Roman" pitchFamily="18" charset="0"/>
              </a:rPr>
              <a:t>престольный праздник </a:t>
            </a:r>
          </a:p>
          <a:p>
            <a:pPr algn="ctr"/>
            <a:r>
              <a:rPr lang="ru-RU" sz="1200" b="1" cap="all" dirty="0" smtClean="0">
                <a:solidFill>
                  <a:srgbClr val="0070C0"/>
                </a:solidFill>
                <a:cs typeface="Times New Roman" pitchFamily="18" charset="0"/>
              </a:rPr>
              <a:t>в храме Александра невского </a:t>
            </a:r>
          </a:p>
          <a:p>
            <a:pPr algn="ctr"/>
            <a:endParaRPr lang="ru-RU" sz="1200" dirty="0">
              <a:solidFill>
                <a:srgbClr val="0070C0"/>
              </a:solidFill>
            </a:endParaRPr>
          </a:p>
        </p:txBody>
      </p:sp>
      <p:pic>
        <p:nvPicPr>
          <p:cNvPr id="3" name="Picture 2" descr="http://www.vob.ru/news/2010/september/13/10_150.jpg"/>
          <p:cNvPicPr>
            <a:picLocks noChangeAspect="1" noChangeArrowheads="1"/>
          </p:cNvPicPr>
          <p:nvPr/>
        </p:nvPicPr>
        <p:blipFill>
          <a:blip r:embed="rId2"/>
          <a:srcRect/>
          <a:stretch>
            <a:fillRect/>
          </a:stretch>
        </p:blipFill>
        <p:spPr bwMode="auto">
          <a:xfrm>
            <a:off x="6143636" y="2571744"/>
            <a:ext cx="2357454" cy="1571636"/>
          </a:xfrm>
          <a:prstGeom prst="rect">
            <a:avLst/>
          </a:prstGeom>
          <a:ln>
            <a:noFill/>
          </a:ln>
          <a:effectLst>
            <a:softEdge rad="112500"/>
          </a:effectLst>
        </p:spPr>
      </p:pic>
      <p:sp>
        <p:nvSpPr>
          <p:cNvPr id="7" name="Прямоугольник 6"/>
          <p:cNvSpPr/>
          <p:nvPr/>
        </p:nvSpPr>
        <p:spPr>
          <a:xfrm>
            <a:off x="428596" y="1571612"/>
            <a:ext cx="4929222" cy="4524315"/>
          </a:xfrm>
          <a:prstGeom prst="rect">
            <a:avLst/>
          </a:prstGeom>
        </p:spPr>
        <p:txBody>
          <a:bodyPr wrap="square">
            <a:spAutoFit/>
          </a:bodyPr>
          <a:lstStyle/>
          <a:p>
            <a:pPr algn="just"/>
            <a:r>
              <a:rPr lang="ru-RU" sz="1600" dirty="0" smtClean="0">
                <a:solidFill>
                  <a:srgbClr val="0070C0"/>
                </a:solidFill>
                <a:cs typeface="Times New Roman" pitchFamily="18" charset="0"/>
              </a:rPr>
              <a:t>    Богослужения в </a:t>
            </a:r>
            <a:r>
              <a:rPr lang="ru-RU" sz="1600" dirty="0" err="1" smtClean="0">
                <a:solidFill>
                  <a:srgbClr val="0070C0"/>
                </a:solidFill>
                <a:cs typeface="Times New Roman" pitchFamily="18" charset="0"/>
              </a:rPr>
              <a:t>Александро-Невском</a:t>
            </a:r>
            <a:r>
              <a:rPr lang="ru-RU" sz="1600" dirty="0" smtClean="0">
                <a:solidFill>
                  <a:srgbClr val="0070C0"/>
                </a:solidFill>
                <a:cs typeface="Times New Roman" pitchFamily="18" charset="0"/>
              </a:rPr>
              <a:t> храме совершаются ежедневно. Приход для такого города как Россошь с населением около 70 тысяч человек сравнительно небольшой, но старожилы вспоминают, что в конце 1960–1970-х годов храм открывался лишь по воскресным дням и на большие праздники. В такие дни совершали две Божественные литургии, и церковь была полна народа – так, что люди стояли на улице.</a:t>
            </a:r>
          </a:p>
          <a:p>
            <a:pPr algn="just"/>
            <a:r>
              <a:rPr lang="ru-RU" sz="1600" dirty="0" smtClean="0">
                <a:solidFill>
                  <a:srgbClr val="0070C0"/>
                </a:solidFill>
                <a:cs typeface="Times New Roman" pitchFamily="18" charset="0"/>
              </a:rPr>
              <a:t>     Сегодня многие приходят в храм заказать погребение, </a:t>
            </a:r>
            <a:r>
              <a:rPr lang="ru-RU" sz="1600" dirty="0" err="1" smtClean="0">
                <a:solidFill>
                  <a:srgbClr val="0070C0"/>
                </a:solidFill>
                <a:cs typeface="Times New Roman" pitchFamily="18" charset="0"/>
              </a:rPr>
              <a:t>пособороваться</a:t>
            </a:r>
            <a:r>
              <a:rPr lang="ru-RU" sz="1600" dirty="0" smtClean="0">
                <a:solidFill>
                  <a:srgbClr val="0070C0"/>
                </a:solidFill>
                <a:cs typeface="Times New Roman" pitchFamily="18" charset="0"/>
              </a:rPr>
              <a:t>, крещение, венчание, приходят поставить свечи и обратиться с молитвой к святому Александру Невскому.</a:t>
            </a:r>
          </a:p>
          <a:p>
            <a:pPr algn="just"/>
            <a:r>
              <a:rPr lang="ru-RU" sz="1600" dirty="0" smtClean="0">
                <a:solidFill>
                  <a:srgbClr val="0070C0"/>
                </a:solidFill>
                <a:cs typeface="Times New Roman" pitchFamily="18" charset="0"/>
              </a:rPr>
              <a:t>    При храме святого Александра Невского действует воскресная школа и православная библиотека, проводятся беседы с молодежью о Православии. Клирики </a:t>
            </a:r>
            <a:r>
              <a:rPr lang="ru-RU" sz="1600" dirty="0" err="1" smtClean="0">
                <a:solidFill>
                  <a:srgbClr val="0070C0"/>
                </a:solidFill>
                <a:cs typeface="Times New Roman" pitchFamily="18" charset="0"/>
              </a:rPr>
              <a:t>Александро-Невского</a:t>
            </a:r>
            <a:r>
              <a:rPr lang="ru-RU" sz="1600" dirty="0" smtClean="0">
                <a:solidFill>
                  <a:srgbClr val="0070C0"/>
                </a:solidFill>
                <a:cs typeface="Times New Roman" pitchFamily="18" charset="0"/>
              </a:rPr>
              <a:t> храма духовно </a:t>
            </a:r>
            <a:r>
              <a:rPr lang="ru-RU" sz="1600" dirty="0" err="1" smtClean="0">
                <a:solidFill>
                  <a:srgbClr val="0070C0"/>
                </a:solidFill>
                <a:cs typeface="Times New Roman" pitchFamily="18" charset="0"/>
              </a:rPr>
              <a:t>окормляют</a:t>
            </a:r>
            <a:r>
              <a:rPr lang="ru-RU" sz="1600" dirty="0" smtClean="0">
                <a:solidFill>
                  <a:srgbClr val="0070C0"/>
                </a:solidFill>
                <a:cs typeface="Times New Roman" pitchFamily="18" charset="0"/>
              </a:rPr>
              <a:t> интернат и дом престарелых.</a:t>
            </a:r>
            <a:endParaRPr lang="ru-RU" sz="1600" dirty="0">
              <a:solidFill>
                <a:srgbClr val="0070C0"/>
              </a:solidFill>
              <a:cs typeface="Times New Roman" pitchFamily="18" charset="0"/>
            </a:endParaRPr>
          </a:p>
        </p:txBody>
      </p:sp>
      <p:sp>
        <p:nvSpPr>
          <p:cNvPr id="8" name="Прямоугольник 7"/>
          <p:cNvSpPr/>
          <p:nvPr/>
        </p:nvSpPr>
        <p:spPr>
          <a:xfrm>
            <a:off x="357158" y="500042"/>
            <a:ext cx="5214942" cy="584775"/>
          </a:xfrm>
          <a:prstGeom prst="rect">
            <a:avLst/>
          </a:prstGeom>
        </p:spPr>
        <p:txBody>
          <a:bodyPr wrap="square">
            <a:spAutoFit/>
          </a:bodyPr>
          <a:lstStyle/>
          <a:p>
            <a:pPr algn="ctr"/>
            <a:r>
              <a:rPr lang="ru-RU" sz="1600" b="1" dirty="0" smtClean="0">
                <a:solidFill>
                  <a:srgbClr val="0070C0"/>
                </a:solidFill>
              </a:rPr>
              <a:t>В 2011 году храму Александра Невского исполнилось 135 лет.</a:t>
            </a:r>
            <a:endParaRPr lang="ru-RU" sz="1600" b="1" dirty="0">
              <a:solidFill>
                <a:srgbClr val="0070C0"/>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428596" y="3143248"/>
            <a:ext cx="8429684" cy="2369880"/>
          </a:xfrm>
          <a:prstGeom prst="rect">
            <a:avLst/>
          </a:prstGeom>
        </p:spPr>
        <p:txBody>
          <a:bodyPr wrap="square">
            <a:spAutoFit/>
          </a:bodyPr>
          <a:lstStyle/>
          <a:p>
            <a:pPr algn="just"/>
            <a:r>
              <a:rPr lang="ru-RU" sz="2000" dirty="0" smtClean="0">
                <a:solidFill>
                  <a:srgbClr val="0070C0"/>
                </a:solidFill>
              </a:rPr>
              <a:t>    </a:t>
            </a:r>
            <a:r>
              <a:rPr lang="ru-RU" sz="1600" dirty="0" smtClean="0">
                <a:solidFill>
                  <a:srgbClr val="0070C0"/>
                </a:solidFill>
              </a:rPr>
              <a:t>Черноземный воронежский край. Средняя полоса России. Здесь нет ни заоблачных горных вершин, ни ярких красок юга. Но места эти никого не оставляют равнодушным. Вот уже несколько столетий они непреодолимо влекут, завораживают души и сердца. </a:t>
            </a:r>
          </a:p>
          <a:p>
            <a:pPr algn="just"/>
            <a:r>
              <a:rPr lang="ru-RU" sz="1600" dirty="0" smtClean="0">
                <a:solidFill>
                  <a:srgbClr val="0070C0"/>
                </a:solidFill>
              </a:rPr>
              <a:t>    Многое пришлось выдержать этой земле – и набеги кочевников, и горести гражданской войны, и кровопролитные бои с фашистскими захватчиками… Молчаливые свидетели старины глубокой – курганы до сих пор хранят свои тайны... </a:t>
            </a:r>
          </a:p>
          <a:p>
            <a:pPr algn="just"/>
            <a:r>
              <a:rPr lang="ru-RU" sz="1600" dirty="0" smtClean="0">
                <a:solidFill>
                  <a:srgbClr val="0070C0"/>
                </a:solidFill>
              </a:rPr>
              <a:t>   Необъяснимая особенность края в том, что некоторые его места удивительно напоминают Иерусалимскую землю. </a:t>
            </a:r>
          </a:p>
          <a:p>
            <a:endParaRPr lang="ru-RU" sz="1600" dirty="0">
              <a:solidFill>
                <a:srgbClr val="996633"/>
              </a:solidFill>
            </a:endParaRPr>
          </a:p>
        </p:txBody>
      </p:sp>
      <p:pic>
        <p:nvPicPr>
          <p:cNvPr id="23554" name="Picture 2"/>
          <p:cNvPicPr>
            <a:picLocks noChangeAspect="1" noChangeArrowheads="1"/>
          </p:cNvPicPr>
          <p:nvPr/>
        </p:nvPicPr>
        <p:blipFill>
          <a:blip r:embed="rId2"/>
          <a:srcRect/>
          <a:stretch>
            <a:fillRect/>
          </a:stretch>
        </p:blipFill>
        <p:spPr bwMode="auto">
          <a:xfrm>
            <a:off x="0" y="0"/>
            <a:ext cx="2643174" cy="2124075"/>
          </a:xfrm>
          <a:prstGeom prst="rect">
            <a:avLst/>
          </a:prstGeom>
          <a:noFill/>
          <a:ln w="9525">
            <a:noFill/>
            <a:miter lim="800000"/>
            <a:headEnd/>
            <a:tailEnd/>
          </a:ln>
          <a:effectLst/>
        </p:spPr>
      </p:pic>
      <p:pic>
        <p:nvPicPr>
          <p:cNvPr id="23555" name="Picture 3"/>
          <p:cNvPicPr>
            <a:picLocks noChangeAspect="1" noChangeArrowheads="1"/>
          </p:cNvPicPr>
          <p:nvPr/>
        </p:nvPicPr>
        <p:blipFill>
          <a:blip r:embed="rId3"/>
          <a:srcRect/>
          <a:stretch>
            <a:fillRect/>
          </a:stretch>
        </p:blipFill>
        <p:spPr bwMode="auto">
          <a:xfrm>
            <a:off x="4143372" y="0"/>
            <a:ext cx="2828925" cy="2124075"/>
          </a:xfrm>
          <a:prstGeom prst="rect">
            <a:avLst/>
          </a:prstGeom>
          <a:noFill/>
          <a:ln w="9525">
            <a:noFill/>
            <a:miter lim="800000"/>
            <a:headEnd/>
            <a:tailEnd/>
          </a:ln>
          <a:effectLst/>
        </p:spPr>
      </p:pic>
      <p:pic>
        <p:nvPicPr>
          <p:cNvPr id="23556" name="Picture 4"/>
          <p:cNvPicPr>
            <a:picLocks noChangeAspect="1" noChangeArrowheads="1"/>
          </p:cNvPicPr>
          <p:nvPr/>
        </p:nvPicPr>
        <p:blipFill>
          <a:blip r:embed="rId4"/>
          <a:srcRect/>
          <a:stretch>
            <a:fillRect/>
          </a:stretch>
        </p:blipFill>
        <p:spPr bwMode="auto">
          <a:xfrm>
            <a:off x="2500298" y="0"/>
            <a:ext cx="1643074" cy="2122922"/>
          </a:xfrm>
          <a:prstGeom prst="rect">
            <a:avLst/>
          </a:prstGeom>
          <a:noFill/>
          <a:ln w="9525">
            <a:noFill/>
            <a:miter lim="800000"/>
            <a:headEnd/>
            <a:tailEnd/>
          </a:ln>
          <a:effectLst/>
        </p:spPr>
      </p:pic>
      <p:pic>
        <p:nvPicPr>
          <p:cNvPr id="23557" name="Picture 5"/>
          <p:cNvPicPr>
            <a:picLocks noChangeAspect="1" noChangeArrowheads="1"/>
          </p:cNvPicPr>
          <p:nvPr/>
        </p:nvPicPr>
        <p:blipFill>
          <a:blip r:embed="rId5"/>
          <a:srcRect/>
          <a:stretch>
            <a:fillRect/>
          </a:stretch>
        </p:blipFill>
        <p:spPr bwMode="auto">
          <a:xfrm>
            <a:off x="6858017" y="0"/>
            <a:ext cx="2285983" cy="2143116"/>
          </a:xfrm>
          <a:prstGeom prst="rect">
            <a:avLst/>
          </a:prstGeom>
          <a:noFill/>
          <a:ln w="9525">
            <a:noFill/>
            <a:miter lim="800000"/>
            <a:headEnd/>
            <a:tailEnd/>
          </a:ln>
          <a:effectLst/>
        </p:spPr>
      </p:pic>
      <p:sp>
        <p:nvSpPr>
          <p:cNvPr id="8" name="Прямоугольник 7"/>
          <p:cNvSpPr/>
          <p:nvPr/>
        </p:nvSpPr>
        <p:spPr>
          <a:xfrm>
            <a:off x="0" y="2143116"/>
            <a:ext cx="2357422" cy="600164"/>
          </a:xfrm>
          <a:prstGeom prst="rect">
            <a:avLst/>
          </a:prstGeom>
        </p:spPr>
        <p:txBody>
          <a:bodyPr wrap="square">
            <a:spAutoFit/>
          </a:bodyPr>
          <a:lstStyle/>
          <a:p>
            <a:pPr algn="ctr"/>
            <a:r>
              <a:rPr lang="ru-RU" sz="1100" b="1" dirty="0" smtClean="0">
                <a:solidFill>
                  <a:srgbClr val="0070C0"/>
                </a:solidFill>
                <a:cs typeface="Times New Roman" pitchFamily="18" charset="0"/>
              </a:rPr>
              <a:t>Храмовый комплекс в составе Ильинского и </a:t>
            </a:r>
            <a:r>
              <a:rPr lang="ru-RU" sz="1100" b="1" dirty="0" err="1" smtClean="0">
                <a:solidFill>
                  <a:srgbClr val="0070C0"/>
                </a:solidFill>
                <a:cs typeface="Times New Roman" pitchFamily="18" charset="0"/>
              </a:rPr>
              <a:t>Александро-Невского</a:t>
            </a:r>
            <a:r>
              <a:rPr lang="ru-RU" sz="1100" b="1" dirty="0" smtClean="0">
                <a:solidFill>
                  <a:srgbClr val="0070C0"/>
                </a:solidFill>
                <a:cs typeface="Times New Roman" pitchFamily="18" charset="0"/>
              </a:rPr>
              <a:t> храмов в г. Россошь</a:t>
            </a:r>
          </a:p>
        </p:txBody>
      </p:sp>
      <p:sp>
        <p:nvSpPr>
          <p:cNvPr id="9" name="Прямоугольник 8"/>
          <p:cNvSpPr/>
          <p:nvPr/>
        </p:nvSpPr>
        <p:spPr>
          <a:xfrm>
            <a:off x="2285984" y="2214554"/>
            <a:ext cx="2143140" cy="261610"/>
          </a:xfrm>
          <a:prstGeom prst="rect">
            <a:avLst/>
          </a:prstGeom>
        </p:spPr>
        <p:txBody>
          <a:bodyPr wrap="square">
            <a:spAutoFit/>
          </a:bodyPr>
          <a:lstStyle/>
          <a:p>
            <a:pPr algn="ctr"/>
            <a:r>
              <a:rPr lang="ru-RU" sz="1100" b="1" dirty="0" smtClean="0">
                <a:solidFill>
                  <a:srgbClr val="0070C0"/>
                </a:solidFill>
                <a:cs typeface="Times New Roman" pitchFamily="18" charset="0"/>
              </a:rPr>
              <a:t>Храм А. Невского  г. Воронеж</a:t>
            </a:r>
          </a:p>
        </p:txBody>
      </p:sp>
      <p:sp>
        <p:nvSpPr>
          <p:cNvPr id="10" name="Прямоугольник 9"/>
          <p:cNvSpPr/>
          <p:nvPr/>
        </p:nvSpPr>
        <p:spPr>
          <a:xfrm>
            <a:off x="4429124" y="2214554"/>
            <a:ext cx="2357422" cy="261610"/>
          </a:xfrm>
          <a:prstGeom prst="rect">
            <a:avLst/>
          </a:prstGeom>
        </p:spPr>
        <p:txBody>
          <a:bodyPr wrap="square">
            <a:spAutoFit/>
          </a:bodyPr>
          <a:lstStyle/>
          <a:p>
            <a:pPr algn="ctr"/>
            <a:r>
              <a:rPr lang="ru-RU" sz="1100" b="1" dirty="0" smtClean="0">
                <a:solidFill>
                  <a:srgbClr val="0070C0"/>
                </a:solidFill>
                <a:cs typeface="Times New Roman" pitchFamily="18" charset="0"/>
              </a:rPr>
              <a:t>Храм А. Невского в г. Россошь</a:t>
            </a:r>
          </a:p>
        </p:txBody>
      </p:sp>
      <p:sp>
        <p:nvSpPr>
          <p:cNvPr id="13" name="Прямоугольник 12"/>
          <p:cNvSpPr/>
          <p:nvPr/>
        </p:nvSpPr>
        <p:spPr>
          <a:xfrm>
            <a:off x="6786578" y="2214554"/>
            <a:ext cx="2357422" cy="430887"/>
          </a:xfrm>
          <a:prstGeom prst="rect">
            <a:avLst/>
          </a:prstGeom>
        </p:spPr>
        <p:txBody>
          <a:bodyPr wrap="square">
            <a:spAutoFit/>
          </a:bodyPr>
          <a:lstStyle/>
          <a:p>
            <a:pPr algn="ctr"/>
            <a:r>
              <a:rPr lang="ru-RU" sz="1100" b="1" dirty="0" smtClean="0">
                <a:solidFill>
                  <a:srgbClr val="0070C0"/>
                </a:solidFill>
                <a:cs typeface="Times New Roman" pitchFamily="18" charset="0"/>
              </a:rPr>
              <a:t>Митрофановка. </a:t>
            </a:r>
          </a:p>
          <a:p>
            <a:pPr algn="ctr"/>
            <a:r>
              <a:rPr lang="ru-RU" sz="1100" b="1" dirty="0" smtClean="0">
                <a:solidFill>
                  <a:srgbClr val="0070C0"/>
                </a:solidFill>
                <a:cs typeface="Times New Roman" pitchFamily="18" charset="0"/>
              </a:rPr>
              <a:t>Церковь А. Невского</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85720" y="2500306"/>
            <a:ext cx="8358246" cy="3570208"/>
          </a:xfrm>
          <a:prstGeom prst="rect">
            <a:avLst/>
          </a:prstGeom>
        </p:spPr>
        <p:txBody>
          <a:bodyPr wrap="square">
            <a:spAutoFit/>
          </a:bodyPr>
          <a:lstStyle/>
          <a:p>
            <a:pPr algn="just"/>
            <a:r>
              <a:rPr lang="ru-RU" dirty="0" smtClean="0">
                <a:solidFill>
                  <a:srgbClr val="996633"/>
                </a:solidFill>
              </a:rPr>
              <a:t>      </a:t>
            </a:r>
            <a:r>
              <a:rPr lang="ru-RU" sz="1600" dirty="0" smtClean="0">
                <a:solidFill>
                  <a:srgbClr val="0070C0"/>
                </a:solidFill>
                <a:cs typeface="Times New Roman" pitchFamily="18" charset="0"/>
              </a:rPr>
              <a:t>Особое место среди национальных героев России занимают святые войны – властители земли Русской, военачальники и мученики-войны, - жизни свои за веру и Отечество положившие. Среди них – покровители русского воинства – Георгий Победоносец, Иоанн Воин, Дмитрий </a:t>
            </a:r>
            <a:r>
              <a:rPr lang="ru-RU" sz="1600" dirty="0" err="1" smtClean="0">
                <a:solidFill>
                  <a:srgbClr val="0070C0"/>
                </a:solidFill>
                <a:cs typeface="Times New Roman" pitchFamily="18" charset="0"/>
              </a:rPr>
              <a:t>Солунский</a:t>
            </a:r>
            <a:r>
              <a:rPr lang="ru-RU" sz="1600" dirty="0" smtClean="0">
                <a:solidFill>
                  <a:srgbClr val="0070C0"/>
                </a:solidFill>
                <a:cs typeface="Times New Roman" pitchFamily="18" charset="0"/>
              </a:rPr>
              <a:t>, Илья Муромец  и Федор </a:t>
            </a:r>
            <a:r>
              <a:rPr lang="ru-RU" sz="1600" dirty="0" err="1" smtClean="0">
                <a:solidFill>
                  <a:srgbClr val="0070C0"/>
                </a:solidFill>
                <a:cs typeface="Times New Roman" pitchFamily="18" charset="0"/>
              </a:rPr>
              <a:t>Стратилат</a:t>
            </a:r>
            <a:r>
              <a:rPr lang="ru-RU" sz="1600" dirty="0" smtClean="0">
                <a:solidFill>
                  <a:srgbClr val="0070C0"/>
                </a:solidFill>
                <a:cs typeface="Times New Roman" pitchFamily="18" charset="0"/>
              </a:rPr>
              <a:t>. К числу святых воинов причислены и князья-полководцы – Дмитрий Донской, святой князь Владимир и его сыновья – Борис и Глеб, князья Михаил Тверской и Михаил Черниговский и др. </a:t>
            </a:r>
          </a:p>
          <a:p>
            <a:pPr algn="just"/>
            <a:r>
              <a:rPr lang="ru-RU" sz="1600" dirty="0" smtClean="0">
                <a:solidFill>
                  <a:srgbClr val="0070C0"/>
                </a:solidFill>
                <a:cs typeface="Times New Roman" pitchFamily="18" charset="0"/>
              </a:rPr>
              <a:t>      Выделяется среди них и великий полководец и государственный деятель Древней Руси, благоверный князь и святой воин Христов – Александр Невский (1220-1263), вся жизнь которого была подвигом во славу русского оружия, во имя защиты разоряемой земли Русской и поддержания угнетаемой православной веры. </a:t>
            </a:r>
          </a:p>
          <a:p>
            <a:pPr algn="just"/>
            <a:r>
              <a:rPr lang="ru-RU" sz="1600" dirty="0" smtClean="0">
                <a:solidFill>
                  <a:srgbClr val="0070C0"/>
                </a:solidFill>
                <a:cs typeface="Times New Roman" pitchFamily="18" charset="0"/>
              </a:rPr>
              <a:t>        Память об Александре Невском увековечена в граните и бронзе, в названиях храмов, часовен и монастырей, воинских соединений и боевых кораблей. О нем упоминали русские летописи и слагались былины. Светлый образ и ратные подвиги А.Невского были воспеты лучшими поэтами, писателями и художниками России. </a:t>
            </a:r>
          </a:p>
        </p:txBody>
      </p:sp>
      <p:pic>
        <p:nvPicPr>
          <p:cNvPr id="5" name="Picture 3"/>
          <p:cNvPicPr>
            <a:picLocks noChangeAspect="1" noChangeArrowheads="1"/>
          </p:cNvPicPr>
          <p:nvPr/>
        </p:nvPicPr>
        <p:blipFill>
          <a:blip r:embed="rId2"/>
          <a:srcRect/>
          <a:stretch>
            <a:fillRect/>
          </a:stretch>
        </p:blipFill>
        <p:spPr bwMode="auto">
          <a:xfrm>
            <a:off x="0" y="0"/>
            <a:ext cx="9144000" cy="2285992"/>
          </a:xfrm>
          <a:prstGeom prst="rect">
            <a:avLst/>
          </a:prstGeom>
          <a:noFill/>
          <a:ln w="9525">
            <a:noFill/>
            <a:miter lim="800000"/>
            <a:headEnd/>
            <a:tailEnd/>
          </a:ln>
          <a:effectLst/>
        </p:spPr>
      </p:pic>
      <p:pic>
        <p:nvPicPr>
          <p:cNvPr id="4" name="Picture 7"/>
          <p:cNvPicPr>
            <a:picLocks noChangeAspect="1" noChangeArrowheads="1"/>
          </p:cNvPicPr>
          <p:nvPr/>
        </p:nvPicPr>
        <p:blipFill>
          <a:blip r:embed="rId3"/>
          <a:srcRect/>
          <a:stretch>
            <a:fillRect/>
          </a:stretch>
        </p:blipFill>
        <p:spPr bwMode="auto">
          <a:xfrm>
            <a:off x="0" y="0"/>
            <a:ext cx="2428860" cy="225534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7158" y="1841242"/>
            <a:ext cx="4572000" cy="5016758"/>
          </a:xfrm>
          <a:prstGeom prst="rect">
            <a:avLst/>
          </a:prstGeom>
        </p:spPr>
        <p:txBody>
          <a:bodyPr wrap="square">
            <a:spAutoFit/>
          </a:bodyPr>
          <a:lstStyle/>
          <a:p>
            <a:r>
              <a:rPr lang="ru-RU" sz="1600" dirty="0" smtClean="0">
                <a:solidFill>
                  <a:srgbClr val="0070C0"/>
                </a:solidFill>
                <a:cs typeface="Times New Roman" pitchFamily="18" charset="0"/>
              </a:rPr>
              <a:t>Красою ангельского лица</a:t>
            </a:r>
            <a:br>
              <a:rPr lang="ru-RU" sz="1600" dirty="0" smtClean="0">
                <a:solidFill>
                  <a:srgbClr val="0070C0"/>
                </a:solidFill>
                <a:cs typeface="Times New Roman" pitchFamily="18" charset="0"/>
              </a:rPr>
            </a:br>
            <a:r>
              <a:rPr lang="ru-RU" sz="1600" dirty="0" smtClean="0">
                <a:solidFill>
                  <a:srgbClr val="0070C0"/>
                </a:solidFill>
                <a:cs typeface="Times New Roman" pitchFamily="18" charset="0"/>
              </a:rPr>
              <a:t>И взором, кротостью обильным.</a:t>
            </a:r>
            <a:br>
              <a:rPr lang="ru-RU" sz="1600" dirty="0" smtClean="0">
                <a:solidFill>
                  <a:srgbClr val="0070C0"/>
                </a:solidFill>
                <a:cs typeface="Times New Roman" pitchFamily="18" charset="0"/>
              </a:rPr>
            </a:br>
            <a:r>
              <a:rPr lang="ru-RU" sz="1600" dirty="0" smtClean="0">
                <a:solidFill>
                  <a:srgbClr val="0070C0"/>
                </a:solidFill>
                <a:cs typeface="Times New Roman" pitchFamily="18" charset="0"/>
              </a:rPr>
              <a:t>Он влёк к себе, как дань, сердца</a:t>
            </a:r>
            <a:br>
              <a:rPr lang="ru-RU" sz="1600" dirty="0" smtClean="0">
                <a:solidFill>
                  <a:srgbClr val="0070C0"/>
                </a:solidFill>
                <a:cs typeface="Times New Roman" pitchFamily="18" charset="0"/>
              </a:rPr>
            </a:br>
            <a:r>
              <a:rPr lang="ru-RU" sz="1600" dirty="0" smtClean="0">
                <a:solidFill>
                  <a:srgbClr val="0070C0"/>
                </a:solidFill>
                <a:cs typeface="Times New Roman" pitchFamily="18" charset="0"/>
              </a:rPr>
              <a:t>Неотразимо чувством сильным.</a:t>
            </a:r>
            <a:br>
              <a:rPr lang="ru-RU" sz="1600" dirty="0" smtClean="0">
                <a:solidFill>
                  <a:srgbClr val="0070C0"/>
                </a:solidFill>
                <a:cs typeface="Times New Roman" pitchFamily="18" charset="0"/>
              </a:rPr>
            </a:br>
            <a:r>
              <a:rPr lang="ru-RU" sz="1600" dirty="0" smtClean="0">
                <a:solidFill>
                  <a:srgbClr val="0070C0"/>
                </a:solidFill>
                <a:cs typeface="Times New Roman" pitchFamily="18" charset="0"/>
              </a:rPr>
              <a:t>Его власы до стройных плеч</a:t>
            </a:r>
            <a:br>
              <a:rPr lang="ru-RU" sz="1600" dirty="0" smtClean="0">
                <a:solidFill>
                  <a:srgbClr val="0070C0"/>
                </a:solidFill>
                <a:cs typeface="Times New Roman" pitchFamily="18" charset="0"/>
              </a:rPr>
            </a:br>
            <a:r>
              <a:rPr lang="ru-RU" sz="1600" dirty="0" smtClean="0">
                <a:solidFill>
                  <a:srgbClr val="0070C0"/>
                </a:solidFill>
                <a:cs typeface="Times New Roman" pitchFamily="18" charset="0"/>
              </a:rPr>
              <a:t>Как прядь златая упадали.</a:t>
            </a:r>
            <a:br>
              <a:rPr lang="ru-RU" sz="1600" dirty="0" smtClean="0">
                <a:solidFill>
                  <a:srgbClr val="0070C0"/>
                </a:solidFill>
                <a:cs typeface="Times New Roman" pitchFamily="18" charset="0"/>
              </a:rPr>
            </a:br>
            <a:r>
              <a:rPr lang="ru-RU" sz="1600" dirty="0" smtClean="0">
                <a:solidFill>
                  <a:srgbClr val="0070C0"/>
                </a:solidFill>
                <a:cs typeface="Times New Roman" pitchFamily="18" charset="0"/>
              </a:rPr>
              <a:t>Уста </a:t>
            </a:r>
            <a:r>
              <a:rPr lang="ru-RU" sz="1600" dirty="0" err="1" smtClean="0">
                <a:solidFill>
                  <a:srgbClr val="0070C0"/>
                </a:solidFill>
                <a:cs typeface="Times New Roman" pitchFamily="18" charset="0"/>
              </a:rPr>
              <a:t>любовию</a:t>
            </a:r>
            <a:r>
              <a:rPr lang="ru-RU" sz="1600" dirty="0" smtClean="0">
                <a:solidFill>
                  <a:srgbClr val="0070C0"/>
                </a:solidFill>
                <a:cs typeface="Times New Roman" pitchFamily="18" charset="0"/>
              </a:rPr>
              <a:t> дышали,</a:t>
            </a:r>
            <a:br>
              <a:rPr lang="ru-RU" sz="1600" dirty="0" smtClean="0">
                <a:solidFill>
                  <a:srgbClr val="0070C0"/>
                </a:solidFill>
                <a:cs typeface="Times New Roman" pitchFamily="18" charset="0"/>
              </a:rPr>
            </a:br>
            <a:r>
              <a:rPr lang="ru-RU" sz="1600" dirty="0" smtClean="0">
                <a:solidFill>
                  <a:srgbClr val="0070C0"/>
                </a:solidFill>
                <a:cs typeface="Times New Roman" pitchFamily="18" charset="0"/>
              </a:rPr>
              <a:t>И мудростью звучала речь.</a:t>
            </a:r>
            <a:br>
              <a:rPr lang="ru-RU" sz="1600" dirty="0" smtClean="0">
                <a:solidFill>
                  <a:srgbClr val="0070C0"/>
                </a:solidFill>
                <a:cs typeface="Times New Roman" pitchFamily="18" charset="0"/>
              </a:rPr>
            </a:br>
            <a:r>
              <a:rPr lang="ru-RU" sz="1600" dirty="0" smtClean="0">
                <a:solidFill>
                  <a:srgbClr val="0070C0"/>
                </a:solidFill>
                <a:cs typeface="Times New Roman" pitchFamily="18" charset="0"/>
              </a:rPr>
              <a:t>Высокой доблестью украшен</a:t>
            </a:r>
            <a:br>
              <a:rPr lang="ru-RU" sz="1600" dirty="0" smtClean="0">
                <a:solidFill>
                  <a:srgbClr val="0070C0"/>
                </a:solidFill>
                <a:cs typeface="Times New Roman" pitchFamily="18" charset="0"/>
              </a:rPr>
            </a:br>
            <a:r>
              <a:rPr lang="ru-RU" sz="1600" dirty="0" smtClean="0">
                <a:solidFill>
                  <a:srgbClr val="0070C0"/>
                </a:solidFill>
                <a:cs typeface="Times New Roman" pitchFamily="18" charset="0"/>
              </a:rPr>
              <a:t>И сердцем истинный герой –</a:t>
            </a:r>
            <a:br>
              <a:rPr lang="ru-RU" sz="1600" dirty="0" smtClean="0">
                <a:solidFill>
                  <a:srgbClr val="0070C0"/>
                </a:solidFill>
                <a:cs typeface="Times New Roman" pitchFamily="18" charset="0"/>
              </a:rPr>
            </a:br>
            <a:r>
              <a:rPr lang="ru-RU" sz="1600" dirty="0" smtClean="0">
                <a:solidFill>
                  <a:srgbClr val="0070C0"/>
                </a:solidFill>
                <a:cs typeface="Times New Roman" pitchFamily="18" charset="0"/>
              </a:rPr>
              <a:t>Врагам средь битв был грозно страшен,</a:t>
            </a:r>
            <a:br>
              <a:rPr lang="ru-RU" sz="1600" dirty="0" smtClean="0">
                <a:solidFill>
                  <a:srgbClr val="0070C0"/>
                </a:solidFill>
                <a:cs typeface="Times New Roman" pitchFamily="18" charset="0"/>
              </a:rPr>
            </a:br>
            <a:r>
              <a:rPr lang="ru-RU" sz="1600" dirty="0" smtClean="0">
                <a:solidFill>
                  <a:srgbClr val="0070C0"/>
                </a:solidFill>
                <a:cs typeface="Times New Roman" pitchFamily="18" charset="0"/>
              </a:rPr>
              <a:t>Вне битв – отрадой был святой.</a:t>
            </a:r>
            <a:br>
              <a:rPr lang="ru-RU" sz="1600" dirty="0" smtClean="0">
                <a:solidFill>
                  <a:srgbClr val="0070C0"/>
                </a:solidFill>
                <a:cs typeface="Times New Roman" pitchFamily="18" charset="0"/>
              </a:rPr>
            </a:br>
            <a:r>
              <a:rPr lang="ru-RU" sz="1600" dirty="0" smtClean="0">
                <a:solidFill>
                  <a:srgbClr val="0070C0"/>
                </a:solidFill>
                <a:cs typeface="Times New Roman" pitchFamily="18" charset="0"/>
              </a:rPr>
              <a:t>Всегда в сознанье долга строгом, </a:t>
            </a:r>
            <a:br>
              <a:rPr lang="ru-RU" sz="1600" dirty="0" smtClean="0">
                <a:solidFill>
                  <a:srgbClr val="0070C0"/>
                </a:solidFill>
                <a:cs typeface="Times New Roman" pitchFamily="18" charset="0"/>
              </a:rPr>
            </a:br>
            <a:r>
              <a:rPr lang="ru-RU" sz="1600" dirty="0" smtClean="0">
                <a:solidFill>
                  <a:srgbClr val="0070C0"/>
                </a:solidFill>
                <a:cs typeface="Times New Roman" pitchFamily="18" charset="0"/>
              </a:rPr>
              <a:t>Он правду всей душою чтил –</a:t>
            </a:r>
            <a:br>
              <a:rPr lang="ru-RU" sz="1600" dirty="0" smtClean="0">
                <a:solidFill>
                  <a:srgbClr val="0070C0"/>
                </a:solidFill>
                <a:cs typeface="Times New Roman" pitchFamily="18" charset="0"/>
              </a:rPr>
            </a:br>
            <a:r>
              <a:rPr lang="ru-RU" sz="1600" dirty="0" smtClean="0">
                <a:solidFill>
                  <a:srgbClr val="0070C0"/>
                </a:solidFill>
                <a:cs typeface="Times New Roman" pitchFamily="18" charset="0"/>
              </a:rPr>
              <a:t>И чувства сердца разделил</a:t>
            </a:r>
            <a:br>
              <a:rPr lang="ru-RU" sz="1600" dirty="0" smtClean="0">
                <a:solidFill>
                  <a:srgbClr val="0070C0"/>
                </a:solidFill>
                <a:cs typeface="Times New Roman" pitchFamily="18" charset="0"/>
              </a:rPr>
            </a:br>
            <a:r>
              <a:rPr lang="ru-RU" sz="1600" dirty="0" smtClean="0">
                <a:solidFill>
                  <a:srgbClr val="0070C0"/>
                </a:solidFill>
                <a:cs typeface="Times New Roman" pitchFamily="18" charset="0"/>
              </a:rPr>
              <a:t>Между отчизною и Богом….</a:t>
            </a:r>
            <a:br>
              <a:rPr lang="ru-RU" sz="1600" dirty="0" smtClean="0">
                <a:solidFill>
                  <a:srgbClr val="0070C0"/>
                </a:solidFill>
                <a:cs typeface="Times New Roman" pitchFamily="18" charset="0"/>
              </a:rPr>
            </a:br>
            <a:r>
              <a:rPr lang="ru-RU" sz="1600" dirty="0" smtClean="0">
                <a:solidFill>
                  <a:srgbClr val="0070C0"/>
                </a:solidFill>
                <a:cs typeface="Times New Roman" pitchFamily="18" charset="0"/>
              </a:rPr>
              <a:t>На жертву блага придаёт</a:t>
            </a:r>
            <a:br>
              <a:rPr lang="ru-RU" sz="1600" dirty="0" smtClean="0">
                <a:solidFill>
                  <a:srgbClr val="0070C0"/>
                </a:solidFill>
                <a:cs typeface="Times New Roman" pitchFamily="18" charset="0"/>
              </a:rPr>
            </a:br>
            <a:r>
              <a:rPr lang="ru-RU" sz="1600" dirty="0" smtClean="0">
                <a:solidFill>
                  <a:srgbClr val="0070C0"/>
                </a:solidFill>
                <a:cs typeface="Times New Roman" pitchFamily="18" charset="0"/>
              </a:rPr>
              <a:t>Себя с любовью он святою. –</a:t>
            </a:r>
            <a:br>
              <a:rPr lang="ru-RU" sz="1600" dirty="0" smtClean="0">
                <a:solidFill>
                  <a:srgbClr val="0070C0"/>
                </a:solidFill>
                <a:cs typeface="Times New Roman" pitchFamily="18" charset="0"/>
              </a:rPr>
            </a:br>
            <a:r>
              <a:rPr lang="ru-RU" sz="1600" dirty="0" smtClean="0">
                <a:solidFill>
                  <a:srgbClr val="0070C0"/>
                </a:solidFill>
                <a:cs typeface="Times New Roman" pitchFamily="18" charset="0"/>
              </a:rPr>
              <a:t>Народ его чтит всей душою,</a:t>
            </a:r>
            <a:br>
              <a:rPr lang="ru-RU" sz="1600" dirty="0" smtClean="0">
                <a:solidFill>
                  <a:srgbClr val="0070C0"/>
                </a:solidFill>
                <a:cs typeface="Times New Roman" pitchFamily="18" charset="0"/>
              </a:rPr>
            </a:br>
            <a:r>
              <a:rPr lang="ru-RU" sz="1600" dirty="0" smtClean="0">
                <a:solidFill>
                  <a:srgbClr val="0070C0"/>
                </a:solidFill>
                <a:cs typeface="Times New Roman" pitchFamily="18" charset="0"/>
              </a:rPr>
              <a:t>И красным солнышком зовёт.</a:t>
            </a:r>
            <a:endParaRPr lang="ru-RU" sz="1600" dirty="0">
              <a:solidFill>
                <a:srgbClr val="0070C0"/>
              </a:solidFill>
              <a:cs typeface="Times New Roman" pitchFamily="18" charset="0"/>
            </a:endParaRPr>
          </a:p>
        </p:txBody>
      </p:sp>
      <p:pic>
        <p:nvPicPr>
          <p:cNvPr id="1029" name="Picture 5"/>
          <p:cNvPicPr>
            <a:picLocks noChangeAspect="1" noChangeArrowheads="1"/>
          </p:cNvPicPr>
          <p:nvPr/>
        </p:nvPicPr>
        <p:blipFill>
          <a:blip r:embed="rId2"/>
          <a:srcRect/>
          <a:stretch>
            <a:fillRect/>
          </a:stretch>
        </p:blipFill>
        <p:spPr bwMode="auto">
          <a:xfrm>
            <a:off x="3428992" y="0"/>
            <a:ext cx="2143140" cy="1785926"/>
          </a:xfrm>
          <a:prstGeom prst="rect">
            <a:avLst/>
          </a:prstGeom>
          <a:ln>
            <a:noFill/>
          </a:ln>
          <a:effectLst>
            <a:softEdge rad="112500"/>
          </a:effectLst>
        </p:spPr>
      </p:pic>
      <p:pic>
        <p:nvPicPr>
          <p:cNvPr id="1030" name="Picture 6"/>
          <p:cNvPicPr>
            <a:picLocks noChangeAspect="1" noChangeArrowheads="1"/>
          </p:cNvPicPr>
          <p:nvPr/>
        </p:nvPicPr>
        <p:blipFill>
          <a:blip r:embed="rId3"/>
          <a:srcRect/>
          <a:stretch>
            <a:fillRect/>
          </a:stretch>
        </p:blipFill>
        <p:spPr bwMode="auto">
          <a:xfrm>
            <a:off x="5572132" y="0"/>
            <a:ext cx="1653088" cy="1785926"/>
          </a:xfrm>
          <a:prstGeom prst="rect">
            <a:avLst/>
          </a:prstGeom>
          <a:ln>
            <a:noFill/>
          </a:ln>
          <a:effectLst>
            <a:softEdge rad="112500"/>
          </a:effectLst>
        </p:spPr>
      </p:pic>
      <p:pic>
        <p:nvPicPr>
          <p:cNvPr id="1031" name="Picture 7"/>
          <p:cNvPicPr>
            <a:picLocks noChangeAspect="1" noChangeArrowheads="1"/>
          </p:cNvPicPr>
          <p:nvPr/>
        </p:nvPicPr>
        <p:blipFill>
          <a:blip r:embed="rId4"/>
          <a:srcRect/>
          <a:stretch>
            <a:fillRect/>
          </a:stretch>
        </p:blipFill>
        <p:spPr bwMode="auto">
          <a:xfrm>
            <a:off x="1428728" y="0"/>
            <a:ext cx="2000264" cy="1857364"/>
          </a:xfrm>
          <a:prstGeom prst="rect">
            <a:avLst/>
          </a:prstGeom>
          <a:ln>
            <a:noFill/>
          </a:ln>
          <a:effectLst>
            <a:softEdge rad="112500"/>
          </a:effectLst>
        </p:spPr>
      </p:pic>
      <p:pic>
        <p:nvPicPr>
          <p:cNvPr id="1032" name="Picture 8"/>
          <p:cNvPicPr>
            <a:picLocks noChangeAspect="1" noChangeArrowheads="1"/>
          </p:cNvPicPr>
          <p:nvPr/>
        </p:nvPicPr>
        <p:blipFill>
          <a:blip r:embed="rId5"/>
          <a:srcRect/>
          <a:stretch>
            <a:fillRect/>
          </a:stretch>
        </p:blipFill>
        <p:spPr bwMode="auto">
          <a:xfrm>
            <a:off x="0" y="0"/>
            <a:ext cx="1454156" cy="1869630"/>
          </a:xfrm>
          <a:prstGeom prst="rect">
            <a:avLst/>
          </a:prstGeom>
          <a:ln>
            <a:noFill/>
          </a:ln>
          <a:effectLst>
            <a:softEdge rad="112500"/>
          </a:effectLst>
        </p:spPr>
      </p:pic>
      <p:pic>
        <p:nvPicPr>
          <p:cNvPr id="1033" name="Picture 9"/>
          <p:cNvPicPr>
            <a:picLocks noChangeAspect="1" noChangeArrowheads="1"/>
          </p:cNvPicPr>
          <p:nvPr/>
        </p:nvPicPr>
        <p:blipFill>
          <a:blip r:embed="rId6"/>
          <a:srcRect/>
          <a:stretch>
            <a:fillRect/>
          </a:stretch>
        </p:blipFill>
        <p:spPr bwMode="auto">
          <a:xfrm>
            <a:off x="7215206" y="0"/>
            <a:ext cx="1928794" cy="1785926"/>
          </a:xfrm>
          <a:prstGeom prst="rect">
            <a:avLst/>
          </a:prstGeom>
          <a:ln>
            <a:noFill/>
          </a:ln>
          <a:effectLst>
            <a:softEdge rad="112500"/>
          </a:effectLst>
        </p:spPr>
      </p:pic>
      <p:pic>
        <p:nvPicPr>
          <p:cNvPr id="1034" name="Picture 10"/>
          <p:cNvPicPr>
            <a:picLocks noChangeAspect="1" noChangeArrowheads="1"/>
          </p:cNvPicPr>
          <p:nvPr/>
        </p:nvPicPr>
        <p:blipFill>
          <a:blip r:embed="rId7"/>
          <a:srcRect/>
          <a:stretch>
            <a:fillRect/>
          </a:stretch>
        </p:blipFill>
        <p:spPr bwMode="auto">
          <a:xfrm>
            <a:off x="4143372" y="1785926"/>
            <a:ext cx="4143404" cy="4929198"/>
          </a:xfrm>
          <a:prstGeom prst="rect">
            <a:avLst/>
          </a:prstGeom>
          <a:ln>
            <a:noFill/>
          </a:ln>
          <a:effectLst>
            <a:softEdge rad="112500"/>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34"/>
                                        </p:tgtEl>
                                        <p:attrNameLst>
                                          <p:attrName>style.visibility</p:attrName>
                                        </p:attrNameLst>
                                      </p:cBhvr>
                                      <p:to>
                                        <p:strVal val="visible"/>
                                      </p:to>
                                    </p:set>
                                    <p:animEffect transition="in" filter="fade">
                                      <p:cBhvr>
                                        <p:cTn id="7" dur="2000"/>
                                        <p:tgtEl>
                                          <p:spTgt spid="10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42844" y="2071678"/>
            <a:ext cx="6429420" cy="5016758"/>
          </a:xfrm>
          <a:prstGeom prst="rect">
            <a:avLst/>
          </a:prstGeom>
        </p:spPr>
        <p:txBody>
          <a:bodyPr wrap="square">
            <a:spAutoFit/>
          </a:bodyPr>
          <a:lstStyle/>
          <a:p>
            <a:pPr algn="just"/>
            <a:r>
              <a:rPr lang="ru-RU" dirty="0" smtClean="0"/>
              <a:t>       </a:t>
            </a:r>
            <a:r>
              <a:rPr lang="ru-RU" sz="1600" dirty="0" smtClean="0">
                <a:solidFill>
                  <a:srgbClr val="0070C0"/>
                </a:solidFill>
                <a:cs typeface="Times New Roman" pitchFamily="18" charset="0"/>
              </a:rPr>
              <a:t>Святой благоверный князь Александр Невский родился 30 мая 1220 года в г. Переславле-Залесском. Отец его –  Ярослав, в Крещении Федор, «князь кроткий, милостивый и человеколюбивый», был младшим сыном Всеволода </a:t>
            </a:r>
            <a:r>
              <a:rPr lang="en-US" sz="1600" dirty="0" smtClean="0">
                <a:solidFill>
                  <a:srgbClr val="0070C0"/>
                </a:solidFill>
                <a:cs typeface="Times New Roman" pitchFamily="18" charset="0"/>
              </a:rPr>
              <a:t>III</a:t>
            </a:r>
            <a:r>
              <a:rPr lang="ru-RU" sz="1600" dirty="0" smtClean="0">
                <a:solidFill>
                  <a:srgbClr val="0070C0"/>
                </a:solidFill>
                <a:cs typeface="Times New Roman" pitchFamily="18" charset="0"/>
              </a:rPr>
              <a:t>,  мать святого Александра, Феодосия Игоревна, рязанская княжна.  Святой Александр был их вторым сыном . </a:t>
            </a:r>
          </a:p>
          <a:p>
            <a:pPr algn="just"/>
            <a:r>
              <a:rPr lang="ru-RU" sz="1600" dirty="0" smtClean="0">
                <a:solidFill>
                  <a:srgbClr val="0070C0"/>
                </a:solidFill>
                <a:cs typeface="Times New Roman" pitchFamily="18" charset="0"/>
              </a:rPr>
              <a:t>        Детство его прошло в Переславле-Залесском, где княжил отец. Княжеский постриг отрока Александра (обряд посвящения в воины) совершал в </a:t>
            </a:r>
            <a:r>
              <a:rPr lang="ru-RU" sz="1600" dirty="0" err="1" smtClean="0">
                <a:solidFill>
                  <a:srgbClr val="0070C0"/>
                </a:solidFill>
                <a:cs typeface="Times New Roman" pitchFamily="18" charset="0"/>
              </a:rPr>
              <a:t>Спасо-Преображенском</a:t>
            </a:r>
            <a:r>
              <a:rPr lang="ru-RU" sz="1600" dirty="0" smtClean="0">
                <a:solidFill>
                  <a:srgbClr val="0070C0"/>
                </a:solidFill>
                <a:cs typeface="Times New Roman" pitchFamily="18" charset="0"/>
              </a:rPr>
              <a:t> соборе Переславля святитель </a:t>
            </a:r>
            <a:r>
              <a:rPr lang="ru-RU" sz="1600" dirty="0" err="1" smtClean="0">
                <a:solidFill>
                  <a:srgbClr val="0070C0"/>
                </a:solidFill>
                <a:cs typeface="Times New Roman" pitchFamily="18" charset="0"/>
                <a:hlinkClick r:id="rId2" tooltip="Святитель Симон, епископ Владимирский и Суздальский.. Житие."/>
              </a:rPr>
              <a:t>Симон</a:t>
            </a:r>
            <a:r>
              <a:rPr lang="ru-RU" sz="1600" dirty="0" smtClean="0">
                <a:solidFill>
                  <a:srgbClr val="0070C0"/>
                </a:solidFill>
                <a:cs typeface="Times New Roman" pitchFamily="18" charset="0"/>
              </a:rPr>
              <a:t>, епископ Суздальский. От благодатного старца-иерарха получил святой Александр первое благословение на ратное служение во Имя Бога, на защиту Русской Церкви и Русской земли. </a:t>
            </a:r>
          </a:p>
          <a:p>
            <a:pPr algn="just"/>
            <a:r>
              <a:rPr lang="ru-RU" sz="1600" dirty="0" smtClean="0">
                <a:solidFill>
                  <a:srgbClr val="0070C0"/>
                </a:solidFill>
                <a:cs typeface="Times New Roman" pitchFamily="18" charset="0"/>
              </a:rPr>
              <a:t>        Некоторые историки говорят, что княгиня в святом Крещении была тезоименита своему святому супругу и носила имя Александра. Отец, Ярослав, благословил их при венчании святой чудотворной иконой </a:t>
            </a:r>
            <a:r>
              <a:rPr lang="ru-RU" sz="1600" dirty="0" err="1" smtClean="0">
                <a:solidFill>
                  <a:srgbClr val="0070C0"/>
                </a:solidFill>
                <a:cs typeface="Times New Roman" pitchFamily="18" charset="0"/>
                <a:hlinkClick r:id="rId3" tooltip="Феодоровская  -  Костромская икона Божией Матери. Об иконе."/>
              </a:rPr>
              <a:t>Феодоровской</a:t>
            </a:r>
            <a:r>
              <a:rPr lang="ru-RU" sz="1600" dirty="0" smtClean="0">
                <a:solidFill>
                  <a:srgbClr val="0070C0"/>
                </a:solidFill>
                <a:cs typeface="Times New Roman" pitchFamily="18" charset="0"/>
                <a:hlinkClick r:id="rId3" tooltip="Феодоровская  -  Костромская икона Божией Матери. Об иконе."/>
              </a:rPr>
              <a:t> Божией Матери</a:t>
            </a:r>
            <a:r>
              <a:rPr lang="ru-RU" sz="1600" dirty="0" smtClean="0">
                <a:solidFill>
                  <a:srgbClr val="0070C0"/>
                </a:solidFill>
                <a:cs typeface="Times New Roman" pitchFamily="18" charset="0"/>
              </a:rPr>
              <a:t> (в Крещении отца звали Феодор). Эта икона постоянно была потом при святом Александре, как его моленный образ, а затем в память о нем была взята из Городецкого монастыря, где он скончался, его братом, Василием Ярославичем Костромским, и перенесена в Кострому.</a:t>
            </a:r>
          </a:p>
          <a:p>
            <a:pPr algn="just"/>
            <a:r>
              <a:rPr lang="ru-RU" sz="1400" dirty="0" smtClean="0">
                <a:solidFill>
                  <a:srgbClr val="0070C0"/>
                </a:solidFill>
                <a:cs typeface="Times New Roman" pitchFamily="18" charset="0"/>
              </a:rPr>
              <a:t>  </a:t>
            </a:r>
            <a:endParaRPr lang="ru-RU" sz="1400" dirty="0">
              <a:solidFill>
                <a:srgbClr val="0070C0"/>
              </a:solidFill>
              <a:cs typeface="Times New Roman" pitchFamily="18" charset="0"/>
            </a:endParaRPr>
          </a:p>
        </p:txBody>
      </p:sp>
      <p:pic>
        <p:nvPicPr>
          <p:cNvPr id="7171" name="Picture 3"/>
          <p:cNvPicPr>
            <a:picLocks noChangeAspect="1" noChangeArrowheads="1"/>
          </p:cNvPicPr>
          <p:nvPr/>
        </p:nvPicPr>
        <p:blipFill>
          <a:blip r:embed="rId4"/>
          <a:srcRect/>
          <a:stretch>
            <a:fillRect/>
          </a:stretch>
        </p:blipFill>
        <p:spPr bwMode="auto">
          <a:xfrm>
            <a:off x="6786578" y="2214554"/>
            <a:ext cx="2177736" cy="2643206"/>
          </a:xfrm>
          <a:prstGeom prst="rect">
            <a:avLst/>
          </a:prstGeom>
          <a:ln>
            <a:noFill/>
          </a:ln>
          <a:effectLst>
            <a:softEdge rad="112500"/>
          </a:effectLst>
        </p:spPr>
      </p:pic>
      <p:sp>
        <p:nvSpPr>
          <p:cNvPr id="10" name="Прямоугольник 9"/>
          <p:cNvSpPr/>
          <p:nvPr/>
        </p:nvSpPr>
        <p:spPr>
          <a:xfrm>
            <a:off x="6715140" y="4857760"/>
            <a:ext cx="2571736" cy="461665"/>
          </a:xfrm>
          <a:prstGeom prst="rect">
            <a:avLst/>
          </a:prstGeom>
        </p:spPr>
        <p:txBody>
          <a:bodyPr wrap="square">
            <a:spAutoFit/>
          </a:bodyPr>
          <a:lstStyle/>
          <a:p>
            <a:pPr algn="ctr"/>
            <a:r>
              <a:rPr lang="ru-RU" sz="1200" dirty="0" smtClean="0">
                <a:solidFill>
                  <a:srgbClr val="0070C0"/>
                </a:solidFill>
              </a:rPr>
              <a:t>Икона Божией </a:t>
            </a:r>
          </a:p>
          <a:p>
            <a:pPr algn="ctr"/>
            <a:r>
              <a:rPr lang="ru-RU" sz="1200" dirty="0" smtClean="0">
                <a:solidFill>
                  <a:srgbClr val="0070C0"/>
                </a:solidFill>
              </a:rPr>
              <a:t>Матери </a:t>
            </a:r>
            <a:r>
              <a:rPr lang="ru-RU" sz="1200" dirty="0" err="1" smtClean="0">
                <a:solidFill>
                  <a:srgbClr val="0070C0"/>
                </a:solidFill>
              </a:rPr>
              <a:t>Феодоровская</a:t>
            </a:r>
            <a:endParaRPr lang="ru-RU" sz="1200" dirty="0">
              <a:solidFill>
                <a:srgbClr val="0070C0"/>
              </a:solidFill>
            </a:endParaRPr>
          </a:p>
        </p:txBody>
      </p:sp>
      <p:pic>
        <p:nvPicPr>
          <p:cNvPr id="8" name="Picture 3"/>
          <p:cNvPicPr>
            <a:picLocks noChangeAspect="1" noChangeArrowheads="1"/>
          </p:cNvPicPr>
          <p:nvPr/>
        </p:nvPicPr>
        <p:blipFill>
          <a:blip r:embed="rId5"/>
          <a:srcRect/>
          <a:stretch>
            <a:fillRect/>
          </a:stretch>
        </p:blipFill>
        <p:spPr bwMode="auto">
          <a:xfrm>
            <a:off x="0" y="0"/>
            <a:ext cx="9144000" cy="2071678"/>
          </a:xfrm>
          <a:prstGeom prst="rect">
            <a:avLst/>
          </a:prstGeom>
          <a:noFill/>
          <a:ln w="9525">
            <a:noFill/>
            <a:miter lim="800000"/>
            <a:headEnd/>
            <a:tailEnd/>
          </a:ln>
          <a:effectLst/>
        </p:spPr>
      </p:pic>
      <p:pic>
        <p:nvPicPr>
          <p:cNvPr id="9" name="Picture 5"/>
          <p:cNvPicPr>
            <a:picLocks noChangeAspect="1" noChangeArrowheads="1"/>
          </p:cNvPicPr>
          <p:nvPr/>
        </p:nvPicPr>
        <p:blipFill>
          <a:blip r:embed="rId6"/>
          <a:srcRect/>
          <a:stretch>
            <a:fillRect/>
          </a:stretch>
        </p:blipFill>
        <p:spPr bwMode="auto">
          <a:xfrm>
            <a:off x="0" y="0"/>
            <a:ext cx="2828954" cy="200024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2844" y="1857364"/>
            <a:ext cx="4857784" cy="4401205"/>
          </a:xfrm>
          <a:prstGeom prst="rect">
            <a:avLst/>
          </a:prstGeom>
        </p:spPr>
        <p:txBody>
          <a:bodyPr wrap="square">
            <a:spAutoFit/>
          </a:bodyPr>
          <a:lstStyle/>
          <a:p>
            <a:pPr algn="just"/>
            <a:r>
              <a:rPr lang="ru-RU" sz="1400" dirty="0" smtClean="0">
                <a:solidFill>
                  <a:srgbClr val="0070C0"/>
                </a:solidFill>
              </a:rPr>
              <a:t>      </a:t>
            </a:r>
          </a:p>
          <a:p>
            <a:pPr algn="just"/>
            <a:endParaRPr lang="ru-RU" sz="1400" dirty="0" smtClean="0">
              <a:solidFill>
                <a:srgbClr val="0070C0"/>
              </a:solidFill>
            </a:endParaRPr>
          </a:p>
          <a:p>
            <a:pPr algn="just"/>
            <a:endParaRPr lang="ru-RU" sz="1400" dirty="0" smtClean="0">
              <a:solidFill>
                <a:srgbClr val="0070C0"/>
              </a:solidFill>
            </a:endParaRPr>
          </a:p>
          <a:p>
            <a:pPr algn="just"/>
            <a:endParaRPr lang="ru-RU" sz="1400" dirty="0" smtClean="0">
              <a:solidFill>
                <a:srgbClr val="0070C0"/>
              </a:solidFill>
            </a:endParaRPr>
          </a:p>
          <a:p>
            <a:pPr algn="just"/>
            <a:r>
              <a:rPr lang="ru-RU" sz="1400" dirty="0" smtClean="0">
                <a:solidFill>
                  <a:srgbClr val="0070C0"/>
                </a:solidFill>
              </a:rPr>
              <a:t>      </a:t>
            </a:r>
            <a:r>
              <a:rPr lang="ru-RU" sz="1600" dirty="0" smtClean="0">
                <a:solidFill>
                  <a:srgbClr val="0070C0"/>
                </a:solidFill>
                <a:cs typeface="Times New Roman" pitchFamily="18" charset="0"/>
              </a:rPr>
              <a:t>Как полководец Александр Невский считается одним из великих, потому что за свою жизнь не проиграл ни одного сражения. Командуя небольшим числом дружинников , он побеждал более сильных врагов, сочетал ум полководца с личной отвагой, основой которой была духовная крепость. </a:t>
            </a:r>
          </a:p>
          <a:p>
            <a:pPr algn="just"/>
            <a:r>
              <a:rPr lang="ru-RU" sz="1600" dirty="0" smtClean="0">
                <a:solidFill>
                  <a:srgbClr val="0070C0"/>
                </a:solidFill>
                <a:cs typeface="Times New Roman" pitchFamily="18" charset="0"/>
              </a:rPr>
              <a:t>     Кроме этого в начале Х</a:t>
            </a:r>
            <a:r>
              <a:rPr lang="en-US" sz="1600" dirty="0" smtClean="0">
                <a:solidFill>
                  <a:srgbClr val="0070C0"/>
                </a:solidFill>
                <a:cs typeface="Times New Roman" pitchFamily="18" charset="0"/>
              </a:rPr>
              <a:t>III</a:t>
            </a:r>
            <a:r>
              <a:rPr lang="ru-RU" sz="1600" dirty="0" smtClean="0">
                <a:solidFill>
                  <a:srgbClr val="0070C0"/>
                </a:solidFill>
                <a:cs typeface="Times New Roman" pitchFamily="18" charset="0"/>
              </a:rPr>
              <a:t> века над Русью нависла новая угроза со стороны немецких и шведских рыцарей. В начале июля  1240г. на побережье Финского залива в устье реки Невы войско Александра Ярославича полностью разбило Шведское войско. Полководческое искусство молодого князя было высоко оценено народом, который прозвал его Невским. </a:t>
            </a:r>
            <a:endParaRPr lang="ru-RU" sz="1600" dirty="0">
              <a:solidFill>
                <a:srgbClr val="0070C0"/>
              </a:solidFill>
              <a:cs typeface="Times New Roman" pitchFamily="18" charset="0"/>
            </a:endParaRPr>
          </a:p>
        </p:txBody>
      </p:sp>
      <p:sp>
        <p:nvSpPr>
          <p:cNvPr id="3" name="Прямоугольник 2"/>
          <p:cNvSpPr/>
          <p:nvPr/>
        </p:nvSpPr>
        <p:spPr>
          <a:xfrm>
            <a:off x="5072066" y="4000504"/>
            <a:ext cx="3571868" cy="307777"/>
          </a:xfrm>
          <a:prstGeom prst="rect">
            <a:avLst/>
          </a:prstGeom>
        </p:spPr>
        <p:txBody>
          <a:bodyPr wrap="square">
            <a:spAutoFit/>
          </a:bodyPr>
          <a:lstStyle/>
          <a:p>
            <a:pPr algn="ctr"/>
            <a:r>
              <a:rPr lang="ru-RU" sz="1400" dirty="0" smtClean="0">
                <a:solidFill>
                  <a:srgbClr val="0070C0"/>
                </a:solidFill>
              </a:rPr>
              <a:t>В. А. Серов. «Ледовое побоище»</a:t>
            </a:r>
            <a:endParaRPr lang="ru-RU" sz="1400" dirty="0">
              <a:solidFill>
                <a:srgbClr val="0070C0"/>
              </a:solidFill>
            </a:endParaRPr>
          </a:p>
        </p:txBody>
      </p:sp>
      <p:pic>
        <p:nvPicPr>
          <p:cNvPr id="4" name="Picture 2"/>
          <p:cNvPicPr>
            <a:picLocks noChangeAspect="1" noChangeArrowheads="1"/>
          </p:cNvPicPr>
          <p:nvPr/>
        </p:nvPicPr>
        <p:blipFill>
          <a:blip r:embed="rId2"/>
          <a:srcRect/>
          <a:stretch>
            <a:fillRect/>
          </a:stretch>
        </p:blipFill>
        <p:spPr bwMode="auto">
          <a:xfrm>
            <a:off x="5429256" y="1763872"/>
            <a:ext cx="3214710" cy="2181972"/>
          </a:xfrm>
          <a:prstGeom prst="rect">
            <a:avLst/>
          </a:prstGeom>
          <a:ln>
            <a:noFill/>
          </a:ln>
          <a:effectLst>
            <a:softEdge rad="112500"/>
          </a:effectLst>
        </p:spPr>
      </p:pic>
      <p:pic>
        <p:nvPicPr>
          <p:cNvPr id="8" name="Picture 3"/>
          <p:cNvPicPr>
            <a:picLocks noChangeAspect="1" noChangeArrowheads="1"/>
          </p:cNvPicPr>
          <p:nvPr/>
        </p:nvPicPr>
        <p:blipFill>
          <a:blip r:embed="rId3"/>
          <a:srcRect/>
          <a:stretch>
            <a:fillRect/>
          </a:stretch>
        </p:blipFill>
        <p:spPr bwMode="auto">
          <a:xfrm>
            <a:off x="5572132" y="4286256"/>
            <a:ext cx="3192609" cy="2023887"/>
          </a:xfrm>
          <a:prstGeom prst="rect">
            <a:avLst/>
          </a:prstGeom>
          <a:ln>
            <a:noFill/>
          </a:ln>
          <a:effectLst>
            <a:softEdge rad="112500"/>
          </a:effectLst>
        </p:spPr>
      </p:pic>
      <p:sp>
        <p:nvSpPr>
          <p:cNvPr id="9" name="Прямоугольник 8"/>
          <p:cNvSpPr/>
          <p:nvPr/>
        </p:nvSpPr>
        <p:spPr>
          <a:xfrm>
            <a:off x="5072066" y="6286520"/>
            <a:ext cx="3499932" cy="369332"/>
          </a:xfrm>
          <a:prstGeom prst="rect">
            <a:avLst/>
          </a:prstGeom>
        </p:spPr>
        <p:txBody>
          <a:bodyPr wrap="none">
            <a:spAutoFit/>
          </a:bodyPr>
          <a:lstStyle/>
          <a:p>
            <a:pPr algn="ctr"/>
            <a:r>
              <a:rPr lang="ru-RU" dirty="0" smtClean="0">
                <a:solidFill>
                  <a:srgbClr val="996633"/>
                </a:solidFill>
              </a:rPr>
              <a:t>  </a:t>
            </a:r>
            <a:r>
              <a:rPr lang="ru-RU" sz="1400" dirty="0" smtClean="0">
                <a:solidFill>
                  <a:srgbClr val="0070C0"/>
                </a:solidFill>
              </a:rPr>
              <a:t>Е.Е. Лансере .«После Ледового побоища</a:t>
            </a:r>
            <a:r>
              <a:rPr lang="ru-RU" dirty="0" smtClean="0">
                <a:solidFill>
                  <a:srgbClr val="0070C0"/>
                </a:solidFill>
              </a:rPr>
              <a:t>»</a:t>
            </a:r>
            <a:endParaRPr lang="ru-RU" dirty="0">
              <a:solidFill>
                <a:srgbClr val="0070C0"/>
              </a:solidFill>
            </a:endParaRPr>
          </a:p>
        </p:txBody>
      </p:sp>
      <p:pic>
        <p:nvPicPr>
          <p:cNvPr id="10" name="Picture 5"/>
          <p:cNvPicPr>
            <a:picLocks noChangeAspect="1" noChangeArrowheads="1"/>
          </p:cNvPicPr>
          <p:nvPr/>
        </p:nvPicPr>
        <p:blipFill>
          <a:blip r:embed="rId4"/>
          <a:srcRect/>
          <a:stretch>
            <a:fillRect/>
          </a:stretch>
        </p:blipFill>
        <p:spPr bwMode="auto">
          <a:xfrm>
            <a:off x="3428992" y="0"/>
            <a:ext cx="2143140" cy="1785926"/>
          </a:xfrm>
          <a:prstGeom prst="rect">
            <a:avLst/>
          </a:prstGeom>
          <a:ln>
            <a:noFill/>
          </a:ln>
          <a:effectLst>
            <a:softEdge rad="112500"/>
          </a:effectLst>
        </p:spPr>
      </p:pic>
      <p:pic>
        <p:nvPicPr>
          <p:cNvPr id="11" name="Picture 6"/>
          <p:cNvPicPr>
            <a:picLocks noChangeAspect="1" noChangeArrowheads="1"/>
          </p:cNvPicPr>
          <p:nvPr/>
        </p:nvPicPr>
        <p:blipFill>
          <a:blip r:embed="rId5"/>
          <a:srcRect/>
          <a:stretch>
            <a:fillRect/>
          </a:stretch>
        </p:blipFill>
        <p:spPr bwMode="auto">
          <a:xfrm>
            <a:off x="5572132" y="0"/>
            <a:ext cx="1653088" cy="1785926"/>
          </a:xfrm>
          <a:prstGeom prst="rect">
            <a:avLst/>
          </a:prstGeom>
          <a:ln>
            <a:noFill/>
          </a:ln>
          <a:effectLst>
            <a:softEdge rad="112500"/>
          </a:effectLst>
        </p:spPr>
      </p:pic>
      <p:pic>
        <p:nvPicPr>
          <p:cNvPr id="12" name="Picture 7"/>
          <p:cNvPicPr>
            <a:picLocks noChangeAspect="1" noChangeArrowheads="1"/>
          </p:cNvPicPr>
          <p:nvPr/>
        </p:nvPicPr>
        <p:blipFill>
          <a:blip r:embed="rId6"/>
          <a:srcRect/>
          <a:stretch>
            <a:fillRect/>
          </a:stretch>
        </p:blipFill>
        <p:spPr bwMode="auto">
          <a:xfrm>
            <a:off x="1428728" y="0"/>
            <a:ext cx="2000264" cy="1857364"/>
          </a:xfrm>
          <a:prstGeom prst="rect">
            <a:avLst/>
          </a:prstGeom>
          <a:ln>
            <a:noFill/>
          </a:ln>
          <a:effectLst>
            <a:softEdge rad="112500"/>
          </a:effectLst>
        </p:spPr>
      </p:pic>
      <p:pic>
        <p:nvPicPr>
          <p:cNvPr id="13" name="Picture 8"/>
          <p:cNvPicPr>
            <a:picLocks noChangeAspect="1" noChangeArrowheads="1"/>
          </p:cNvPicPr>
          <p:nvPr/>
        </p:nvPicPr>
        <p:blipFill>
          <a:blip r:embed="rId7"/>
          <a:srcRect/>
          <a:stretch>
            <a:fillRect/>
          </a:stretch>
        </p:blipFill>
        <p:spPr bwMode="auto">
          <a:xfrm>
            <a:off x="0" y="0"/>
            <a:ext cx="1454156" cy="1869630"/>
          </a:xfrm>
          <a:prstGeom prst="rect">
            <a:avLst/>
          </a:prstGeom>
          <a:ln>
            <a:noFill/>
          </a:ln>
          <a:effectLst>
            <a:softEdge rad="112500"/>
          </a:effectLst>
        </p:spPr>
      </p:pic>
      <p:pic>
        <p:nvPicPr>
          <p:cNvPr id="14" name="Picture 9"/>
          <p:cNvPicPr>
            <a:picLocks noChangeAspect="1" noChangeArrowheads="1"/>
          </p:cNvPicPr>
          <p:nvPr/>
        </p:nvPicPr>
        <p:blipFill>
          <a:blip r:embed="rId8"/>
          <a:srcRect/>
          <a:stretch>
            <a:fillRect/>
          </a:stretch>
        </p:blipFill>
        <p:spPr bwMode="auto">
          <a:xfrm>
            <a:off x="7215206" y="0"/>
            <a:ext cx="1928794" cy="1785926"/>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00430" y="2857496"/>
            <a:ext cx="5429288" cy="3785652"/>
          </a:xfrm>
          <a:prstGeom prst="rect">
            <a:avLst/>
          </a:prstGeom>
        </p:spPr>
        <p:txBody>
          <a:bodyPr wrap="square">
            <a:spAutoFit/>
          </a:bodyPr>
          <a:lstStyle/>
          <a:p>
            <a:r>
              <a:rPr lang="ru-RU" sz="1600" dirty="0" smtClean="0">
                <a:solidFill>
                  <a:srgbClr val="0070C0"/>
                </a:solidFill>
              </a:rPr>
              <a:t>       </a:t>
            </a:r>
          </a:p>
          <a:p>
            <a:r>
              <a:rPr lang="ru-RU" sz="1600" dirty="0" smtClean="0">
                <a:solidFill>
                  <a:srgbClr val="0070C0"/>
                </a:solidFill>
              </a:rPr>
              <a:t>  </a:t>
            </a:r>
          </a:p>
          <a:p>
            <a:r>
              <a:rPr lang="ru-RU" sz="1400" dirty="0" smtClean="0">
                <a:latin typeface="Times New Roman" pitchFamily="18" charset="0"/>
                <a:cs typeface="Times New Roman" pitchFamily="18" charset="0"/>
              </a:rPr>
              <a:t>       </a:t>
            </a:r>
            <a:r>
              <a:rPr lang="ru-RU" sz="1600" dirty="0" smtClean="0">
                <a:solidFill>
                  <a:srgbClr val="0070C0"/>
                </a:solidFill>
                <a:cs typeface="Times New Roman" pitchFamily="18" charset="0"/>
              </a:rPr>
              <a:t>В условиях страшных испытаний, обрушившихся на русские земли, Александр Невский сумел найти силы для противостояния западным завоевателям, снискав славу великого русского полководца, а также заложил основы взаимоотношений с Золотой Ордой.</a:t>
            </a:r>
          </a:p>
          <a:p>
            <a:r>
              <a:rPr lang="ru-RU" sz="1600" dirty="0" smtClean="0">
                <a:solidFill>
                  <a:srgbClr val="0070C0"/>
                </a:solidFill>
                <a:cs typeface="Times New Roman" pitchFamily="18" charset="0"/>
              </a:rPr>
              <a:t>    В 1263 г.</a:t>
            </a:r>
            <a:r>
              <a:rPr lang="ru-RU" sz="1600" dirty="0" smtClean="0">
                <a:cs typeface="Times New Roman" pitchFamily="18" charset="0"/>
              </a:rPr>
              <a:t> </a:t>
            </a:r>
            <a:r>
              <a:rPr lang="ru-RU" sz="1600" dirty="0" smtClean="0">
                <a:solidFill>
                  <a:srgbClr val="0070C0"/>
                </a:solidFill>
                <a:cs typeface="Times New Roman" pitchFamily="18" charset="0"/>
              </a:rPr>
              <a:t>тело великого труженика и радетеля Православной России было погребено во владимирской соборной церкви Рождественского монастыря. </a:t>
            </a:r>
            <a:br>
              <a:rPr lang="ru-RU" sz="1600" dirty="0" smtClean="0">
                <a:solidFill>
                  <a:srgbClr val="0070C0"/>
                </a:solidFill>
                <a:cs typeface="Times New Roman" pitchFamily="18" charset="0"/>
              </a:rPr>
            </a:br>
            <a:r>
              <a:rPr lang="ru-RU" sz="1600" dirty="0" smtClean="0">
                <a:solidFill>
                  <a:srgbClr val="0070C0"/>
                </a:solidFill>
                <a:cs typeface="Times New Roman" pitchFamily="18" charset="0"/>
              </a:rPr>
              <a:t>      Современники повествуют, что при отпевании усопший князь сам, как бы живой, простер руку и принял грамоту с разрешительной молитвой из рук митрополита.</a:t>
            </a:r>
            <a:br>
              <a:rPr lang="ru-RU" sz="1600" dirty="0" smtClean="0">
                <a:solidFill>
                  <a:srgbClr val="0070C0"/>
                </a:solidFill>
                <a:cs typeface="Times New Roman" pitchFamily="18" charset="0"/>
              </a:rPr>
            </a:br>
            <a:r>
              <a:rPr lang="ru-RU" sz="1600" dirty="0" smtClean="0">
                <a:solidFill>
                  <a:srgbClr val="0070C0"/>
                </a:solidFill>
                <a:cs typeface="Times New Roman" pitchFamily="18" charset="0"/>
              </a:rPr>
              <a:t>     Почитание его как святого заступника Руси установилось сразу вслед за кончиной.</a:t>
            </a:r>
            <a:endParaRPr lang="ru-RU" sz="1600" dirty="0">
              <a:solidFill>
                <a:srgbClr val="0070C0"/>
              </a:solidFill>
              <a:cs typeface="Times New Roman" pitchFamily="18" charset="0"/>
            </a:endParaRPr>
          </a:p>
        </p:txBody>
      </p:sp>
      <p:pic>
        <p:nvPicPr>
          <p:cNvPr id="2052" name="Picture 4"/>
          <p:cNvPicPr>
            <a:picLocks noChangeAspect="1" noChangeArrowheads="1"/>
          </p:cNvPicPr>
          <p:nvPr/>
        </p:nvPicPr>
        <p:blipFill>
          <a:blip r:embed="rId2"/>
          <a:srcRect/>
          <a:stretch>
            <a:fillRect/>
          </a:stretch>
        </p:blipFill>
        <p:spPr bwMode="auto">
          <a:xfrm>
            <a:off x="4500562" y="357166"/>
            <a:ext cx="3681609" cy="3143272"/>
          </a:xfrm>
          <a:prstGeom prst="rect">
            <a:avLst/>
          </a:prstGeom>
          <a:ln>
            <a:noFill/>
          </a:ln>
          <a:effectLst>
            <a:softEdge rad="112500"/>
          </a:effectLst>
        </p:spPr>
      </p:pic>
      <p:pic>
        <p:nvPicPr>
          <p:cNvPr id="2053" name="Picture 5"/>
          <p:cNvPicPr>
            <a:picLocks noChangeAspect="1" noChangeArrowheads="1"/>
          </p:cNvPicPr>
          <p:nvPr/>
        </p:nvPicPr>
        <p:blipFill>
          <a:blip r:embed="rId3"/>
          <a:srcRect/>
          <a:stretch>
            <a:fillRect/>
          </a:stretch>
        </p:blipFill>
        <p:spPr bwMode="auto">
          <a:xfrm>
            <a:off x="285720" y="1857364"/>
            <a:ext cx="3071834" cy="3266271"/>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2210574"/>
            <a:ext cx="6072230" cy="4154984"/>
          </a:xfrm>
          <a:prstGeom prst="rect">
            <a:avLst/>
          </a:prstGeom>
        </p:spPr>
        <p:txBody>
          <a:bodyPr wrap="square">
            <a:spAutoFit/>
          </a:bodyPr>
          <a:lstStyle/>
          <a:p>
            <a:r>
              <a:rPr lang="ru-RU" sz="1400" dirty="0" smtClean="0"/>
              <a:t/>
            </a:r>
            <a:br>
              <a:rPr lang="ru-RU" sz="1400" dirty="0" smtClean="0"/>
            </a:br>
            <a:r>
              <a:rPr lang="ru-RU" sz="1400" dirty="0" smtClean="0"/>
              <a:t/>
            </a:r>
            <a:br>
              <a:rPr lang="ru-RU" sz="1400" dirty="0" smtClean="0"/>
            </a:br>
            <a:r>
              <a:rPr lang="ru-RU" sz="1400" dirty="0" smtClean="0"/>
              <a:t>  </a:t>
            </a:r>
            <a:r>
              <a:rPr lang="ru-RU" sz="1400" dirty="0" smtClean="0">
                <a:solidFill>
                  <a:srgbClr val="0070C0"/>
                </a:solidFill>
              </a:rPr>
              <a:t/>
            </a:r>
            <a:br>
              <a:rPr lang="ru-RU" sz="1400" dirty="0" smtClean="0">
                <a:solidFill>
                  <a:srgbClr val="0070C0"/>
                </a:solidFill>
              </a:rPr>
            </a:br>
            <a:r>
              <a:rPr lang="ru-RU" sz="1400" dirty="0" smtClean="0">
                <a:solidFill>
                  <a:srgbClr val="0070C0"/>
                </a:solidFill>
              </a:rPr>
              <a:t/>
            </a:r>
            <a:br>
              <a:rPr lang="ru-RU" sz="1400" dirty="0" smtClean="0">
                <a:solidFill>
                  <a:srgbClr val="0070C0"/>
                </a:solidFill>
              </a:rPr>
            </a:br>
            <a:r>
              <a:rPr lang="ru-RU" sz="1400" dirty="0" smtClean="0">
                <a:solidFill>
                  <a:srgbClr val="0070C0"/>
                </a:solidFill>
              </a:rPr>
              <a:t>   </a:t>
            </a:r>
            <a:r>
              <a:rPr lang="ru-RU" sz="1600" dirty="0" smtClean="0">
                <a:solidFill>
                  <a:srgbClr val="0070C0"/>
                </a:solidFill>
                <a:cs typeface="Times New Roman" pitchFamily="18" charset="0"/>
              </a:rPr>
              <a:t>В 1724 Петр I основал в Петербурге монастырь в честь своего великого соотечественника (ныне Александро-Невская лавра) и повелел перевезти туда останки князя. Он же постановил отмечать память Александра Невского 30 августа в день заключения победоносного </a:t>
            </a:r>
            <a:r>
              <a:rPr lang="ru-RU" sz="1600" dirty="0" err="1" smtClean="0">
                <a:solidFill>
                  <a:srgbClr val="0070C0"/>
                </a:solidFill>
                <a:cs typeface="Times New Roman" pitchFamily="18" charset="0"/>
              </a:rPr>
              <a:t>Ништадтского</a:t>
            </a:r>
            <a:r>
              <a:rPr lang="ru-RU" sz="1600" dirty="0" smtClean="0">
                <a:solidFill>
                  <a:srgbClr val="0070C0"/>
                </a:solidFill>
                <a:cs typeface="Times New Roman" pitchFamily="18" charset="0"/>
              </a:rPr>
              <a:t> мира со Швецией. В 1725 императрица Екатерина I учредила орден Александра Невского - одну из высших наград России, существовавших до 1917.</a:t>
            </a:r>
          </a:p>
          <a:p>
            <a:r>
              <a:rPr lang="ru-RU" sz="1600" dirty="0" smtClean="0">
                <a:solidFill>
                  <a:srgbClr val="0070C0"/>
                </a:solidFill>
                <a:cs typeface="Times New Roman" pitchFamily="18" charset="0"/>
              </a:rPr>
              <a:t/>
            </a:r>
            <a:br>
              <a:rPr lang="ru-RU" sz="1600" dirty="0" smtClean="0">
                <a:solidFill>
                  <a:srgbClr val="0070C0"/>
                </a:solidFill>
                <a:cs typeface="Times New Roman" pitchFamily="18" charset="0"/>
              </a:rPr>
            </a:br>
            <a:r>
              <a:rPr lang="ru-RU" sz="1600" dirty="0" smtClean="0">
                <a:solidFill>
                  <a:srgbClr val="0070C0"/>
                </a:solidFill>
                <a:cs typeface="Times New Roman" pitchFamily="18" charset="0"/>
              </a:rPr>
              <a:t/>
            </a:r>
            <a:br>
              <a:rPr lang="ru-RU" sz="1600" dirty="0" smtClean="0">
                <a:solidFill>
                  <a:srgbClr val="0070C0"/>
                </a:solidFill>
                <a:cs typeface="Times New Roman" pitchFamily="18" charset="0"/>
              </a:rPr>
            </a:br>
            <a:r>
              <a:rPr lang="ru-RU" sz="1600" dirty="0" smtClean="0">
                <a:solidFill>
                  <a:srgbClr val="0070C0"/>
                </a:solidFill>
                <a:cs typeface="Times New Roman" pitchFamily="18" charset="0"/>
              </a:rPr>
              <a:t>  Во время Великой Отечественной войны в 1942 был учрежден советский орден Александра Невского, которым награждались командиры от взводов до дивизий включительно, проявившие личную отвагу и обеспечившие успешные действия своих частей.</a:t>
            </a:r>
            <a:endParaRPr lang="ru-RU" sz="1600" dirty="0">
              <a:solidFill>
                <a:srgbClr val="0070C0"/>
              </a:solidFill>
              <a:cs typeface="Times New Roman" pitchFamily="18" charset="0"/>
            </a:endParaRPr>
          </a:p>
        </p:txBody>
      </p:sp>
      <p:pic>
        <p:nvPicPr>
          <p:cNvPr id="39938" name="Picture 2"/>
          <p:cNvPicPr>
            <a:picLocks noChangeAspect="1" noChangeArrowheads="1"/>
          </p:cNvPicPr>
          <p:nvPr/>
        </p:nvPicPr>
        <p:blipFill>
          <a:blip r:embed="rId2"/>
          <a:srcRect/>
          <a:stretch>
            <a:fillRect/>
          </a:stretch>
        </p:blipFill>
        <p:spPr bwMode="auto">
          <a:xfrm>
            <a:off x="6286512" y="2500306"/>
            <a:ext cx="2203642" cy="2214578"/>
          </a:xfrm>
          <a:prstGeom prst="rect">
            <a:avLst/>
          </a:prstGeom>
          <a:ln>
            <a:noFill/>
          </a:ln>
          <a:effectLst>
            <a:softEdge rad="112500"/>
          </a:effectLst>
        </p:spPr>
      </p:pic>
      <p:pic>
        <p:nvPicPr>
          <p:cNvPr id="39939" name="Picture 3"/>
          <p:cNvPicPr>
            <a:picLocks noChangeAspect="1" noChangeArrowheads="1"/>
          </p:cNvPicPr>
          <p:nvPr/>
        </p:nvPicPr>
        <p:blipFill>
          <a:blip r:embed="rId3"/>
          <a:srcRect/>
          <a:stretch>
            <a:fillRect/>
          </a:stretch>
        </p:blipFill>
        <p:spPr bwMode="auto">
          <a:xfrm>
            <a:off x="357158" y="285728"/>
            <a:ext cx="1861176" cy="2714644"/>
          </a:xfrm>
          <a:prstGeom prst="rect">
            <a:avLst/>
          </a:prstGeom>
          <a:ln>
            <a:noFill/>
          </a:ln>
          <a:effectLst>
            <a:softEdge rad="112500"/>
          </a:effectLst>
        </p:spPr>
      </p:pic>
      <p:pic>
        <p:nvPicPr>
          <p:cNvPr id="39940" name="Picture 4"/>
          <p:cNvPicPr>
            <a:picLocks noChangeAspect="1" noChangeArrowheads="1"/>
          </p:cNvPicPr>
          <p:nvPr/>
        </p:nvPicPr>
        <p:blipFill>
          <a:blip r:embed="rId4"/>
          <a:srcRect/>
          <a:stretch>
            <a:fillRect/>
          </a:stretch>
        </p:blipFill>
        <p:spPr bwMode="auto">
          <a:xfrm>
            <a:off x="6429388" y="4857760"/>
            <a:ext cx="1984374" cy="1785937"/>
          </a:xfrm>
          <a:prstGeom prst="rect">
            <a:avLst/>
          </a:prstGeom>
          <a:noFill/>
          <a:ln w="9525">
            <a:noFill/>
            <a:miter lim="800000"/>
            <a:headEnd/>
            <a:tailEnd/>
          </a:ln>
          <a:effectLst/>
        </p:spPr>
      </p:pic>
      <p:sp>
        <p:nvSpPr>
          <p:cNvPr id="6" name="Прямоугольник 5"/>
          <p:cNvSpPr/>
          <p:nvPr/>
        </p:nvSpPr>
        <p:spPr>
          <a:xfrm>
            <a:off x="2285984" y="357166"/>
            <a:ext cx="6500858" cy="2308324"/>
          </a:xfrm>
          <a:prstGeom prst="rect">
            <a:avLst/>
          </a:prstGeom>
        </p:spPr>
        <p:txBody>
          <a:bodyPr wrap="square">
            <a:spAutoFit/>
          </a:bodyPr>
          <a:lstStyle/>
          <a:p>
            <a:r>
              <a:rPr lang="ru-RU" sz="1600" dirty="0" smtClean="0">
                <a:solidFill>
                  <a:srgbClr val="0070C0"/>
                </a:solidFill>
                <a:cs typeface="Times New Roman" pitchFamily="18" charset="0"/>
              </a:rPr>
              <a:t>    Уже в 1280-х годах во Владимире начинается почитание Александра Невского как святого, позднее он был официально канонизирован Русской православной церковью. Александр Невский был единственным православным светским правителем не только на Руси, но и во всей Европе, который не пошел на компромисс с католической церковью ради сохранения власти. При участии его сына Дмитрия Александровича и митрополита Кирилла была написана житийная повесть, получившая широкое распространение в более позднее время широко известной (сохранилось 15 редакций).</a:t>
            </a:r>
            <a:endParaRPr lang="ru-RU" sz="1600" dirty="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Прямоугольник 11"/>
          <p:cNvSpPr/>
          <p:nvPr/>
        </p:nvSpPr>
        <p:spPr>
          <a:xfrm>
            <a:off x="285720" y="428604"/>
            <a:ext cx="8429684" cy="5693866"/>
          </a:xfrm>
          <a:prstGeom prst="rect">
            <a:avLst/>
          </a:prstGeom>
          <a:solidFill>
            <a:schemeClr val="bg1"/>
          </a:solidFill>
        </p:spPr>
        <p:txBody>
          <a:bodyPr wrap="square">
            <a:spAutoFit/>
          </a:bodyPr>
          <a:lstStyle/>
          <a:p>
            <a:pPr algn="just"/>
            <a:r>
              <a:rPr lang="ru-RU" sz="1600" dirty="0" smtClean="0"/>
              <a:t>     </a:t>
            </a:r>
            <a:r>
              <a:rPr lang="ru-RU" sz="1600" dirty="0" smtClean="0">
                <a:solidFill>
                  <a:srgbClr val="0070C0"/>
                </a:solidFill>
                <a:cs typeface="Times New Roman" pitchFamily="18" charset="0"/>
              </a:rPr>
              <a:t>Но как бы ни велика была земная слава страдальца земли Русской, она не сравнится с небесной славой. В ореоле святых, в земле Российской просиявших, лик великого князя сияет яркой звездой.</a:t>
            </a:r>
          </a:p>
          <a:p>
            <a:pPr algn="just"/>
            <a:endParaRPr lang="ru-RU" dirty="0" smtClean="0">
              <a:solidFill>
                <a:srgbClr val="996633"/>
              </a:solidFill>
            </a:endParaRPr>
          </a:p>
          <a:p>
            <a:pPr algn="just"/>
            <a:endParaRPr lang="ru-RU" dirty="0" smtClean="0">
              <a:solidFill>
                <a:srgbClr val="996633"/>
              </a:solidFill>
            </a:endParaRPr>
          </a:p>
          <a:p>
            <a:endParaRPr lang="ru-RU" sz="2800" dirty="0" smtClean="0"/>
          </a:p>
          <a:p>
            <a:endParaRPr lang="ru-RU" sz="2800" dirty="0" smtClean="0"/>
          </a:p>
          <a:p>
            <a:endParaRPr lang="ru-RU" sz="2800" dirty="0" smtClean="0"/>
          </a:p>
          <a:p>
            <a:endParaRPr lang="ru-RU" sz="2800" dirty="0" smtClean="0"/>
          </a:p>
          <a:p>
            <a:endParaRPr lang="ru-RU" sz="2800" dirty="0" smtClean="0"/>
          </a:p>
          <a:p>
            <a:endParaRPr lang="ru-RU" sz="2800" dirty="0" smtClean="0"/>
          </a:p>
          <a:p>
            <a:endParaRPr lang="ru-RU" sz="2800" dirty="0" smtClean="0"/>
          </a:p>
          <a:p>
            <a:endParaRPr lang="ru-RU" sz="2800" dirty="0" smtClean="0"/>
          </a:p>
          <a:p>
            <a:endParaRPr lang="ru-RU" sz="2800" dirty="0" smtClean="0"/>
          </a:p>
          <a:p>
            <a:endParaRPr lang="ru-RU" sz="2800" dirty="0"/>
          </a:p>
        </p:txBody>
      </p:sp>
      <p:pic>
        <p:nvPicPr>
          <p:cNvPr id="22533" name="Picture 5"/>
          <p:cNvPicPr>
            <a:picLocks noChangeAspect="1" noChangeArrowheads="1"/>
          </p:cNvPicPr>
          <p:nvPr/>
        </p:nvPicPr>
        <p:blipFill>
          <a:blip r:embed="rId2"/>
          <a:srcRect/>
          <a:stretch>
            <a:fillRect/>
          </a:stretch>
        </p:blipFill>
        <p:spPr bwMode="auto">
          <a:xfrm>
            <a:off x="285720" y="1643050"/>
            <a:ext cx="4286280" cy="4929222"/>
          </a:xfrm>
          <a:prstGeom prst="rect">
            <a:avLst/>
          </a:prstGeom>
          <a:ln>
            <a:noFill/>
          </a:ln>
          <a:effectLst>
            <a:softEdge rad="112500"/>
          </a:effectLst>
        </p:spPr>
      </p:pic>
      <p:pic>
        <p:nvPicPr>
          <p:cNvPr id="22532" name="Picture 4"/>
          <p:cNvPicPr>
            <a:picLocks noChangeAspect="1" noChangeArrowheads="1"/>
          </p:cNvPicPr>
          <p:nvPr/>
        </p:nvPicPr>
        <p:blipFill>
          <a:blip r:embed="rId3"/>
          <a:srcRect/>
          <a:stretch>
            <a:fillRect/>
          </a:stretch>
        </p:blipFill>
        <p:spPr bwMode="auto">
          <a:xfrm>
            <a:off x="4786314" y="1714488"/>
            <a:ext cx="4000528" cy="492922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2532"/>
                                        </p:tgtEl>
                                        <p:attrNameLst>
                                          <p:attrName>style.visibility</p:attrName>
                                        </p:attrNameLst>
                                      </p:cBhvr>
                                      <p:to>
                                        <p:strVal val="visible"/>
                                      </p:to>
                                    </p:set>
                                    <p:animEffect transition="in" filter="fade">
                                      <p:cBhvr>
                                        <p:cTn id="7" dur="2000"/>
                                        <p:tgtEl>
                                          <p:spTgt spid="22532"/>
                                        </p:tgtEl>
                                      </p:cBhvr>
                                    </p:animEffect>
                                  </p:childTnLst>
                                </p:cTn>
                              </p:par>
                              <p:par>
                                <p:cTn id="8" presetID="10" presetClass="entr" presetSubtype="0" fill="hold" nodeType="withEffect">
                                  <p:stCondLst>
                                    <p:cond delay="0"/>
                                  </p:stCondLst>
                                  <p:childTnLst>
                                    <p:set>
                                      <p:cBhvr>
                                        <p:cTn id="9" dur="1" fill="hold">
                                          <p:stCondLst>
                                            <p:cond delay="0"/>
                                          </p:stCondLst>
                                        </p:cTn>
                                        <p:tgtEl>
                                          <p:spTgt spid="22533"/>
                                        </p:tgtEl>
                                        <p:attrNameLst>
                                          <p:attrName>style.visibility</p:attrName>
                                        </p:attrNameLst>
                                      </p:cBhvr>
                                      <p:to>
                                        <p:strVal val="visible"/>
                                      </p:to>
                                    </p:set>
                                    <p:animEffect transition="in" filter="fade">
                                      <p:cBhvr>
                                        <p:cTn id="10" dur="2000"/>
                                        <p:tgtEl>
                                          <p:spTgt spid="2253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ChangeArrowheads="1"/>
          </p:cNvSpPr>
          <p:nvPr/>
        </p:nvSpPr>
        <p:spPr bwMode="auto">
          <a:xfrm>
            <a:off x="428596" y="3000372"/>
            <a:ext cx="4357718" cy="283154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altLang="zh-CN" b="0" i="0" u="none" strike="noStrike" cap="none" normalizeH="0" baseline="0" dirty="0" smtClean="0">
                <a:ln>
                  <a:noFill/>
                </a:ln>
                <a:solidFill>
                  <a:srgbClr val="996633"/>
                </a:solidFill>
                <a:effectLst/>
                <a:latin typeface="Times New Roman" pitchFamily="18" charset="0"/>
                <a:ea typeface="SimSun"/>
                <a:cs typeface="Times New Roman" pitchFamily="18" charset="0"/>
              </a:rPr>
              <a:t>    </a:t>
            </a:r>
            <a:endParaRPr kumimoji="0" lang="ru-RU" altLang="zh-CN" b="0" i="0" u="none" strike="noStrike" cap="none" normalizeH="0" baseline="0" dirty="0" smtClean="0">
              <a:ln>
                <a:noFill/>
              </a:ln>
              <a:solidFill>
                <a:srgbClr val="996633"/>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altLang="zh-CN" sz="1600" b="0" i="0" u="none" strike="noStrike" cap="none" normalizeH="0" baseline="0" dirty="0" smtClean="0">
                <a:ln>
                  <a:noFill/>
                </a:ln>
                <a:solidFill>
                  <a:srgbClr val="0070C0"/>
                </a:solidFill>
                <a:effectLst/>
                <a:ea typeface="SimSun"/>
                <a:cs typeface="Times New Roman" pitchFamily="18" charset="0"/>
              </a:rPr>
              <a:t>           С какой стороны ни въезжаешь в Россошь, сразу видишь устремленные ввысь светлые храмы. Белой лебедью уже второй век плывет над городом колокольня во имя Святого защитника земли Русской Александра Невского. А рядом вознесся золотыми куполами в небесную синеву, встал, будто древнерусский витязь, огромный </a:t>
            </a:r>
            <a:r>
              <a:rPr kumimoji="0" lang="ru-RU" altLang="zh-CN" sz="1600" b="0" i="0" u="none" strike="noStrike" cap="none" normalizeH="0" baseline="0" dirty="0" err="1" smtClean="0">
                <a:ln>
                  <a:noFill/>
                </a:ln>
                <a:solidFill>
                  <a:srgbClr val="0070C0"/>
                </a:solidFill>
                <a:effectLst/>
                <a:ea typeface="SimSun"/>
                <a:cs typeface="Times New Roman" pitchFamily="18" charset="0"/>
              </a:rPr>
              <a:t>пятикупольный</a:t>
            </a:r>
            <a:r>
              <a:rPr kumimoji="0" lang="ru-RU" altLang="zh-CN" sz="1600" b="0" i="0" u="none" strike="noStrike" cap="none" normalizeH="0" baseline="0" dirty="0" smtClean="0">
                <a:ln>
                  <a:noFill/>
                </a:ln>
                <a:solidFill>
                  <a:srgbClr val="0070C0"/>
                </a:solidFill>
                <a:effectLst/>
                <a:ea typeface="SimSun"/>
                <a:cs typeface="Times New Roman" pitchFamily="18" charset="0"/>
              </a:rPr>
              <a:t> красавец - совсем молодой Ильинский храм.</a:t>
            </a:r>
            <a:endParaRPr kumimoji="0" lang="ru-RU" altLang="zh-CN" sz="1600" b="0" i="0" u="none" strike="noStrike" cap="none" normalizeH="0" baseline="0" dirty="0" smtClean="0">
              <a:ln>
                <a:noFill/>
              </a:ln>
              <a:solidFill>
                <a:srgbClr val="0070C0"/>
              </a:solidFill>
              <a:effectLst/>
            </a:endParaRPr>
          </a:p>
        </p:txBody>
      </p:sp>
      <p:pic>
        <p:nvPicPr>
          <p:cNvPr id="1026" name="Picture 2"/>
          <p:cNvPicPr>
            <a:picLocks noChangeAspect="1" noChangeArrowheads="1"/>
          </p:cNvPicPr>
          <p:nvPr/>
        </p:nvPicPr>
        <p:blipFill>
          <a:blip r:embed="rId2"/>
          <a:srcRect/>
          <a:stretch>
            <a:fillRect/>
          </a:stretch>
        </p:blipFill>
        <p:spPr bwMode="auto">
          <a:xfrm>
            <a:off x="5572132" y="2357430"/>
            <a:ext cx="2912073" cy="3906439"/>
          </a:xfrm>
          <a:prstGeom prst="rect">
            <a:avLst/>
          </a:prstGeom>
          <a:noFill/>
          <a:ln w="9525">
            <a:noFill/>
            <a:miter lim="800000"/>
            <a:headEnd/>
            <a:tailEnd/>
          </a:ln>
          <a:effectLst/>
        </p:spPr>
      </p:pic>
      <p:sp>
        <p:nvSpPr>
          <p:cNvPr id="5" name="TextBox 4"/>
          <p:cNvSpPr txBox="1"/>
          <p:nvPr/>
        </p:nvSpPr>
        <p:spPr>
          <a:xfrm>
            <a:off x="5786446" y="6286520"/>
            <a:ext cx="2887970" cy="369332"/>
          </a:xfrm>
          <a:prstGeom prst="rect">
            <a:avLst/>
          </a:prstGeom>
          <a:noFill/>
        </p:spPr>
        <p:txBody>
          <a:bodyPr wrap="none" rtlCol="0">
            <a:spAutoFit/>
          </a:bodyPr>
          <a:lstStyle/>
          <a:p>
            <a:r>
              <a:rPr lang="ru-RU" dirty="0" smtClean="0">
                <a:solidFill>
                  <a:srgbClr val="0070C0"/>
                </a:solidFill>
                <a:latin typeface="Times New Roman" pitchFamily="18" charset="0"/>
                <a:cs typeface="Times New Roman" pitchFamily="18" charset="0"/>
              </a:rPr>
              <a:t>Храм Александра Невского</a:t>
            </a:r>
            <a:endParaRPr lang="ru-RU" dirty="0">
              <a:solidFill>
                <a:srgbClr val="0070C0"/>
              </a:solidFill>
              <a:latin typeface="Times New Roman" pitchFamily="18" charset="0"/>
              <a:cs typeface="Times New Roman" pitchFamily="18" charset="0"/>
            </a:endParaRPr>
          </a:p>
        </p:txBody>
      </p:sp>
      <p:pic>
        <p:nvPicPr>
          <p:cNvPr id="1027" name="Picture 3"/>
          <p:cNvPicPr>
            <a:picLocks noChangeAspect="1" noChangeArrowheads="1"/>
          </p:cNvPicPr>
          <p:nvPr/>
        </p:nvPicPr>
        <p:blipFill>
          <a:blip r:embed="rId3"/>
          <a:srcRect/>
          <a:stretch>
            <a:fillRect/>
          </a:stretch>
        </p:blipFill>
        <p:spPr bwMode="auto">
          <a:xfrm>
            <a:off x="0" y="0"/>
            <a:ext cx="9144000" cy="2285992"/>
          </a:xfrm>
          <a:prstGeom prst="rect">
            <a:avLst/>
          </a:prstGeom>
          <a:noFill/>
          <a:ln w="9525">
            <a:noFill/>
            <a:miter lim="800000"/>
            <a:headEnd/>
            <a:tailEnd/>
          </a:ln>
          <a:effectLst/>
        </p:spPr>
      </p:pic>
      <p:sp>
        <p:nvSpPr>
          <p:cNvPr id="7" name="Прямоугольник 6"/>
          <p:cNvSpPr/>
          <p:nvPr/>
        </p:nvSpPr>
        <p:spPr>
          <a:xfrm>
            <a:off x="428596" y="2285992"/>
            <a:ext cx="4572000" cy="646331"/>
          </a:xfrm>
          <a:prstGeom prst="rect">
            <a:avLst/>
          </a:prstGeom>
        </p:spPr>
        <p:txBody>
          <a:bodyPr>
            <a:spAutoFit/>
          </a:bodyPr>
          <a:lstStyle/>
          <a:p>
            <a:r>
              <a:rPr lang="ru-RU" dirty="0" smtClean="0">
                <a:solidFill>
                  <a:srgbClr val="0070C0"/>
                </a:solidFill>
                <a:latin typeface="Times New Roman" pitchFamily="18" charset="0"/>
                <a:cs typeface="Times New Roman" pitchFamily="18" charset="0"/>
              </a:rPr>
              <a:t>Храмовый комплекс в составе Ильинского и </a:t>
            </a:r>
            <a:r>
              <a:rPr lang="ru-RU" dirty="0" err="1" smtClean="0">
                <a:solidFill>
                  <a:srgbClr val="0070C0"/>
                </a:solidFill>
                <a:latin typeface="Times New Roman" pitchFamily="18" charset="0"/>
                <a:cs typeface="Times New Roman" pitchFamily="18" charset="0"/>
              </a:rPr>
              <a:t>Александро-Невского</a:t>
            </a:r>
            <a:r>
              <a:rPr lang="ru-RU" dirty="0" smtClean="0">
                <a:solidFill>
                  <a:srgbClr val="0070C0"/>
                </a:solidFill>
                <a:latin typeface="Times New Roman" pitchFamily="18" charset="0"/>
                <a:cs typeface="Times New Roman" pitchFamily="18" charset="0"/>
              </a:rPr>
              <a:t> храмов г. Россошь. </a:t>
            </a:r>
            <a:endParaRPr lang="ru-RU" dirty="0">
              <a:solidFill>
                <a:srgbClr val="0070C0"/>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662</TotalTime>
  <Words>1688</Words>
  <Application>Microsoft Office PowerPoint</Application>
  <PresentationFormat>Экран (4:3)</PresentationFormat>
  <Paragraphs>93</Paragraphs>
  <Slides>19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Хозяйка</dc:creator>
  <cp:lastModifiedBy>Милый дом</cp:lastModifiedBy>
  <cp:revision>75</cp:revision>
  <dcterms:created xsi:type="dcterms:W3CDTF">2012-02-17T18:23:05Z</dcterms:created>
  <dcterms:modified xsi:type="dcterms:W3CDTF">2018-01-04T16:32:39Z</dcterms:modified>
</cp:coreProperties>
</file>