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5" r:id="rId4"/>
    <p:sldId id="278" r:id="rId5"/>
    <p:sldId id="259" r:id="rId6"/>
    <p:sldId id="270" r:id="rId7"/>
    <p:sldId id="261" r:id="rId8"/>
    <p:sldId id="263" r:id="rId9"/>
    <p:sldId id="279" r:id="rId10"/>
    <p:sldId id="265" r:id="rId11"/>
    <p:sldId id="272" r:id="rId12"/>
    <p:sldId id="266" r:id="rId13"/>
    <p:sldId id="280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2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975308641975308E-2"/>
          <c:y val="0.14871973102740788"/>
          <c:w val="0.648977593078643"/>
          <c:h val="0.8204139097027527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3"/>
                <c:pt idx="0">
                  <c:v>единство</c:v>
                </c:pt>
                <c:pt idx="1">
                  <c:v>отличие</c:v>
                </c:pt>
                <c:pt idx="2">
                  <c:v>преимущество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0.45</c:v>
                </c:pt>
                <c:pt idx="1">
                  <c:v>0.25</c:v>
                </c:pt>
                <c:pt idx="2">
                  <c:v>0.3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2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delete val="1"/>
      </c:legendEntry>
      <c:layout>
        <c:manualLayout>
          <c:xMode val="edge"/>
          <c:yMode val="edge"/>
          <c:x val="0.63817512394284048"/>
          <c:y val="7.1686401324977823E-3"/>
          <c:w val="0.3602816661806163"/>
          <c:h val="0.4918009714175745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421214375250962E-2"/>
          <c:y val="0.14174817496762684"/>
          <c:w val="0.61489642762769992"/>
          <c:h val="0.8276786892550418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игра "учит"</c:v>
                </c:pt>
                <c:pt idx="1">
                  <c:v>Интересная игра</c:v>
                </c:pt>
                <c:pt idx="2">
                  <c:v>синтез первых двух</c:v>
                </c:pt>
                <c:pt idx="3">
                  <c:v>сама игра, ее характеристики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0.52</c:v>
                </c:pt>
                <c:pt idx="1">
                  <c:v>0.26</c:v>
                </c:pt>
                <c:pt idx="2">
                  <c:v>0.18</c:v>
                </c:pt>
                <c:pt idx="3">
                  <c:v>0.04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2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2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62663001417137876"/>
          <c:y val="1.4444657700151728E-2"/>
          <c:w val="0.34479695526941134"/>
          <c:h val="0.575446379819016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63D8-D802-421D-ACD9-85931F8188F7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79405-4DD3-4B5C-A413-15AF81240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167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63D8-D802-421D-ACD9-85931F8188F7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79405-4DD3-4B5C-A413-15AF81240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294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63D8-D802-421D-ACD9-85931F8188F7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79405-4DD3-4B5C-A413-15AF81240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721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63D8-D802-421D-ACD9-85931F8188F7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79405-4DD3-4B5C-A413-15AF81240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677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63D8-D802-421D-ACD9-85931F8188F7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79405-4DD3-4B5C-A413-15AF81240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904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63D8-D802-421D-ACD9-85931F8188F7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79405-4DD3-4B5C-A413-15AF81240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318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63D8-D802-421D-ACD9-85931F8188F7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79405-4DD3-4B5C-A413-15AF81240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97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63D8-D802-421D-ACD9-85931F8188F7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79405-4DD3-4B5C-A413-15AF81240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012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63D8-D802-421D-ACD9-85931F8188F7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79405-4DD3-4B5C-A413-15AF81240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523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63D8-D802-421D-ACD9-85931F8188F7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79405-4DD3-4B5C-A413-15AF81240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096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263D8-D802-421D-ACD9-85931F8188F7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79405-4DD3-4B5C-A413-15AF81240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214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263D8-D802-421D-ACD9-85931F8188F7}" type="datetimeFigureOut">
              <a:rPr lang="ru-RU" smtClean="0"/>
              <a:t>13.10.2017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79405-4DD3-4B5C-A413-15AF81240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70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сандр\Desktop\fon-dlya-prezentacii-11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40"/>
            <a:ext cx="9144000" cy="687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080119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Детский сад «Сказка», филиал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Автономного учреждения дошкольного образования муниципального образования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Заводоуковский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городской округ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«Центр развития ребенка – Детский сад «Светлячок»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611560" y="2348880"/>
            <a:ext cx="7848872" cy="3888432"/>
          </a:xfrm>
        </p:spPr>
        <p:txBody>
          <a:bodyPr>
            <a:normAutofit fontScale="92500"/>
          </a:bodyPr>
          <a:lstStyle/>
          <a:p>
            <a:pPr>
              <a:lnSpc>
                <a:spcPct val="160000"/>
              </a:lnSpc>
            </a:pPr>
            <a:r>
              <a:rPr lang="ru-RU" sz="3600" b="1" dirty="0" smtClean="0">
                <a:solidFill>
                  <a:srgbClr val="C00000"/>
                </a:solidFill>
                <a:effectLst/>
                <a:latin typeface="Times New Roman"/>
                <a:ea typeface="Calibri"/>
                <a:cs typeface="Times New Roman"/>
              </a:rPr>
              <a:t>ИГРА КАК САМОСТОЯТЕЛЬНАЯ  ДЕЯТЕЛЬНОСТЬ ДОШКОЛЬНИКОВ</a:t>
            </a:r>
            <a:endParaRPr lang="ru-RU" sz="3600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endParaRPr lang="ru-RU" dirty="0"/>
          </a:p>
          <a:p>
            <a:endParaRPr lang="ru-RU" dirty="0" smtClean="0"/>
          </a:p>
          <a:p>
            <a:pPr algn="r"/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Волощук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С.А., старший воспитатель</a:t>
            </a:r>
          </a:p>
          <a:p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2017 год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73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296144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/>
                <a:ea typeface="Calibri"/>
              </a:rPr>
              <a:t>У</a:t>
            </a:r>
            <a:r>
              <a:rPr lang="ru-RU" sz="3600" b="1" dirty="0" smtClean="0">
                <a:solidFill>
                  <a:srgbClr val="C00000"/>
                </a:solidFill>
                <a:effectLst/>
                <a:latin typeface="Times New Roman"/>
                <a:ea typeface="Calibri"/>
              </a:rPr>
              <a:t>словия развития детской игры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95536" y="1844824"/>
            <a:ext cx="8280920" cy="4104456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развивающая предметная среда  -</a:t>
            </a:r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78%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наличие опытного игрового партнера, обогащение представлений детей об окружающем их мире, т. е. фактическое обеспечение их содержанием для возможных сюжетов игр – </a:t>
            </a:r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14%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предоставление времени, наличие доброжелательной обстановки в группе, обсуждение сюжетов и прочее - </a:t>
            </a:r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/>
                <a:ea typeface="Calibri"/>
              </a:rPr>
              <a:t>6 %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008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7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296144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/>
                <a:ea typeface="Calibri"/>
              </a:rPr>
              <a:t>На какие методики </a:t>
            </a:r>
            <a:r>
              <a:rPr lang="ru-RU" sz="3600" b="1" dirty="0" smtClean="0">
                <a:solidFill>
                  <a:srgbClr val="C00000"/>
                </a:solidFill>
                <a:latin typeface="Times New Roman"/>
                <a:ea typeface="Calibri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/>
                <a:ea typeface="Calibri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/>
                <a:ea typeface="Calibri"/>
              </a:rPr>
              <a:t>опираются  </a:t>
            </a:r>
            <a:r>
              <a:rPr lang="ru-RU" sz="3600" b="1" dirty="0">
                <a:solidFill>
                  <a:srgbClr val="C00000"/>
                </a:solidFill>
                <a:latin typeface="Times New Roman"/>
                <a:ea typeface="Calibri"/>
              </a:rPr>
              <a:t>педагоги?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95536" y="1844824"/>
            <a:ext cx="8280920" cy="4104456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  <a:latin typeface="Times New Roman"/>
                <a:ea typeface="Calibri"/>
              </a:rPr>
              <a:t>метод поэтапного формирования способов игры (Н.Я. Михайленко, Н.А. </a:t>
            </a:r>
            <a:r>
              <a:rPr lang="ru-RU" sz="2800" dirty="0" smtClean="0">
                <a:solidFill>
                  <a:schemeClr val="tx1"/>
                </a:solidFill>
                <a:latin typeface="Times New Roman"/>
                <a:ea typeface="Calibri"/>
              </a:rPr>
              <a:t>Короткова), метод </a:t>
            </a:r>
            <a:r>
              <a:rPr lang="ru-RU" sz="2800" dirty="0">
                <a:solidFill>
                  <a:schemeClr val="tx1"/>
                </a:solidFill>
                <a:latin typeface="Times New Roman"/>
                <a:ea typeface="Calibri"/>
              </a:rPr>
              <a:t>комплексной поддержки самодеятельных игр (С.Л. Новоселова, Е.В. Зворыгина, Н.Ф. Комарова, Е.И. Касаткина)</a:t>
            </a:r>
            <a:r>
              <a:rPr lang="ru-RU" sz="2800" dirty="0" smtClean="0">
                <a:solidFill>
                  <a:schemeClr val="tx1"/>
                </a:solidFill>
                <a:latin typeface="Times New Roman"/>
                <a:ea typeface="Calibri"/>
              </a:rPr>
              <a:t> – 60%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  <a:latin typeface="Times New Roman"/>
                <a:ea typeface="Calibri"/>
              </a:rPr>
              <a:t>авторские методики («Игры Никитина», пособия Зайцева, </a:t>
            </a:r>
            <a:r>
              <a:rPr lang="ru-RU" sz="2800" dirty="0" err="1">
                <a:solidFill>
                  <a:schemeClr val="tx1"/>
                </a:solidFill>
                <a:latin typeface="Times New Roman"/>
                <a:ea typeface="Calibri"/>
              </a:rPr>
              <a:t>Монтессори</a:t>
            </a:r>
            <a:r>
              <a:rPr lang="ru-RU" sz="2800" dirty="0" smtClean="0">
                <a:solidFill>
                  <a:schemeClr val="tx1"/>
                </a:solidFill>
                <a:latin typeface="Times New Roman"/>
                <a:ea typeface="Calibri"/>
              </a:rPr>
              <a:t>) и </a:t>
            </a:r>
            <a:r>
              <a:rPr lang="ru-RU" sz="2800" dirty="0">
                <a:solidFill>
                  <a:schemeClr val="tx1"/>
                </a:solidFill>
                <a:latin typeface="Times New Roman"/>
                <a:ea typeface="Calibri"/>
              </a:rPr>
              <a:t>опыт собственного </a:t>
            </a:r>
            <a:r>
              <a:rPr lang="ru-RU" sz="2800" dirty="0" smtClean="0">
                <a:solidFill>
                  <a:schemeClr val="tx1"/>
                </a:solidFill>
                <a:latin typeface="Times New Roman"/>
                <a:ea typeface="Calibri"/>
              </a:rPr>
              <a:t>детства – 40%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24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алесандр\Desktop\fon-dlya-prezentacii-11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40"/>
            <a:ext cx="9144000" cy="687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76673"/>
            <a:ext cx="8640960" cy="1296143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/>
                <a:ea typeface="Calibri"/>
              </a:rPr>
              <a:t>П</a:t>
            </a:r>
            <a:r>
              <a:rPr lang="ru-RU" sz="3600" b="1" dirty="0" smtClean="0">
                <a:solidFill>
                  <a:srgbClr val="C00000"/>
                </a:solidFill>
                <a:effectLst/>
                <a:latin typeface="Times New Roman"/>
                <a:ea typeface="Calibri"/>
              </a:rPr>
              <a:t>роблемы в области организации игры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556792"/>
            <a:ext cx="8496944" cy="5040560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организация предметно-развивающей среды;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 algn="l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изменение восприятия современными детьми информации об окружающем;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 algn="l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неумение детей самостоятельно организовать игру, общаться со сверстниками, разрешать конфликты, выполнять команды, правила игры;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 algn="l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недостаточность впечатлений, эмоций у детей;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 algn="l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отсутствие заинтересованности родителей;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 algn="l">
              <a:lnSpc>
                <a:spcPct val="115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незнание методик организации игры; 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нежелание педагога организовывать самостоятельную игровую деятельность детей.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805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лесандр\Desktop\fon-dlya-prezentacii-11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79" y="-531440"/>
            <a:ext cx="9144000" cy="738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8578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А</a:t>
            </a:r>
            <a:r>
              <a:rPr lang="ru-RU" sz="2800" dirty="0" smtClean="0">
                <a:latin typeface="Times New Roman" pitchFamily="18" charset="0"/>
                <a:ea typeface="Calibri"/>
                <a:cs typeface="Times New Roman" pitchFamily="18" charset="0"/>
              </a:rPr>
              <a:t>ктуальной </a:t>
            </a: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задачей повышения профессионализма воспитателя на сегодняшний день остается задача уточнения представлений о детской игре как самостоятельной свободной деятельности ребенка, которая имеет особое значение для его развития и не может подменяться игровыми формами, идущими от инициативы </a:t>
            </a:r>
            <a:r>
              <a:rPr lang="ru-RU" sz="2800" dirty="0" smtClean="0">
                <a:latin typeface="Times New Roman" pitchFamily="18" charset="0"/>
                <a:ea typeface="Calibri"/>
                <a:cs typeface="Times New Roman" pitchFamily="18" charset="0"/>
              </a:rPr>
              <a:t>педагога</a:t>
            </a:r>
            <a:r>
              <a:rPr lang="ru-RU" sz="28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75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сандр\Desktop\fon-dlya-prezentacii-11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40"/>
            <a:ext cx="9144000" cy="687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40960" cy="5962674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32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Долгосрочный проект: </a:t>
            </a:r>
            <a:br>
              <a:rPr lang="ru-RU" sz="32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32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>«</a:t>
            </a:r>
            <a:r>
              <a:rPr lang="ru-RU" sz="3200" b="1" dirty="0">
                <a:latin typeface="Times New Roman"/>
                <a:ea typeface="Calibri"/>
                <a:cs typeface="Times New Roman"/>
              </a:rPr>
              <a:t>Формирование психолого-педагогической компетентности воспитателя ДОО в области организации и руководства </a:t>
            </a:r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>самостоятельной игровой </a:t>
            </a:r>
            <a:r>
              <a:rPr lang="ru-RU" sz="3200" b="1" dirty="0">
                <a:latin typeface="Times New Roman"/>
                <a:ea typeface="Calibri"/>
                <a:cs typeface="Times New Roman"/>
              </a:rPr>
              <a:t>деятельностью детей дошкольного возраста в условиях реализации ФГОС ДО». </a:t>
            </a:r>
            <a:r>
              <a:rPr lang="ru-RU" sz="4000" b="1" dirty="0">
                <a:ea typeface="Calibri"/>
                <a:cs typeface="Times New Roman"/>
              </a:rPr>
              <a:t/>
            </a:r>
            <a:br>
              <a:rPr lang="ru-RU" sz="4000" b="1" dirty="0">
                <a:ea typeface="Calibri"/>
                <a:cs typeface="Times New Roman"/>
              </a:rPr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2381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сандр\Desktop\fon-dlya-prezentacii-11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302433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619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сандр\Desktop\fon-dlya-prezentacii-11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40"/>
            <a:ext cx="9144000" cy="687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61662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Образовательная программа предполагает построение образовательного процесса на адекватных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возрасту формах работы с детьми.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Основной формой работы с дошкольниками и ведущим видом их деятельности является игра.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09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сандр\Desktop\fon-dlya-prezentacii-11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40"/>
            <a:ext cx="9144000" cy="687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512167"/>
          </a:xfrm>
        </p:spPr>
        <p:txBody>
          <a:bodyPr/>
          <a:lstStyle/>
          <a:p>
            <a:r>
              <a:rPr lang="ru-RU" sz="3200" dirty="0">
                <a:solidFill>
                  <a:srgbClr val="C00000"/>
                </a:solidFill>
                <a:latin typeface="Times New Roman"/>
                <a:ea typeface="Calibri"/>
              </a:rPr>
              <a:t>«Учимся играя», т. е. </a:t>
            </a:r>
            <a:r>
              <a:rPr lang="ru-RU" sz="3200" dirty="0" smtClean="0">
                <a:solidFill>
                  <a:srgbClr val="C00000"/>
                </a:solidFill>
                <a:latin typeface="Times New Roman"/>
                <a:ea typeface="Calibri"/>
              </a:rPr>
              <a:t>активно применяем разнообразные игровые формы.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988840"/>
            <a:ext cx="8496944" cy="4248472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Правомерен ли такой подход?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Какую игру педагоги считают наиболее ценной с точки зрения детского развития?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дает игра ребенку?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правильно организовать условия для детской игры?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какие методики опереться?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Какие проблемы в этой области наиболее актуальны?</a:t>
            </a:r>
          </a:p>
          <a:p>
            <a:pPr marL="457200" indent="-457200">
              <a:buFont typeface="Arial" pitchFamily="34" charset="0"/>
              <a:buChar char="•"/>
            </a:pP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endParaRPr lang="ru-RU" dirty="0" smtClean="0"/>
          </a:p>
          <a:p>
            <a:pPr marL="457200" indent="-457200">
              <a:buFont typeface="Arial" pitchFamily="34" charset="0"/>
              <a:buChar char="•"/>
            </a:pPr>
            <a:endParaRPr lang="ru-RU" dirty="0" smtClean="0"/>
          </a:p>
          <a:p>
            <a:pPr marL="457200" indent="-457200">
              <a:buFont typeface="Arial" pitchFamily="34" charset="0"/>
              <a:buChar char="•"/>
            </a:pPr>
            <a:endParaRPr lang="ru-RU" dirty="0" smtClean="0"/>
          </a:p>
          <a:p>
            <a:pPr marL="457200" indent="-457200">
              <a:buFont typeface="Arial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196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сандр\Desktop\fon-dlya-prezentacii-11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4104456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ПРОБЛЕМА:</a:t>
            </a:r>
            <a:r>
              <a:rPr lang="ru-RU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4000" dirty="0" smtClean="0">
                <a:latin typeface="Times New Roman"/>
                <a:ea typeface="Calibri"/>
                <a:cs typeface="Times New Roman"/>
              </a:rPr>
              <a:t>«игра </a:t>
            </a:r>
            <a:r>
              <a:rPr lang="ru-RU" sz="4000" dirty="0">
                <a:latin typeface="Times New Roman"/>
                <a:ea typeface="Calibri"/>
                <a:cs typeface="Times New Roman"/>
              </a:rPr>
              <a:t>как детская деятельность или игра как образовательная форма</a:t>
            </a:r>
            <a:r>
              <a:rPr lang="ru-RU" sz="4000" dirty="0" smtClean="0">
                <a:latin typeface="Times New Roman"/>
                <a:ea typeface="Calibri"/>
                <a:cs typeface="Times New Roman"/>
              </a:rPr>
              <a:t>» </a:t>
            </a:r>
            <a:r>
              <a:rPr lang="ru-RU" sz="4000" dirty="0">
                <a:ea typeface="Calibri"/>
                <a:cs typeface="Times New Roman"/>
              </a:rPr>
              <a:t/>
            </a:r>
            <a:br>
              <a:rPr lang="ru-RU" sz="4000" dirty="0">
                <a:ea typeface="Calibri"/>
                <a:cs typeface="Times New Roman"/>
              </a:rPr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63374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лесандр\Desktop\fon-dlya-prezentacii-11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6322714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Методическое письмо Министерства Просвещения РСФСР от 05 августа 1977года «Об игровой деятельности детей в дошкольных учреждениях»: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«Особое беспокойство вызывает состояние игровой деятельности в старшей и подготовительной группах. Сюжетно-ролевые игры этих детей однообразны и бедны по тематике, преимущественно отражают сферу быта… Воспитатели не развивают у детей умение по разному строить сюжет, не помогают использовать в игре знания, полученные из разных источников ( занятий, наблюдений, окружающей жизни, детской литературы, телепередач), не развивают их фантазию, творчество».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___________________________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Симпозиум по психологии и педагогике игры (1963 год), доклад А.В. Запорожца: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«… Часто в детских садах дети играют мало, а в других случаях игры эти бедны, малоинтересны, не оказывают достаточного влияния на развитие детской личности… Мы наблюдаем… негативные явления, когда игра перегружена дидактическими задачами, регламентируется каждый шаг и поступок ребенка и, таким образом, извращается природа игры как формы детской самодеятельности».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____________________________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1929 год «Методическое письмо по дошкольному воспитанию. Письмо тринадцатое. Игра и труд дошкольника»: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«С играми, особенно свободными, дело обстоит не так благополучно. Детям часто приходится играть урывками, выжидать перерыва между «настоящими» занятиями».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______________________________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1893 год. Провозглашение педагогов 3-го съезда Рейнской провинции в Вестфалии</a:t>
            </a:r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«Наши дети разучились играть!»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00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сандр\Desktop\fon-dlya-prezentacii-11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40"/>
            <a:ext cx="9144000" cy="687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264696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«Рассматривая  воспитательное  значение игры, 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мы  имеем  в  виду  игру  как  форму  воспитания, 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как  средство  для  решения определенных  воспитательных  задач  по  отношению  к  детям  дошкольного  возраста.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Между  тем  даже  в  учебной  педагогической  литературе  игру  в  ее  педагогическом значении  часто  смешивают  с  игрой  как  возрастным  проявлением  ребенка.  Игра  как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деятельность ребенка развивается по своим законам».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Усова А.П. Педагогика игры и ее насущные проблемы // Дошкольное воспитание. – 1963. № 1.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36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лесандр\Desktop\fon-dlya-prezentacii-11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40"/>
            <a:ext cx="9144000" cy="687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solidFill>
                  <a:srgbClr val="C00000"/>
                </a:solidFill>
                <a:latin typeface="Times New Roman"/>
                <a:ea typeface="Calibri"/>
              </a:rPr>
              <a:t>«Игра как детская деятельность – игра как образовательная форма»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923391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6799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лесандр\Desktop\fon-dlya-prezentacii-11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40"/>
            <a:ext cx="9144000" cy="687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 такое «хорошая и полезная» игра?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3767418"/>
              </p:ext>
            </p:extLst>
          </p:nvPr>
        </p:nvGraphicFramePr>
        <p:xfrm>
          <a:off x="457200" y="1556792"/>
          <a:ext cx="8507288" cy="45693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5155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лесандр\Desktop\fon-dlya-prezentacii-11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36815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Структурные компоненты игры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844824"/>
            <a:ext cx="8568952" cy="3384376"/>
          </a:xfrm>
        </p:spPr>
        <p:txBody>
          <a:bodyPr>
            <a:normAutofit fontScale="92500" lnSpcReduction="20000"/>
          </a:bodyPr>
          <a:lstStyle/>
          <a:p>
            <a:pPr marL="457200" lvl="0" indent="-457200" algn="l">
              <a:buFont typeface="Arial" pitchFamily="34" charset="0"/>
              <a:buChar char="•"/>
            </a:pPr>
            <a:r>
              <a:rPr lang="ru-RU" sz="3300" dirty="0">
                <a:solidFill>
                  <a:prstClr val="black"/>
                </a:solidFill>
                <a:latin typeface="Times New Roman"/>
                <a:ea typeface="Calibri"/>
              </a:rPr>
              <a:t>умение использовать </a:t>
            </a:r>
            <a:r>
              <a:rPr lang="ru-RU" sz="3300" dirty="0" smtClean="0">
                <a:solidFill>
                  <a:prstClr val="black"/>
                </a:solidFill>
                <a:latin typeface="Times New Roman"/>
                <a:ea typeface="Calibri"/>
              </a:rPr>
              <a:t>предметы-заместители;</a:t>
            </a:r>
          </a:p>
          <a:p>
            <a:pPr lvl="0" algn="l"/>
            <a:r>
              <a:rPr lang="ru-RU" sz="3300" dirty="0" smtClean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endParaRPr lang="ru-RU" sz="33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marL="457200" lvl="0" indent="-457200" algn="l">
              <a:buFont typeface="Arial" pitchFamily="34" charset="0"/>
              <a:buChar char="•"/>
            </a:pPr>
            <a:r>
              <a:rPr lang="ru-RU" sz="3300" dirty="0">
                <a:solidFill>
                  <a:prstClr val="black"/>
                </a:solidFill>
                <a:latin typeface="Times New Roman"/>
                <a:ea typeface="Calibri"/>
              </a:rPr>
              <a:t>умение развивать </a:t>
            </a:r>
            <a:r>
              <a:rPr lang="ru-RU" sz="3300" dirty="0" smtClean="0">
                <a:solidFill>
                  <a:prstClr val="black"/>
                </a:solidFill>
                <a:latin typeface="Times New Roman"/>
                <a:ea typeface="Calibri"/>
              </a:rPr>
              <a:t>сюжет; </a:t>
            </a:r>
          </a:p>
          <a:p>
            <a:pPr lvl="0" algn="l"/>
            <a:endParaRPr lang="ru-RU" sz="33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marL="457200" lvl="0" indent="-457200" algn="l">
              <a:buFont typeface="Arial" pitchFamily="34" charset="0"/>
              <a:buChar char="•"/>
            </a:pPr>
            <a:r>
              <a:rPr lang="ru-RU" sz="3300" dirty="0">
                <a:solidFill>
                  <a:prstClr val="black"/>
                </a:solidFill>
                <a:latin typeface="Times New Roman"/>
                <a:ea typeface="Calibri"/>
              </a:rPr>
              <a:t>умение вести ролевой </a:t>
            </a:r>
            <a:r>
              <a:rPr lang="ru-RU" sz="3300" dirty="0" smtClean="0">
                <a:solidFill>
                  <a:prstClr val="black"/>
                </a:solidFill>
                <a:latin typeface="Times New Roman"/>
                <a:ea typeface="Calibri"/>
              </a:rPr>
              <a:t>диалог; </a:t>
            </a:r>
          </a:p>
          <a:p>
            <a:pPr lvl="0" algn="l"/>
            <a:endParaRPr lang="ru-RU" sz="33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marL="457200" lvl="0" indent="-457200" algn="l">
              <a:buFont typeface="Arial" pitchFamily="34" charset="0"/>
              <a:buChar char="•"/>
            </a:pPr>
            <a:r>
              <a:rPr lang="ru-RU" sz="3300" dirty="0">
                <a:solidFill>
                  <a:prstClr val="black"/>
                </a:solidFill>
                <a:latin typeface="Times New Roman"/>
                <a:ea typeface="Calibri"/>
              </a:rPr>
              <a:t>умение выстраивать отношения </a:t>
            </a:r>
            <a:r>
              <a:rPr lang="ru-RU" sz="3300" dirty="0" smtClean="0">
                <a:solidFill>
                  <a:prstClr val="black"/>
                </a:solidFill>
                <a:latin typeface="Times New Roman"/>
                <a:ea typeface="Calibri"/>
              </a:rPr>
              <a:t>персонажей.</a:t>
            </a:r>
            <a:endParaRPr lang="ru-RU" sz="33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134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339</Words>
  <Application>Microsoft Office PowerPoint</Application>
  <PresentationFormat>Экран (4:3)</PresentationFormat>
  <Paragraphs>49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Детский сад «Сказка», филиал  Автономного учреждения дошкольного образования муниципального образования Заводоуковский городской округ «Центр развития ребенка – Детский сад «Светлячок»</vt:lpstr>
      <vt:lpstr>  Образовательная программа предполагает построение образовательного процесса на адекватных  возрасту формах работы с детьми.  Основной формой работы с дошкольниками и ведущим видом их деятельности является игра.    </vt:lpstr>
      <vt:lpstr>«Учимся играя», т. е. активно применяем разнообразные игровые формы.</vt:lpstr>
      <vt:lpstr>ПРОБЛЕМА: «игра как детская деятельность или игра как образовательная форма»  </vt:lpstr>
      <vt:lpstr>   Методическое письмо Министерства Просвещения РСФСР от 05 августа 1977года «Об игровой деятельности детей в дошкольных учреждениях»: «Особое беспокойство вызывает состояние игровой деятельности в старшей и подготовительной группах. Сюжетно-ролевые игры этих детей однообразны и бедны по тематике, преимущественно отражают сферу быта… Воспитатели не развивают у детей умение по разному строить сюжет, не помогают использовать в игре знания, полученные из разных источников ( занятий, наблюдений, окружающей жизни, детской литературы, телепередач), не развивают их фантазию, творчество». ___________________________ Симпозиум по психологии и педагогике игры (1963 год), доклад А.В. Запорожца:         «… Часто в детских садах дети играют мало, а в других случаях игры эти бедны, малоинтересны, не оказывают достаточного влияния на развитие детской личности… Мы наблюдаем… негативные явления, когда игра перегружена дидактическими задачами, регламентируется каждый шаг и поступок ребенка и, таким образом, извращается природа игры как формы детской самодеятельности». ____________________________ 1929 год «Методическое письмо по дошкольному воспитанию. Письмо тринадцатое. Игра и труд дошкольника»: «С играми, особенно свободными, дело обстоит не так благополучно. Детям часто приходится играть урывками, выжидать перерыва между «настоящими» занятиями». ______________________________ 1893 год. Провозглашение педагогов 3-го съезда Рейнской провинции в Вестфалии: «Наши дети разучились играть!»   </vt:lpstr>
      <vt:lpstr> «Рассматривая  воспитательное  значение игры,   мы  имеем  в  виду  игру  как  форму  воспитания,   как  средство  для  решения определенных  воспитательных  задач  по  отношению  к  детям  дошкольного  возраста.  Между  тем  даже  в  учебной  педагогической  литературе  игру  в  ее  педагогическом значении  часто  смешивают  с  игрой  как  возрастным  проявлением  ребенка.  Игра  как  деятельность ребенка развивается по своим законам». Усова А.П. Педагогика игры и ее насущные проблемы // Дошкольное воспитание. – 1963. № 1.    </vt:lpstr>
      <vt:lpstr>«Игра как детская деятельность – игра как образовательная форма»</vt:lpstr>
      <vt:lpstr>Что такое «хорошая и полезная» игра?</vt:lpstr>
      <vt:lpstr>Структурные компоненты игры</vt:lpstr>
      <vt:lpstr>Условия развития детской игры </vt:lpstr>
      <vt:lpstr>На какие методики  опираются  педагоги? </vt:lpstr>
      <vt:lpstr>Проблемы в области организации игры </vt:lpstr>
      <vt:lpstr>Актуальной задачей повышения профессионализма воспитателя на сегодняшний день остается задача уточнения представлений о детской игре как самостоятельной свободной деятельности ребенка, которая имеет особое значение для его развития и не может подменяться игровыми формами, идущими от инициативы педагога  </vt:lpstr>
      <vt:lpstr>Долгосрочный проект:   «Формирование психолого-педагогической компетентности воспитателя ДОО в области организации и руководства самостоятельной игровой деятельностью детей дошкольного возраста в условиях реализации ФГОС ДО».  </vt:lpstr>
      <vt:lpstr>СПАСИБО ЗА ВНИМАНИЕ!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Детский сад «Сказка», филиал Автономного учреждения дошкольного образования муниципального образования Заводоуковский городской округ «Центр развития ребенка – Детский сад «Светлячок»</dc:title>
  <dc:creator>алесандр</dc:creator>
  <cp:lastModifiedBy>юзер</cp:lastModifiedBy>
  <cp:revision>32</cp:revision>
  <dcterms:created xsi:type="dcterms:W3CDTF">2017-09-25T15:51:00Z</dcterms:created>
  <dcterms:modified xsi:type="dcterms:W3CDTF">2017-10-13T03:20:16Z</dcterms:modified>
</cp:coreProperties>
</file>