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88" r:id="rId2"/>
    <p:sldMasterId id="2147483936" r:id="rId3"/>
    <p:sldMasterId id="2147483972" r:id="rId4"/>
  </p:sldMasterIdLst>
  <p:sldIdLst>
    <p:sldId id="256" r:id="rId5"/>
    <p:sldId id="260" r:id="rId6"/>
    <p:sldId id="257" r:id="rId7"/>
    <p:sldId id="258" r:id="rId8"/>
    <p:sldId id="261" r:id="rId9"/>
    <p:sldId id="259" r:id="rId10"/>
    <p:sldId id="264" r:id="rId11"/>
    <p:sldId id="262" r:id="rId12"/>
    <p:sldId id="263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3" autoAdjust="0"/>
  </p:normalViewPr>
  <p:slideViewPr>
    <p:cSldViewPr>
      <p:cViewPr varScale="1">
        <p:scale>
          <a:sx n="52" d="100"/>
          <a:sy n="52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93478419364246E-2"/>
          <c:y val="4.4057617797775277E-2"/>
          <c:w val="0.81439741907261587"/>
          <c:h val="0.711233595800524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9444444444444441E-3"/>
                  <c:y val="-7.93650793650792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4"/>
                <c:pt idx="0">
                  <c:v>А</c:v>
                </c:pt>
                <c:pt idx="1">
                  <c:v>ДА (особенности уч. деят.)</c:v>
                </c:pt>
                <c:pt idx="2">
                  <c:v>ДА  (особенности поведения и общения)</c:v>
                </c:pt>
                <c:pt idx="3">
                  <c:v>ДА  (отношение к уч. деят.)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0.66</c:v>
                </c:pt>
                <c:pt idx="1">
                  <c:v>0.08</c:v>
                </c:pt>
                <c:pt idx="2">
                  <c:v>0.05</c:v>
                </c:pt>
                <c:pt idx="3">
                  <c:v>0.04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25925925925925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4"/>
                <c:pt idx="0">
                  <c:v>А</c:v>
                </c:pt>
                <c:pt idx="1">
                  <c:v>ДА (особенности уч. деят.)</c:v>
                </c:pt>
                <c:pt idx="2">
                  <c:v>ДА  (особенности поведения и общения)</c:v>
                </c:pt>
                <c:pt idx="3">
                  <c:v>ДА  (отношение к уч. деят.)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0.67</c:v>
                </c:pt>
                <c:pt idx="1">
                  <c:v>7.0000000000000007E-2</c:v>
                </c:pt>
                <c:pt idx="2">
                  <c:v>0.03</c:v>
                </c:pt>
                <c:pt idx="3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8955264"/>
        <c:axId val="98956800"/>
        <c:axId val="0"/>
      </c:bar3DChart>
      <c:catAx>
        <c:axId val="98955264"/>
        <c:scaling>
          <c:orientation val="minMax"/>
        </c:scaling>
        <c:delete val="0"/>
        <c:axPos val="b"/>
        <c:majorTickMark val="out"/>
        <c:minorTickMark val="none"/>
        <c:tickLblPos val="nextTo"/>
        <c:crossAx val="98956800"/>
        <c:crosses val="autoZero"/>
        <c:auto val="1"/>
        <c:lblAlgn val="ctr"/>
        <c:lblOffset val="100"/>
        <c:noMultiLvlLbl val="0"/>
      </c:catAx>
      <c:valAx>
        <c:axId val="989568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955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88775882181397"/>
          <c:y val="0.17427415323084613"/>
          <c:w val="0.1186677967337416"/>
          <c:h val="0.1395469316335458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strike="noStrike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Советский </c:v>
                </c:pt>
                <c:pt idx="1">
                  <c:v>Железнодорожный</c:v>
                </c:pt>
                <c:pt idx="2">
                  <c:v>Октябрьский</c:v>
                </c:pt>
              </c:strCache>
            </c:strRef>
          </c:cat>
          <c:val>
            <c:numRef>
              <c:f>Лист1!$B$2:$B$4</c:f>
              <c:numCache>
                <c:formatCode>Основной</c:formatCode>
                <c:ptCount val="3"/>
                <c:pt idx="0">
                  <c:v>73</c:v>
                </c:pt>
                <c:pt idx="1">
                  <c:v>67</c:v>
                </c:pt>
                <c:pt idx="2">
                  <c:v>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ВДА, ДА ( особенности уч. деят.)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148148148148147E-3"/>
                  <c:y val="6.3492063492063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148148148148147E-3"/>
                  <c:y val="6.3492063492063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7.93650793650793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Советский </c:v>
                </c:pt>
                <c:pt idx="1">
                  <c:v>Железнодорожный</c:v>
                </c:pt>
                <c:pt idx="2">
                  <c:v>Октябрьский</c:v>
                </c:pt>
              </c:strCache>
            </c:strRef>
          </c:cat>
          <c:val>
            <c:numRef>
              <c:f>Лист1!$C$2:$C$4</c:f>
              <c:numCache>
                <c:formatCode>Основной</c:formatCode>
                <c:ptCount val="3"/>
                <c:pt idx="0">
                  <c:v>22</c:v>
                </c:pt>
                <c:pt idx="1">
                  <c:v>30</c:v>
                </c:pt>
                <c:pt idx="2">
                  <c:v>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ВДА, ДА (особенности повед и общения)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6.7460317460317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148148148148572E-3"/>
                  <c:y val="7.14285714285714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95238095238095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Советский </c:v>
                </c:pt>
                <c:pt idx="1">
                  <c:v>Железнодорожный</c:v>
                </c:pt>
                <c:pt idx="2">
                  <c:v>Октябрьский</c:v>
                </c:pt>
              </c:strCache>
            </c:strRef>
          </c:cat>
          <c:val>
            <c:numRef>
              <c:f>Лист1!$D$2:$D$4</c:f>
              <c:numCache>
                <c:formatCode>Основной</c:formatCode>
                <c:ptCount val="3"/>
                <c:pt idx="0">
                  <c:v>10</c:v>
                </c:pt>
                <c:pt idx="1">
                  <c:v>21</c:v>
                </c:pt>
                <c:pt idx="2">
                  <c:v>14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ВДА, ДА (отношение к уч. деят.)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8.33333333333333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6.3492063492063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Советский </c:v>
                </c:pt>
                <c:pt idx="1">
                  <c:v>Железнодорожный</c:v>
                </c:pt>
                <c:pt idx="2">
                  <c:v>Октябрьский</c:v>
                </c:pt>
              </c:strCache>
            </c:strRef>
          </c:cat>
          <c:val>
            <c:numRef>
              <c:f>Лист1!$E$2:$E$4</c:f>
              <c:numCache>
                <c:formatCode>Основной</c:formatCode>
                <c:ptCount val="3"/>
                <c:pt idx="0">
                  <c:v>11</c:v>
                </c:pt>
                <c:pt idx="1">
                  <c:v>19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07520"/>
        <c:axId val="24072960"/>
        <c:axId val="0"/>
      </c:bar3DChart>
      <c:catAx>
        <c:axId val="32107520"/>
        <c:scaling>
          <c:orientation val="minMax"/>
        </c:scaling>
        <c:delete val="0"/>
        <c:axPos val="b"/>
        <c:majorTickMark val="out"/>
        <c:minorTickMark val="none"/>
        <c:tickLblPos val="nextTo"/>
        <c:crossAx val="24072960"/>
        <c:crosses val="autoZero"/>
        <c:auto val="1"/>
        <c:lblAlgn val="ctr"/>
        <c:lblOffset val="100"/>
        <c:noMultiLvlLbl val="0"/>
      </c:catAx>
      <c:valAx>
        <c:axId val="24072960"/>
        <c:scaling>
          <c:orientation val="minMax"/>
        </c:scaling>
        <c:delete val="0"/>
        <c:axPos val="l"/>
        <c:majorGridlines/>
        <c:numFmt formatCode="Основной" sourceLinked="1"/>
        <c:majorTickMark val="out"/>
        <c:minorTickMark val="none"/>
        <c:tickLblPos val="nextTo"/>
        <c:crossAx val="321075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школьная мотивация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3148148148148147E-3"/>
                  <c:y val="0.1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9444444444444441E-3"/>
                  <c:y val="0.11904761904761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Основной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Лист1!$B$2:$B$3</c:f>
              <c:numCache>
                <c:formatCode>Основной</c:formatCode>
                <c:ptCount val="2"/>
                <c:pt idx="0">
                  <c:v>2.1</c:v>
                </c:pt>
                <c:pt idx="1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учебно-познавательный интерес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.115079365079365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6296296296296294E-3"/>
                  <c:y val="0.107142857142857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Основной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Лист1!$C$2:$C$3</c:f>
              <c:numCache>
                <c:formatCode>Основной</c:formatCode>
                <c:ptCount val="2"/>
                <c:pt idx="0">
                  <c:v>3.9</c:v>
                </c:pt>
                <c:pt idx="1">
                  <c:v>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871168"/>
        <c:axId val="32872704"/>
        <c:axId val="0"/>
      </c:bar3DChart>
      <c:catAx>
        <c:axId val="32871168"/>
        <c:scaling>
          <c:orientation val="minMax"/>
        </c:scaling>
        <c:delete val="0"/>
        <c:axPos val="b"/>
        <c:numFmt formatCode="Основной" sourceLinked="1"/>
        <c:majorTickMark val="out"/>
        <c:minorTickMark val="none"/>
        <c:tickLblPos val="nextTo"/>
        <c:crossAx val="32872704"/>
        <c:crosses val="autoZero"/>
        <c:auto val="1"/>
        <c:lblAlgn val="ctr"/>
        <c:lblOffset val="100"/>
        <c:noMultiLvlLbl val="0"/>
      </c:catAx>
      <c:valAx>
        <c:axId val="32872704"/>
        <c:scaling>
          <c:orientation val="minMax"/>
        </c:scaling>
        <c:delete val="0"/>
        <c:axPos val="l"/>
        <c:majorGridlines/>
        <c:numFmt formatCode="Основной" sourceLinked="1"/>
        <c:majorTickMark val="out"/>
        <c:minorTickMark val="none"/>
        <c:tickLblPos val="nextTo"/>
        <c:crossAx val="3287116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80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45BA519-1AC4-4C87-8593-F28B6DFD580E}" type="datetimeFigureOut">
              <a:rPr lang="ru-RU" smtClean="0"/>
              <a:t>27.08.2013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3BB64-6A44-4E60-8599-0EC1154760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56166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Итоги мониторинга уровня адаптации первоклассников школ г. Улан-Удэ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</a:t>
            </a:r>
            <a:r>
              <a:rPr lang="ru-RU" sz="2800" dirty="0" smtClean="0">
                <a:solidFill>
                  <a:schemeClr val="tx1"/>
                </a:solidFill>
              </a:rPr>
              <a:t>Докладчик: </a:t>
            </a:r>
            <a:r>
              <a:rPr lang="ru-RU" sz="2800" dirty="0" err="1" smtClean="0">
                <a:solidFill>
                  <a:schemeClr val="tx1"/>
                </a:solidFill>
              </a:rPr>
              <a:t>Манхоева</a:t>
            </a:r>
            <a:r>
              <a:rPr lang="ru-RU" sz="2800" dirty="0" smtClean="0">
                <a:solidFill>
                  <a:schemeClr val="tx1"/>
                </a:solidFill>
              </a:rPr>
              <a:t> А.Д.,                                                                								</a:t>
            </a:r>
            <a:r>
              <a:rPr lang="ru-RU" sz="2800" dirty="0" err="1" smtClean="0">
                <a:solidFill>
                  <a:schemeClr val="tx1"/>
                </a:solidFill>
              </a:rPr>
              <a:t>к.психол.н</a:t>
            </a:r>
            <a:r>
              <a:rPr lang="ru-RU" sz="2800" dirty="0" smtClean="0">
                <a:solidFill>
                  <a:schemeClr val="tx1"/>
                </a:solidFill>
              </a:rPr>
              <a:t>., 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										педагог-психолог 									МБОУ «</a:t>
            </a:r>
            <a:r>
              <a:rPr lang="ru-RU" sz="2800" dirty="0" err="1" smtClean="0">
                <a:solidFill>
                  <a:schemeClr val="tx1"/>
                </a:solidFill>
              </a:rPr>
              <a:t>ЦДиК</a:t>
            </a:r>
            <a:r>
              <a:rPr lang="ru-RU" sz="2800" dirty="0" smtClean="0">
                <a:solidFill>
                  <a:schemeClr val="tx1"/>
                </a:solidFill>
              </a:rPr>
              <a:t>»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2013г.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4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04656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Одним из важных критериев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степень успешности, удовлетворенности   в сфере поведения и общения учащихся. Наличие проблем в системе взаимоотношений в кругу сверстников, одноклассников, с учителями, отсутствие взаимопонимания с ними способствуют  снижению показателей адаптации. Примерно 5-10% учащихся    составляют группу риска по этим показателям.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9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746643"/>
          </a:xfrm>
        </p:spPr>
        <p:txBody>
          <a:bodyPr/>
          <a:lstStyle/>
          <a:p>
            <a:pPr algn="just">
              <a:lnSpc>
                <a:spcPct val="20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работе  по преодолению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дезадаптации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главную роль играет учитель, который  должен обратить внимание на  таких учащихся, организовать совместную работу с родителями, при необходимости  привлечь других специалистов – социального педагога, педагога-психолога, врача-невролога.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13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40871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Для организации наиболее продуктивной работы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проблемными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учащимися необходимо учитывать такие  особенности их психического развития, как замедленный темп освоения учебного материала, повышенную утомляемость, истощаемость внимания  при деятельности в режиме фронтального урока. Поэтому необходимо  использовать приемы индивидуализации процесса обучения учащихся  с учетом индивидуальных особенностей развития внимания, памяти, мышления,   мотивационной зрелости и способности к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47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>
                <a:cs typeface="Aharoni" pitchFamily="2" charset="-79"/>
              </a:rPr>
              <a:t>Спасибо за внимание!</a:t>
            </a:r>
          </a:p>
          <a:p>
            <a:endParaRPr lang="ru-RU" sz="5400" b="1" dirty="0" smtClean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144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5328592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</a:t>
            </a:r>
          </a:p>
          <a:p>
            <a:pPr marL="36576" indent="0" algn="just">
              <a:buNone/>
            </a:pPr>
            <a:endParaRPr lang="ru-RU" dirty="0" smtClean="0"/>
          </a:p>
          <a:p>
            <a:pPr marL="36576" indent="0" algn="ctr">
              <a:buNone/>
            </a:pPr>
            <a:endParaRPr lang="ru-RU" dirty="0" smtClean="0"/>
          </a:p>
          <a:p>
            <a:pPr marL="36576" indent="0" algn="ctr">
              <a:buNone/>
            </a:pPr>
            <a:endParaRPr lang="ru-RU" dirty="0"/>
          </a:p>
          <a:p>
            <a:pPr marL="36576" indent="0"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chemeClr val="tx1"/>
                </a:solidFill>
              </a:rPr>
              <a:t>Адаптация </a:t>
            </a:r>
            <a:r>
              <a:rPr lang="ru-RU" sz="3200" dirty="0">
                <a:solidFill>
                  <a:schemeClr val="tx1"/>
                </a:solidFill>
              </a:rPr>
              <a:t>к школе - это </a:t>
            </a:r>
            <a:r>
              <a:rPr lang="ru-RU" sz="3200" dirty="0" smtClean="0">
                <a:solidFill>
                  <a:schemeClr val="tx1"/>
                </a:solidFill>
              </a:rPr>
              <a:t>перестройка</a:t>
            </a:r>
          </a:p>
          <a:p>
            <a:pPr marL="36576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познавательной</a:t>
            </a:r>
            <a:r>
              <a:rPr lang="ru-RU" sz="3200" dirty="0">
                <a:solidFill>
                  <a:schemeClr val="tx1"/>
                </a:solidFill>
              </a:rPr>
              <a:t>, мотивационной </a:t>
            </a:r>
            <a:r>
              <a:rPr lang="ru-RU" sz="3200" dirty="0" smtClean="0">
                <a:solidFill>
                  <a:schemeClr val="tx1"/>
                </a:solidFill>
              </a:rPr>
              <a:t>и</a:t>
            </a:r>
          </a:p>
          <a:p>
            <a:pPr marL="36576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эмоционально-волевой сфер ребенка </a:t>
            </a:r>
            <a:r>
              <a:rPr lang="ru-RU" sz="3200" dirty="0" smtClean="0">
                <a:solidFill>
                  <a:schemeClr val="tx1"/>
                </a:solidFill>
              </a:rPr>
              <a:t>при</a:t>
            </a:r>
          </a:p>
          <a:p>
            <a:pPr marL="36576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>
                <a:solidFill>
                  <a:schemeClr val="tx1"/>
                </a:solidFill>
              </a:rPr>
              <a:t>переходе к систематическому</a:t>
            </a:r>
            <a:r>
              <a:rPr lang="ru-RU" sz="3200" dirty="0" smtClean="0">
                <a:solidFill>
                  <a:schemeClr val="tx1"/>
                </a:solidFill>
              </a:rPr>
              <a:t>,</a:t>
            </a:r>
          </a:p>
          <a:p>
            <a:pPr marL="36576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организованному школьному </a:t>
            </a:r>
            <a:r>
              <a:rPr lang="ru-RU" sz="3200" dirty="0">
                <a:solidFill>
                  <a:schemeClr val="tx1"/>
                </a:solidFill>
              </a:rPr>
              <a:t>обучению.</a:t>
            </a:r>
          </a:p>
        </p:txBody>
      </p:sp>
    </p:spTree>
    <p:extLst>
      <p:ext uri="{BB962C8B-B14F-4D97-AF65-F5344CB8AC3E}">
        <p14:creationId xmlns:p14="http://schemas.microsoft.com/office/powerpoint/2010/main" val="10097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476672"/>
            <a:ext cx="7520940" cy="518457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Степень адаптации проверялась по следующим основным видам школьной деятельности:</a:t>
            </a:r>
          </a:p>
          <a:p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Особенности учебной деятельности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Особенности поведения и общения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Отношение к учебной деятельности</a:t>
            </a:r>
          </a:p>
          <a:p>
            <a:pPr marL="0" indent="0"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3036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адаптации определялся по следующим критериям: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Адаптирован (А)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Возможно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дезадаптирован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(ВДА)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Дезадаптирован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(ДА)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36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Сравнение уровня адаптации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учащихся 1-х классов  школ </a:t>
            </a:r>
            <a:r>
              <a:rPr lang="ru-RU" sz="28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г.Улан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-Удэ в  2011-2012уч.г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2012 -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6347764"/>
              </p:ext>
            </p:extLst>
          </p:nvPr>
        </p:nvGraphicFramePr>
        <p:xfrm>
          <a:off x="611560" y="170080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976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20234"/>
              </p:ext>
            </p:extLst>
          </p:nvPr>
        </p:nvGraphicFramePr>
        <p:xfrm>
          <a:off x="395536" y="980728"/>
          <a:ext cx="82296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15616" y="16625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Распределение по уровням адаптации учащихся</a:t>
            </a:r>
          </a:p>
          <a:p>
            <a:pPr algn="ctr"/>
            <a:r>
              <a:rPr lang="ru-RU" b="1" dirty="0"/>
              <a:t>1-х классов школ г. Улан-Удэ (по районам) за 2012-2013 </a:t>
            </a:r>
            <a:r>
              <a:rPr lang="ru-RU" b="1" dirty="0" err="1"/>
              <a:t>уч.год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000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74136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 3 основным видам деятельности выявлены возможно </a:t>
            </a:r>
            <a:r>
              <a:rPr lang="ru-RU" dirty="0" err="1"/>
              <a:t>дезадаптированные</a:t>
            </a:r>
            <a:r>
              <a:rPr lang="ru-RU" dirty="0"/>
              <a:t> (ВДА) и  </a:t>
            </a:r>
            <a:r>
              <a:rPr lang="ru-RU" dirty="0" err="1"/>
              <a:t>дезадаптированные</a:t>
            </a:r>
            <a:r>
              <a:rPr lang="ru-RU" dirty="0"/>
              <a:t> (ДА) учащиеся  1-х  классов  в школах города.</a:t>
            </a:r>
          </a:p>
          <a:p>
            <a:pPr marL="109728" indent="0">
              <a:buNone/>
            </a:pPr>
            <a:r>
              <a:rPr lang="ru-RU" dirty="0" smtClean="0"/>
              <a:t>По </a:t>
            </a:r>
            <a:r>
              <a:rPr lang="ru-RU" dirty="0"/>
              <a:t>параметру    </a:t>
            </a:r>
            <a:r>
              <a:rPr lang="ru-RU" b="1" u="sng" dirty="0"/>
              <a:t>«Особенности учебной деятельности»</a:t>
            </a:r>
            <a:r>
              <a:rPr lang="ru-RU" b="1" dirty="0"/>
              <a:t> </a:t>
            </a:r>
            <a:r>
              <a:rPr lang="ru-RU" dirty="0"/>
              <a:t>- общее количество:</a:t>
            </a:r>
          </a:p>
          <a:p>
            <a:r>
              <a:rPr lang="ru-RU" dirty="0" smtClean="0"/>
              <a:t>а</a:t>
            </a:r>
            <a:r>
              <a:rPr lang="ru-RU" dirty="0"/>
              <a:t>)</a:t>
            </a:r>
            <a:r>
              <a:rPr lang="ru-RU" u="sng" dirty="0"/>
              <a:t> возможно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(ВДА)</a:t>
            </a:r>
            <a:r>
              <a:rPr lang="ru-RU" dirty="0"/>
              <a:t> -       –</a:t>
            </a:r>
            <a:r>
              <a:rPr lang="ru-RU" b="1" dirty="0" smtClean="0"/>
              <a:t>652чел. (16%)</a:t>
            </a:r>
          </a:p>
          <a:p>
            <a:r>
              <a:rPr lang="ru-RU" dirty="0" smtClean="0"/>
              <a:t>б</a:t>
            </a:r>
            <a:r>
              <a:rPr lang="ru-RU" dirty="0"/>
              <a:t>)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(ДА) </a:t>
            </a:r>
            <a:r>
              <a:rPr lang="ru-RU" dirty="0"/>
              <a:t> - </a:t>
            </a:r>
            <a:r>
              <a:rPr lang="ru-RU" b="1" dirty="0" smtClean="0"/>
              <a:t>209чел. (7%)</a:t>
            </a:r>
          </a:p>
          <a:p>
            <a:endParaRPr lang="ru-RU" dirty="0" smtClean="0"/>
          </a:p>
          <a:p>
            <a:pPr marL="109728" indent="0">
              <a:buNone/>
            </a:pPr>
            <a:r>
              <a:rPr lang="ru-RU" dirty="0" smtClean="0"/>
              <a:t>По </a:t>
            </a:r>
            <a:r>
              <a:rPr lang="ru-RU" dirty="0"/>
              <a:t>параметру  </a:t>
            </a:r>
            <a:r>
              <a:rPr lang="ru-RU" u="sng" dirty="0"/>
              <a:t>«</a:t>
            </a:r>
            <a:r>
              <a:rPr lang="ru-RU" b="1" u="sng" dirty="0"/>
              <a:t>Особенности поведения и общения</a:t>
            </a:r>
            <a:r>
              <a:rPr lang="ru-RU" u="sng" dirty="0"/>
              <a:t>»</a:t>
            </a:r>
            <a:r>
              <a:rPr lang="ru-RU" dirty="0"/>
              <a:t> - общее количество:</a:t>
            </a:r>
          </a:p>
          <a:p>
            <a:r>
              <a:rPr lang="ru-RU" dirty="0"/>
              <a:t>      а) </a:t>
            </a:r>
            <a:r>
              <a:rPr lang="ru-RU" u="sng" dirty="0"/>
              <a:t>возможно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(ВДА)</a:t>
            </a:r>
            <a:r>
              <a:rPr lang="ru-RU" dirty="0"/>
              <a:t> – </a:t>
            </a:r>
            <a:r>
              <a:rPr lang="ru-RU" b="1" dirty="0" smtClean="0"/>
              <a:t>499чел.,</a:t>
            </a:r>
            <a:r>
              <a:rPr lang="ru-RU" dirty="0" smtClean="0"/>
              <a:t> (</a:t>
            </a:r>
            <a:r>
              <a:rPr lang="ru-RU" b="1" dirty="0" smtClean="0"/>
              <a:t>12%)</a:t>
            </a:r>
            <a:endParaRPr lang="ru-RU" dirty="0"/>
          </a:p>
          <a:p>
            <a:r>
              <a:rPr lang="ru-RU" dirty="0"/>
              <a:t>      б)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(ДА) </a:t>
            </a:r>
            <a:r>
              <a:rPr lang="ru-RU" dirty="0"/>
              <a:t>– </a:t>
            </a:r>
            <a:r>
              <a:rPr lang="ru-RU" b="1" dirty="0" smtClean="0"/>
              <a:t>126чел.</a:t>
            </a:r>
            <a:r>
              <a:rPr lang="ru-RU" dirty="0" smtClean="0"/>
              <a:t>, (</a:t>
            </a:r>
            <a:r>
              <a:rPr lang="ru-RU" b="1" dirty="0" smtClean="0"/>
              <a:t>3%)</a:t>
            </a:r>
          </a:p>
          <a:p>
            <a:endParaRPr lang="ru-RU" dirty="0"/>
          </a:p>
          <a:p>
            <a:pPr marL="109728" indent="0">
              <a:buNone/>
            </a:pPr>
            <a:r>
              <a:rPr lang="ru-RU" dirty="0" smtClean="0"/>
              <a:t>По  </a:t>
            </a:r>
            <a:r>
              <a:rPr lang="ru-RU" dirty="0"/>
              <a:t>параметру  «</a:t>
            </a:r>
            <a:r>
              <a:rPr lang="ru-RU" b="1" u="sng" dirty="0"/>
              <a:t>Отношение к учебной деятельности</a:t>
            </a:r>
            <a:r>
              <a:rPr lang="ru-RU" i="1" u="sng" dirty="0"/>
              <a:t>»</a:t>
            </a:r>
            <a:r>
              <a:rPr lang="ru-RU" dirty="0"/>
              <a:t> - общее количество:</a:t>
            </a:r>
          </a:p>
          <a:p>
            <a:r>
              <a:rPr lang="ru-RU" dirty="0"/>
              <a:t>       а) </a:t>
            </a:r>
            <a:r>
              <a:rPr lang="ru-RU" u="sng" dirty="0"/>
              <a:t>возможно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(ВДА)</a:t>
            </a:r>
            <a:r>
              <a:rPr lang="ru-RU" dirty="0"/>
              <a:t> – </a:t>
            </a:r>
            <a:r>
              <a:rPr lang="ru-RU" b="1" dirty="0" smtClean="0"/>
              <a:t>446чел. (10%)</a:t>
            </a:r>
            <a:r>
              <a:rPr lang="ru-RU" dirty="0" smtClean="0"/>
              <a:t>, </a:t>
            </a:r>
            <a:endParaRPr lang="ru-RU" dirty="0"/>
          </a:p>
          <a:p>
            <a:r>
              <a:rPr lang="ru-RU" dirty="0"/>
              <a:t>       б) </a:t>
            </a:r>
            <a:r>
              <a:rPr lang="ru-RU" u="sng" dirty="0" err="1"/>
              <a:t>дезадаптированных</a:t>
            </a:r>
            <a:r>
              <a:rPr lang="ru-RU" u="sng" dirty="0"/>
              <a:t> (ДА) </a:t>
            </a:r>
            <a:r>
              <a:rPr lang="ru-RU" dirty="0"/>
              <a:t>– </a:t>
            </a:r>
            <a:r>
              <a:rPr lang="ru-RU" b="1" dirty="0" smtClean="0"/>
              <a:t>133чел. (3%)</a:t>
            </a:r>
            <a:r>
              <a:rPr lang="ru-RU" dirty="0" smtClean="0"/>
              <a:t>, </a:t>
            </a:r>
            <a:endParaRPr lang="ru-RU" dirty="0"/>
          </a:p>
          <a:p>
            <a:r>
              <a:rPr lang="ru-RU" dirty="0"/>
              <a:t>   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Важно отметить, что для учащихся,  плохо адаптирующихся в одном из видов школьной деятельности,  обычно характерны  затруднения адаптации в двух других видах.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52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Сравнение средних значений  уровня развития мотивации учащихся 1-х классов в 2012 и 2013 уч. гг. (в баллах)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705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8788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20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причины  сниженной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учащихся  кроются в недостаточной  готовности к школьному обучению,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поведенческих навыков, учебной и познавательной мотивации, а также в большинстве случаев связаны с проблемами эмоционального и личностного развития.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4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119</TotalTime>
  <Words>503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Открытая</vt:lpstr>
      <vt:lpstr>Spring</vt:lpstr>
      <vt:lpstr>Волна</vt:lpstr>
      <vt:lpstr>1_Spring</vt:lpstr>
      <vt:lpstr>     Итоги мониторинга уровня адаптации первоклассников школ г. Улан-Удэ               Докладчик: Манхоева А.Д.,                                                                        к.психол.н.,             педагог-психолог          МБОУ «ЦДиК»  2013г.</vt:lpstr>
      <vt:lpstr>Презентация PowerPoint</vt:lpstr>
      <vt:lpstr>Презентация PowerPoint</vt:lpstr>
      <vt:lpstr>Презентация PowerPoint</vt:lpstr>
      <vt:lpstr>Сравнение уровня адаптации учащихся 1-х классов  школ г.Улан-Удэ в  2011-2012уч.г и  2012 -2013 уч.год</vt:lpstr>
      <vt:lpstr>Презентация PowerPoint</vt:lpstr>
      <vt:lpstr>Презентация PowerPoint</vt:lpstr>
      <vt:lpstr>Сравнение средних значений  уровня развития мотивации учащихся 1-х классов в 2012 и 2013 уч. гг. (в баллах)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мониторинга психолого-педагогического уровня адаптации первоклассников в соответствии с требованиями ФГОС</dc:title>
  <dc:creator>программист</dc:creator>
  <cp:lastModifiedBy>программист</cp:lastModifiedBy>
  <cp:revision>11</cp:revision>
  <dcterms:created xsi:type="dcterms:W3CDTF">2013-08-27T06:30:43Z</dcterms:created>
  <dcterms:modified xsi:type="dcterms:W3CDTF">2013-08-27T08:31:53Z</dcterms:modified>
</cp:coreProperties>
</file>