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6"/>
  </p:notesMasterIdLst>
  <p:sldIdLst>
    <p:sldId id="256" r:id="rId2"/>
    <p:sldId id="279" r:id="rId3"/>
    <p:sldId id="281" r:id="rId4"/>
    <p:sldId id="282" r:id="rId5"/>
    <p:sldId id="284" r:id="rId6"/>
    <p:sldId id="285" r:id="rId7"/>
    <p:sldId id="286" r:id="rId8"/>
    <p:sldId id="287" r:id="rId9"/>
    <p:sldId id="289" r:id="rId10"/>
    <p:sldId id="290" r:id="rId11"/>
    <p:sldId id="291" r:id="rId12"/>
    <p:sldId id="293" r:id="rId13"/>
    <p:sldId id="294" r:id="rId14"/>
    <p:sldId id="304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E08"/>
    <a:srgbClr val="B92D14"/>
    <a:srgbClr val="35759D"/>
    <a:srgbClr val="35B19D"/>
    <a:srgbClr val="000000"/>
    <a:srgbClr val="FFFF00"/>
    <a:srgbClr val="491403"/>
    <a:srgbClr val="3A10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536" autoAdjust="0"/>
    <p:restoredTop sz="95596" autoAdjust="0"/>
  </p:normalViewPr>
  <p:slideViewPr>
    <p:cSldViewPr>
      <p:cViewPr>
        <p:scale>
          <a:sx n="100" d="100"/>
          <a:sy n="100" d="100"/>
        </p:scale>
        <p:origin x="-198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376167-3EC1-468F-8835-976D59E9492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DD719D-5A15-4600-82C1-4D200B4EA761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F91967-038F-462C-997A-7DDDBE8D39B6}" type="slidenum">
              <a:rPr lang="en-US"/>
              <a:pPr/>
              <a:t>2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ChangeArrowheads="1"/>
          </p:cNvSpPr>
          <p:nvPr/>
        </p:nvSpPr>
        <p:spPr bwMode="gray">
          <a:xfrm>
            <a:off x="7086600" y="644525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i="1">
                <a:solidFill>
                  <a:schemeClr val="tx2"/>
                </a:solidFill>
              </a:rPr>
              <a:t>LOGO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667000"/>
            <a:ext cx="6400800" cy="942975"/>
          </a:xfrm>
        </p:spPr>
        <p:txBody>
          <a:bodyPr/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362200"/>
            <a:ext cx="5791200" cy="304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00800"/>
            <a:ext cx="19812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291138" y="6515100"/>
            <a:ext cx="1839912" cy="244475"/>
          </a:xfrm>
        </p:spPr>
        <p:txBody>
          <a:bodyPr/>
          <a:lstStyle>
            <a:lvl1pPr algn="r">
              <a:defRPr b="0" i="1"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8600" y="6400800"/>
            <a:ext cx="381000" cy="244475"/>
          </a:xfr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6C439CC-9714-4AEF-AE0C-B13C30F39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578FA8-A319-478F-87B1-EE3818AB6F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77025" y="503238"/>
            <a:ext cx="20478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03238"/>
            <a:ext cx="59912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3986CF-A066-40D2-9CD2-627827B05A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503238"/>
            <a:ext cx="7086600" cy="4873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33400" y="1295400"/>
            <a:ext cx="8191500" cy="51054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B9DE44-4F4E-4C33-9041-6AD52D602D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C2D1F2-3279-420E-8FBD-7174C82966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EF4526-8350-4DA9-9EAF-A1DAE80458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295400"/>
            <a:ext cx="4019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5350" y="1295400"/>
            <a:ext cx="40195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AFA74B-584B-462F-93B3-C8C7FC2B631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C88C58-B9B9-42B5-A2DA-87BCC01CF3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ADC40C-9400-4E50-8319-012F40FD02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FBDC10-5B1A-4600-85E2-B3493753A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0D3AC9-E281-4DDC-B799-2D6A30AB13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DB9E36-93FF-4376-AA12-123EB78577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33400" y="1295400"/>
            <a:ext cx="81915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553200" y="65055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505575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fld id="{E5B9DE44-4F4E-4C33-9041-6AD52D602D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90600" y="503238"/>
            <a:ext cx="70866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05575"/>
            <a:ext cx="1905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endParaRPr lang="ru-RU"/>
          </a:p>
        </p:txBody>
      </p:sp>
      <p:pic>
        <p:nvPicPr>
          <p:cNvPr id="3079" name="Picture 101" descr="arrow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77200" y="457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42910" y="4000504"/>
            <a:ext cx="8072494" cy="85725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Моделирование предметно-развивающей среды кабинета (мастерской)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29198"/>
            <a:ext cx="6486548" cy="1785950"/>
          </a:xfrm>
        </p:spPr>
        <p:txBody>
          <a:bodyPr/>
          <a:lstStyle/>
          <a:p>
            <a:pPr>
              <a:defRPr/>
            </a:pPr>
            <a:endParaRPr lang="ru-RU" sz="1400" b="1" u="sng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: </a:t>
            </a:r>
            <a:r>
              <a:rPr lang="ru-RU" sz="1400" b="1" u="sng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Коврикова</a:t>
            </a: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Валентина Васильевна</a:t>
            </a:r>
          </a:p>
          <a:p>
            <a:pPr>
              <a:defRPr/>
            </a:pP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Специальность: Педагог дополнительного образования . </a:t>
            </a:r>
          </a:p>
          <a:p>
            <a:pPr>
              <a:defRPr/>
            </a:pP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технологии.</a:t>
            </a:r>
          </a:p>
          <a:p>
            <a:pPr>
              <a:defRPr/>
            </a:pP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ПОСЕЛКОВАЯ СОШ</a:t>
            </a:r>
          </a:p>
          <a:p>
            <a:pPr>
              <a:defRPr/>
            </a:pP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Поселок </a:t>
            </a:r>
            <a:r>
              <a:rPr lang="ru-RU" sz="1400" b="1" u="sng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Новополтавский</a:t>
            </a: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Азовского района Ростовской области</a:t>
            </a:r>
          </a:p>
          <a:p>
            <a:pPr>
              <a:defRPr/>
            </a:pPr>
            <a:r>
              <a:rPr lang="ru-RU" sz="14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2018год.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304800"/>
            <a:ext cx="5819788" cy="105249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 учебном 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кабинете следует предусмотреть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 descr="C:\Users\Валентина\Desktop\Наброски для Андреевой\133792632476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286000" cy="304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29322" y="1600200"/>
            <a:ext cx="3071834" cy="4419600"/>
          </a:xfrm>
        </p:spPr>
        <p:txBody>
          <a:bodyPr/>
          <a:lstStyle/>
          <a:p>
            <a:pPr algn="r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место для        отдыха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учащихся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или занятий по интересам во внеурочное время и во время перемен. 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4" descr="C:\Users\Валентина\Desktop\интерьер\9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357298"/>
            <a:ext cx="3571900" cy="2681345"/>
          </a:xfrm>
          <a:prstGeom prst="rect">
            <a:avLst/>
          </a:prstGeom>
          <a:noFill/>
        </p:spPr>
      </p:pic>
      <p:pic>
        <p:nvPicPr>
          <p:cNvPr id="7" name="Picture 3" descr="C:\Users\Валентина\Desktop\интерьер\shcool14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15666"/>
            <a:ext cx="3571900" cy="2428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304800"/>
            <a:ext cx="6605606" cy="7159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Игровое пространство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/>
          </a:p>
        </p:txBody>
      </p:sp>
      <p:pic>
        <p:nvPicPr>
          <p:cNvPr id="5" name="Picture 4" descr="C:\Users\Валентина\Desktop\Наброски для Андреевой\image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857232"/>
            <a:ext cx="3214710" cy="241103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571900" cy="4419600"/>
          </a:xfrm>
        </p:spPr>
        <p:txBody>
          <a:bodyPr/>
          <a:lstStyle/>
          <a:p>
            <a:pPr>
              <a:buNone/>
            </a:pP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это : спортивный зал, рекреационные помещения, игровые комнаты, актовый зал, живые уголки, зимние сады, игровые комнаты для детей младшего школьного возраста, помещения для творчества, библиотека, школьный музей и пр.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7" descr="C:\Users\Валентина\Desktop\Наброски для Андреевой\2012-03-23 10.51.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928934"/>
            <a:ext cx="2786082" cy="3714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Зона двигательной активности 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 descr="C:\Users\Валентина\Desktop\Наброски для Андреевой\image (1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28670"/>
            <a:ext cx="3581400" cy="268605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00694" y="1600200"/>
            <a:ext cx="3286148" cy="44196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позволяет сделать ориентацию на игровые методы обучения и обеспечить игры на полу и активные движения, (что так характерно для базового этапа обучения).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3" descr="C:\Users\Валентина\Desktop\интерьер\shcool14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929066"/>
            <a:ext cx="3857652" cy="2622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229600" cy="714381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Зонирование учебного кабинета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 descr="C:\Users\Валентина\Desktop\Наброски для Андреевой\image (18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857232"/>
            <a:ext cx="3286148" cy="246461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642918"/>
            <a:ext cx="5572164" cy="537688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способствует развитию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личности учащегося на основе освоения способов деятельности, адаптации к условиям обучения, раскрытию и развитию способностей обучающихся, повышению их уровня культуры .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Возможность пространственной трансформации помещений в соответствии с образовательными          задачами.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3" descr="C:\Users\Валентина\Desktop\Наброски для Андреевой\13614246106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57628"/>
            <a:ext cx="2000265" cy="2667020"/>
          </a:xfrm>
          <a:prstGeom prst="rect">
            <a:avLst/>
          </a:prstGeom>
          <a:noFill/>
        </p:spPr>
      </p:pic>
      <p:pic>
        <p:nvPicPr>
          <p:cNvPr id="7" name="Picture 4" descr="C:\Users\Валентина\Desktop\Наброски для Андреевой\13614246386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857628"/>
            <a:ext cx="2018107" cy="2690809"/>
          </a:xfrm>
          <a:prstGeom prst="rect">
            <a:avLst/>
          </a:prstGeom>
          <a:noFill/>
        </p:spPr>
      </p:pic>
      <p:pic>
        <p:nvPicPr>
          <p:cNvPr id="8" name="Picture 5" descr="C:\Users\Валентина\Desktop\Наброски для Андреевой\13865788089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7901" y="3857628"/>
            <a:ext cx="2035983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ЛИТЕРАТУРА:</a:t>
            </a:r>
            <a:b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305444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1.Федеральный государственный образовательный стандарт начального общего образования: Приложение «ФГОСТ НОО»: М. Просвещение , 2009. — «Стандарты второго поколения».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2. Примерная основная образовательная программа образовательного учреждения. 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сост.Е.С.Савинов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/, - 2-е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изд.,перераб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. – М.: Просвещение.2010г -204с. – (Стандарты второго поколения). – ISBN 978-09-022564-9.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3.УМК «Перспективная  школа». М.: Издательство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Академкнига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/ Учебник, - 2010г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4.Как проектировать универсальные учебные действия в начальной школе: от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действияк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мысли / под ред. А. Г.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Асмолова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.— М.: Просвещение, 2008.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5.Планируемые результаты начального общего образования / под ред. Г. С. Ковалевой, О. Б. Логиновой. — М.: Просвещение, 2009.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6.Как проектировать универсальные учебные действия в начальной школе. От действия к мысли / Под ред. А.Г.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Асмолова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. – М.: Просвещение, 2010.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7.Оценка достижения планируемых результатов в начальной школе /Под ред. Г.С. Ковалевой, О.Б. Логиновой. – М.: Просвещение, 2010.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 8.Пред  школа нового поколения. Концептуальные основы и программы / Сост. Р.Г.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Чуракова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. – М.: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</a:rPr>
              <a:t>Академкнига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  <a:t>/Учебник, 2010.</a:t>
            </a:r>
            <a:br>
              <a:rPr lang="ru-RU" sz="14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6861175" cy="68580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Анализ Федерального государственного образовательного стандарта общего образования  позволили нам представить </a:t>
            </a: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функциональные зоны кабинета:</a:t>
            </a:r>
            <a:endParaRPr lang="en-US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2357430"/>
            <a:ext cx="6934200" cy="4357718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      рабочая зона для учителя, 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учебная,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поисково-исследовательская (</a:t>
            </a:r>
            <a:r>
              <a:rPr lang="ru-RU" sz="1600" b="1" dirty="0" err="1" smtClean="0">
                <a:solidFill>
                  <a:schemeClr val="bg2">
                    <a:lumMod val="50000"/>
                  </a:schemeClr>
                </a:solidFill>
              </a:rPr>
              <a:t>естественно-научная</a:t>
            </a: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 лаборатория, мастерские), 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информационная, 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игровая и рекреационная зоны,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  <a:t>зона для индивидуальных занятий в учебных кабинетах образовательного учреждения.</a:t>
            </a:r>
            <a:br>
              <a:rPr lang="ru-RU" sz="16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266812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Рабочее место учителя </a:t>
            </a:r>
            <a:b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 descr="http://img3.proshkolu.ru/content/media/pic/std/1000000/696000/695589-c3fce2b72a6961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036" y="1768066"/>
            <a:ext cx="4513278" cy="338495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может быть также использовано для размещения и сохранения материалов образовательного процесса, в том числе — работ обучающихся и педагогов, используемых участниками образовательного процесса информационных ресурсов.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229600" cy="857256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 классном кабинете  есть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 descr="C:\Users\Валентина\Desktop\интерьер\foto-technologd_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13" y="1647804"/>
            <a:ext cx="3421893" cy="228126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000108"/>
            <a:ext cx="3581400" cy="5019692"/>
          </a:xfrm>
        </p:spPr>
        <p:txBody>
          <a:bodyPr/>
          <a:lstStyle/>
          <a:p>
            <a:endParaRPr lang="ru-RU" sz="2000" b="1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зона для учебных занятий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    которая представлена не только партами, но и конторками, за которыми ребенок может заниматься стоя, тем самым, снимая статическое напряжение. В учебной зоне расположены </a:t>
            </a:r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</a:rPr>
              <a:t>разноуровневые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парты, согласно требованиям </a:t>
            </a:r>
            <a:r>
              <a:rPr lang="ru-RU" sz="2000" b="1" dirty="0" err="1" smtClean="0">
                <a:solidFill>
                  <a:schemeClr val="bg2">
                    <a:lumMod val="50000"/>
                  </a:schemeClr>
                </a:solidFill>
              </a:rPr>
              <a:t>СанПиНа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3" descr="C:\Users\Валентина\Desktop\интерьер\foto-technolog_1.jpg"/>
          <p:cNvPicPr>
            <a:picLocks noChangeAspect="1" noChangeArrowheads="1"/>
          </p:cNvPicPr>
          <p:nvPr/>
        </p:nvPicPr>
        <p:blipFill>
          <a:blip r:embed="rId3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1036624" y="4143380"/>
            <a:ext cx="3763951" cy="2503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85794"/>
            <a:ext cx="8229600" cy="114300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Центральная стена учебного кабинета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3" descr="C:\Users\Валентина\Desktop\Наброски для Андреевой\image (1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2340768"/>
            <a:ext cx="4019550" cy="301466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постоянно находится в поле зрения учащихся. Но она не должна быть «перегруженной», иначе информация теряется. Например, в кабинете математики над доской могут висеть 3—5 портретов великих математиков (разумеется, с фамилиями и датами их жизни) и «золотые» правила математики — формулы и постулаты.  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28670"/>
            <a:ext cx="8229600" cy="85725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Задняя стена учебного кабинета</a:t>
            </a:r>
            <a:b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 descr="C:\Users\Валентина\Desktop\интерьер\3144110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3400" y="2025755"/>
            <a:ext cx="4019550" cy="3644689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3643338" cy="411481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неудобна для восприятия, по­этому вдоль нее обычно размещают шкафы с дидактическими материалами и техническими 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средствами обучения.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Возможность доступа к разным образовательным источникам.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928670"/>
            <a:ext cx="8229600" cy="1000132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Боковая стена (против окон) 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6" descr="C:\Users\Валентина\Desktop\Наброски для Андреевой\image (7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0175" y="2990850"/>
            <a:ext cx="2286000" cy="17145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тоже весьма информативна. На ней могут быть размещены блоки информации по разделам учебной дисциплины, а при отсутствии кабинетной системы обучения (кабинеты закреплены за классами) - классная стенная газета,«День именинника» и т. п.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00042"/>
            <a:ext cx="8229600" cy="85725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Стена с оконными проемами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2" descr="C:\Users\Валентина\Desktop\интерьер\SAM_047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429024" cy="2571768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357298"/>
            <a:ext cx="3581400" cy="4662502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не должна использоваться 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ни  по значению цветового решения интерьера учебного кабинета (класса), </a:t>
            </a:r>
            <a:b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 и его информативности. 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2" descr="C:\Users\Валентина\Desktop\интерьер\3.kabinet_tekhnologii_devoche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4048916"/>
            <a:ext cx="3857652" cy="2582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57166"/>
            <a:ext cx="8229600" cy="571504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Поисково-исследовательская зона учебного кабинета</a:t>
            </a: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3" descr="C:\Users\Валентина\Desktop\интерьер\1_525f8e96bb4e5525f8e96bb5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2857520" cy="214314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714776" cy="441960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</a:t>
            </a: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</a:rPr>
              <a:t>представляет возможность школьникам проводить эксперименты, в том числе с использованием учебного лабораторного оборудования, вещественных и виртуально-наглядных моделей и коллекций основных математических и естественнонаучных объектов и явлений; цифрового (электронного) и традиционного измерения. </a:t>
            </a:r>
            <a:endParaRPr lang="ru-RU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Picture 4" descr="C:\Users\Валентина\Desktop\интерьер\4.kabinet_tekhnologii_devochek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928934"/>
            <a:ext cx="2928958" cy="19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Валентина\Desktop\интерьер\5.kabinet_tekhnologii_devoche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786322"/>
            <a:ext cx="2857520" cy="1905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3">
  <a:themeElements>
    <a:clrScheme name="Тема Office 1">
      <a:dk1>
        <a:srgbClr val="000000"/>
      </a:dk1>
      <a:lt1>
        <a:srgbClr val="FFFFFF"/>
      </a:lt1>
      <a:dk2>
        <a:srgbClr val="193583"/>
      </a:dk2>
      <a:lt2>
        <a:srgbClr val="C0C0C0"/>
      </a:lt2>
      <a:accent1>
        <a:srgbClr val="E46C22"/>
      </a:accent1>
      <a:accent2>
        <a:srgbClr val="14CAEE"/>
      </a:accent2>
      <a:accent3>
        <a:srgbClr val="FFFFFF"/>
      </a:accent3>
      <a:accent4>
        <a:srgbClr val="000000"/>
      </a:accent4>
      <a:accent5>
        <a:srgbClr val="EFBAAB"/>
      </a:accent5>
      <a:accent6>
        <a:srgbClr val="11B7D8"/>
      </a:accent6>
      <a:hlink>
        <a:srgbClr val="6A6AE2"/>
      </a:hlink>
      <a:folHlink>
        <a:srgbClr val="66A444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93583"/>
        </a:dk2>
        <a:lt2>
          <a:srgbClr val="C0C0C0"/>
        </a:lt2>
        <a:accent1>
          <a:srgbClr val="E46C22"/>
        </a:accent1>
        <a:accent2>
          <a:srgbClr val="14CAEE"/>
        </a:accent2>
        <a:accent3>
          <a:srgbClr val="FFFFFF"/>
        </a:accent3>
        <a:accent4>
          <a:srgbClr val="000000"/>
        </a:accent4>
        <a:accent5>
          <a:srgbClr val="EFBAAB"/>
        </a:accent5>
        <a:accent6>
          <a:srgbClr val="11B7D8"/>
        </a:accent6>
        <a:hlink>
          <a:srgbClr val="6A6AE2"/>
        </a:hlink>
        <a:folHlink>
          <a:srgbClr val="66A4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76CA2A"/>
        </a:accent1>
        <a:accent2>
          <a:srgbClr val="E5772D"/>
        </a:accent2>
        <a:accent3>
          <a:srgbClr val="FFFFFF"/>
        </a:accent3>
        <a:accent4>
          <a:srgbClr val="000000"/>
        </a:accent4>
        <a:accent5>
          <a:srgbClr val="BDE1AC"/>
        </a:accent5>
        <a:accent6>
          <a:srgbClr val="CF6B28"/>
        </a:accent6>
        <a:hlink>
          <a:srgbClr val="1A50B2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3366"/>
        </a:dk2>
        <a:lt2>
          <a:srgbClr val="C0C0C0"/>
        </a:lt2>
        <a:accent1>
          <a:srgbClr val="4EA7EA"/>
        </a:accent1>
        <a:accent2>
          <a:srgbClr val="93C052"/>
        </a:accent2>
        <a:accent3>
          <a:srgbClr val="FFFFFF"/>
        </a:accent3>
        <a:accent4>
          <a:srgbClr val="000000"/>
        </a:accent4>
        <a:accent5>
          <a:srgbClr val="B2D0F3"/>
        </a:accent5>
        <a:accent6>
          <a:srgbClr val="85AE49"/>
        </a:accent6>
        <a:hlink>
          <a:srgbClr val="9999FF"/>
        </a:hlink>
        <a:folHlink>
          <a:srgbClr val="855AD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247</TotalTime>
  <Words>164</Words>
  <Application>Microsoft Office PowerPoint</Application>
  <PresentationFormat>Экран (4:3)</PresentationFormat>
  <Paragraphs>41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Тема13</vt:lpstr>
      <vt:lpstr>Моделирование предметно-развивающей среды кабинета (мастерской)</vt:lpstr>
      <vt:lpstr>Анализ Федерального государственного образовательного стандарта общего образования  позволили нам представить функциональные зоны кабинета:</vt:lpstr>
      <vt:lpstr>Рабочее место учителя  </vt:lpstr>
      <vt:lpstr>В классном кабинете  есть</vt:lpstr>
      <vt:lpstr>Центральная стена учебного кабинета </vt:lpstr>
      <vt:lpstr>Задняя стена учебного кабинета </vt:lpstr>
      <vt:lpstr>Боковая стена (против окон) </vt:lpstr>
      <vt:lpstr>Стена с оконными проемами</vt:lpstr>
      <vt:lpstr>Поисково-исследовательская зона учебного кабинета</vt:lpstr>
      <vt:lpstr>В учебном  кабинете следует предусмотреть</vt:lpstr>
      <vt:lpstr>Игровое пространство </vt:lpstr>
      <vt:lpstr>Зона двигательной активности  </vt:lpstr>
      <vt:lpstr>Зонирование учебного кабинета</vt:lpstr>
      <vt:lpstr>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</dc:title>
  <dc:creator>Валентина</dc:creator>
  <cp:lastModifiedBy>Валентина</cp:lastModifiedBy>
  <cp:revision>23</cp:revision>
  <dcterms:created xsi:type="dcterms:W3CDTF">2015-11-02T09:49:33Z</dcterms:created>
  <dcterms:modified xsi:type="dcterms:W3CDTF">2018-01-04T18:59:50Z</dcterms:modified>
</cp:coreProperties>
</file>