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4" r:id="rId5"/>
    <p:sldId id="265" r:id="rId6"/>
    <p:sldId id="260" r:id="rId7"/>
    <p:sldId id="266" r:id="rId8"/>
    <p:sldId id="261" r:id="rId9"/>
    <p:sldId id="262" r:id="rId10"/>
    <p:sldId id="273" r:id="rId11"/>
    <p:sldId id="274" r:id="rId12"/>
    <p:sldId id="271" r:id="rId13"/>
    <p:sldId id="275" r:id="rId14"/>
    <p:sldId id="276" r:id="rId15"/>
    <p:sldId id="277" r:id="rId16"/>
    <p:sldId id="267" r:id="rId17"/>
    <p:sldId id="25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Классный час: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КАКИЕ ОПАСНОСТИ ТАЯТСЯ В ИНТЕРНЕТЕ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3952" y="4714884"/>
            <a:ext cx="6480048" cy="17526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Классные руководители:</a:t>
            </a:r>
          </a:p>
          <a:p>
            <a:pPr algn="ctr"/>
            <a:r>
              <a:rPr lang="ru-RU" dirty="0" smtClean="0"/>
              <a:t>Балашова И.В., </a:t>
            </a:r>
            <a:r>
              <a:rPr lang="ru-RU" dirty="0" err="1" smtClean="0"/>
              <a:t>Болезина</a:t>
            </a:r>
            <a:r>
              <a:rPr lang="ru-RU" dirty="0" smtClean="0"/>
              <a:t> Т.П.,</a:t>
            </a:r>
            <a:r>
              <a:rPr lang="ru-RU" dirty="0" err="1" smtClean="0"/>
              <a:t>Щелупанова</a:t>
            </a:r>
            <a:r>
              <a:rPr lang="ru-RU" dirty="0" smtClean="0"/>
              <a:t> Н.Г.</a:t>
            </a:r>
            <a:endParaRPr lang="ru-RU" dirty="0"/>
          </a:p>
        </p:txBody>
      </p:sp>
      <p:pic>
        <p:nvPicPr>
          <p:cNvPr id="4" name="Рисунок 3" descr="Компьютерная зависимость у подрост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14290"/>
            <a:ext cx="4169670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0" y="285728"/>
            <a:ext cx="2767585" cy="20756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17095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С ПЕРВОБЫТНЫХ ВРЕМЕН</a:t>
            </a:r>
            <a:r>
              <a:rPr lang="ru-RU" sz="2400" dirty="0">
                <a:solidFill>
                  <a:srgbClr val="0070C0"/>
                </a:solidFill>
              </a:rPr>
              <a:t> знания об устройстве и структуре человеческой психики были основой жреческих практик на Востоке и Западе.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В Средневековье носители </a:t>
            </a:r>
            <a:r>
              <a:rPr lang="ru-RU" dirty="0"/>
              <a:t>"тайного знания" неизменно сопровождали власть, если не были самой властью. Ибо способности управлять волей и психикой людей, возможность проникать в тайны человеческого </a:t>
            </a:r>
            <a:r>
              <a:rPr lang="ru-RU" dirty="0" smtClean="0"/>
              <a:t>сердца были </a:t>
            </a:r>
            <a:r>
              <a:rPr lang="ru-RU" dirty="0"/>
              <a:t>источником огромной силы и влияния.</a:t>
            </a:r>
          </a:p>
        </p:txBody>
      </p:sp>
      <p:pic>
        <p:nvPicPr>
          <p:cNvPr id="2050" name="Picture 2" descr="C:\Users\вова\Desktop\бОТАНИК\огэ\504991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5517232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1186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Светило российской науки академик Бехтерев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уже </a:t>
            </a:r>
            <a:r>
              <a:rPr lang="ru-RU" dirty="0"/>
              <a:t>в начале прошлого века создает Институт изучения мозга, в </a:t>
            </a:r>
            <a:r>
              <a:rPr lang="ru-RU" dirty="0" smtClean="0"/>
              <a:t>котором </a:t>
            </a:r>
            <a:r>
              <a:rPr lang="ru-RU" dirty="0"/>
              <a:t>изучались физические воздействия мысли человека на живые организмы. В ходе многочисленных экспериментов выяснилось, что человек способен управлять животным, так сказать, мысленно — без </a:t>
            </a:r>
            <a:r>
              <a:rPr lang="ru-RU" dirty="0" smtClean="0"/>
              <a:t>команд</a:t>
            </a:r>
            <a:r>
              <a:rPr lang="ru-RU" dirty="0"/>
              <a:t> </a:t>
            </a:r>
            <a:r>
              <a:rPr lang="ru-RU" dirty="0" smtClean="0"/>
              <a:t>и пинков.</a:t>
            </a:r>
            <a:endParaRPr lang="ru-RU" dirty="0"/>
          </a:p>
          <a:p>
            <a:pPr algn="just"/>
            <a:r>
              <a:rPr lang="ru-RU" dirty="0"/>
              <a:t>Бехтеревым была обнаружена и экспериментально доказана способность некоторых людей осуществлять "сверхчувственный контакт", транслировать в мозг другого живого организма образы, передавать ему эмоции и создавать в нем те или иные мышечные импульсы. </a:t>
            </a:r>
          </a:p>
        </p:txBody>
      </p:sp>
      <p:pic>
        <p:nvPicPr>
          <p:cNvPr id="3074" name="Picture 2" descr="C:\Users\вова\Desktop\бОТАНИК\огэ\504991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76672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9182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rgbClr val="0070C0"/>
                </a:solidFill>
              </a:rPr>
              <a:t>ПСИ-технологии </a:t>
            </a:r>
            <a:r>
              <a:rPr lang="ru-RU" sz="4800" b="1" dirty="0">
                <a:solidFill>
                  <a:srgbClr val="0070C0"/>
                </a:solidFill>
              </a:rPr>
              <a:t> 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525963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В </a:t>
            </a:r>
            <a:r>
              <a:rPr lang="ru-RU" dirty="0"/>
              <a:t>1985 году американцы рассекретили одну из своих военных разработок — </a:t>
            </a:r>
            <a:r>
              <a:rPr lang="ru-RU" dirty="0" smtClean="0"/>
              <a:t>нейролингвистическое </a:t>
            </a:r>
            <a:r>
              <a:rPr lang="ru-RU" dirty="0"/>
              <a:t>программирование (НЛП). Суть его в том, что оператор вводит собеседника в состояние так называемого мягкого гипноза, а затем незаметно начинает им манипулировать посредством определенных фраз, интонаций и мыслей.</a:t>
            </a:r>
          </a:p>
        </p:txBody>
      </p:sp>
      <p:pic>
        <p:nvPicPr>
          <p:cNvPr id="7170" name="Picture 2" descr="C:\Users\вова\Desktop\бОТАНИК\огэ\504991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373216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3575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"МОЗГОВАЯ </a:t>
            </a:r>
            <a:r>
              <a:rPr lang="ru-RU" b="1" dirty="0" smtClean="0"/>
              <a:t>ВОЙНА«</a:t>
            </a:r>
            <a:br>
              <a:rPr lang="ru-RU" b="1" dirty="0" smtClean="0"/>
            </a:br>
            <a:r>
              <a:rPr lang="ru-RU" dirty="0" smtClean="0"/>
              <a:t>на </a:t>
            </a:r>
            <a:r>
              <a:rPr lang="ru-RU" dirty="0"/>
              <a:t>поражение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525963"/>
          </a:xfrm>
        </p:spPr>
        <p:txBody>
          <a:bodyPr/>
          <a:lstStyle/>
          <a:p>
            <a:pPr marL="36576" indent="0" algn="just">
              <a:buNone/>
            </a:pPr>
            <a:r>
              <a:rPr lang="ru-RU" dirty="0" smtClean="0"/>
              <a:t>— </a:t>
            </a:r>
            <a:r>
              <a:rPr lang="ru-RU" dirty="0"/>
              <a:t>реальность, ставшая повседневностью. Методами ведения этой войны является </a:t>
            </a:r>
            <a:r>
              <a:rPr lang="ru-RU" dirty="0" err="1"/>
              <a:t>психозондирование</a:t>
            </a:r>
            <a:r>
              <a:rPr lang="ru-RU" dirty="0"/>
              <a:t> (исследование подсознания человека) и </a:t>
            </a:r>
            <a:r>
              <a:rPr lang="ru-RU" dirty="0" err="1"/>
              <a:t>психокоррекция</a:t>
            </a:r>
            <a:r>
              <a:rPr lang="ru-RU" dirty="0"/>
              <a:t> (направленное воздействие на психику).</a:t>
            </a:r>
          </a:p>
        </p:txBody>
      </p:sp>
      <p:pic>
        <p:nvPicPr>
          <p:cNvPr id="4098" name="Picture 2" descr="C:\Users\вова\Desktop\бОТАНИК\огэ\504991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365104"/>
            <a:ext cx="2448272" cy="17281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7303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Испытания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435280" cy="4525963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/>
              <a:t>Испытания </a:t>
            </a:r>
            <a:r>
              <a:rPr lang="ru-RU" sz="1600" dirty="0"/>
              <a:t>в Северной Ирландии показали, что при помощи двух ультразвуковых частот можно разогнать толпу или деморализовать целую армию. Когда эти две частоты смешиваются в человеческом ухе, они становятся невыносимыми. Подопытные солдаты </a:t>
            </a:r>
            <a:r>
              <a:rPr lang="ru-RU" sz="1600" dirty="0" smtClean="0"/>
              <a:t>испытывали </a:t>
            </a:r>
            <a:r>
              <a:rPr lang="ru-RU" sz="1600" dirty="0"/>
              <a:t>непреодолимое желание </a:t>
            </a:r>
            <a:r>
              <a:rPr lang="ru-RU" sz="1600" dirty="0" smtClean="0"/>
              <a:t>бежать.</a:t>
            </a:r>
          </a:p>
          <a:p>
            <a:pPr algn="just"/>
            <a:r>
              <a:rPr lang="ru-RU" sz="1600" dirty="0" smtClean="0"/>
              <a:t>Звуковая </a:t>
            </a:r>
            <a:r>
              <a:rPr lang="ru-RU" sz="1600" dirty="0"/>
              <a:t>регуляция психики или словесные внушения могут внедряться в закодированной форме в любой носитель звуковой информации: музыку, речь, шум</a:t>
            </a:r>
            <a:r>
              <a:rPr lang="ru-RU" sz="1600" dirty="0" smtClean="0"/>
              <a:t>…«</a:t>
            </a:r>
            <a:r>
              <a:rPr lang="ru-RU" sz="1600" dirty="0" err="1" smtClean="0"/>
              <a:t>Психомузыка</a:t>
            </a:r>
            <a:r>
              <a:rPr lang="ru-RU" sz="1600" dirty="0"/>
              <a:t>", которая представляет собой </a:t>
            </a:r>
            <a:r>
              <a:rPr lang="ru-RU" sz="1600" dirty="0" smtClean="0"/>
              <a:t>звуковой </a:t>
            </a:r>
            <a:r>
              <a:rPr lang="ru-RU" sz="1600" dirty="0"/>
              <a:t>сигнал сложной структуры. Целью невербального музыкального воздействия является активизация внутренних ресурсов организма</a:t>
            </a:r>
            <a:r>
              <a:rPr lang="ru-RU" sz="1600" dirty="0" smtClean="0"/>
              <a:t>, </a:t>
            </a:r>
            <a:r>
              <a:rPr lang="ru-RU" sz="1600" dirty="0"/>
              <a:t>улучшение качества сна, улучшение эмоционального </a:t>
            </a:r>
            <a:r>
              <a:rPr lang="ru-RU" sz="1600" dirty="0" smtClean="0"/>
              <a:t>фона. </a:t>
            </a:r>
            <a:r>
              <a:rPr lang="ru-RU" sz="1600" dirty="0"/>
              <a:t>Но эти же технологии, примененные с деструктивными целями, могут спровоцировать массовое помешательство, депрессию, тотальный суицидальный синдром.</a:t>
            </a:r>
          </a:p>
          <a:p>
            <a:pPr algn="just"/>
            <a:r>
              <a:rPr lang="ru-RU" sz="1600" dirty="0"/>
              <a:t>С помощью спектрального преобразования звуковых сигналов можно подавать в мозг человека информацию, которая проскальзывает мимо его сознания, но усваивается "подкоркой". Это равноценно внушению в глубоком гипнотическом состоянии, и человек не может сопротивляться такому </a:t>
            </a:r>
            <a:r>
              <a:rPr lang="ru-RU" sz="1600" dirty="0" smtClean="0"/>
              <a:t>воздействию. Так</a:t>
            </a:r>
            <a:r>
              <a:rPr lang="ru-RU" sz="1600" dirty="0"/>
              <a:t>, в 1997 году в Японии в результате просмотра мультфильма "Карманные монстры" более восьмисот детей попали в больницу с эпилептическими приступами. Выяснилось, что в мультфильм были тайно "вшиты" изображение </a:t>
            </a:r>
            <a:r>
              <a:rPr lang="ru-RU" sz="1600" dirty="0" smtClean="0"/>
              <a:t>индуистского </a:t>
            </a:r>
            <a:r>
              <a:rPr lang="ru-RU" sz="1600" dirty="0"/>
              <a:t>бога разрушения.</a:t>
            </a:r>
          </a:p>
          <a:p>
            <a:endParaRPr lang="ru-RU" sz="1600" dirty="0"/>
          </a:p>
        </p:txBody>
      </p:sp>
      <p:pic>
        <p:nvPicPr>
          <p:cNvPr id="5122" name="Picture 2" descr="C:\Users\вова\Desktop\бОТАНИК\огэ\504991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88640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657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Удар я получила в гостях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525963"/>
          </a:xfrm>
        </p:spPr>
        <p:txBody>
          <a:bodyPr>
            <a:normAutofit/>
          </a:bodyPr>
          <a:lstStyle/>
          <a:p>
            <a:pPr marL="36576" indent="0" algn="just">
              <a:buNone/>
            </a:pPr>
            <a:r>
              <a:rPr lang="ru-RU" dirty="0" smtClean="0"/>
              <a:t>Ощутила </a:t>
            </a:r>
            <a:r>
              <a:rPr lang="ru-RU" dirty="0"/>
              <a:t>удар в грудь и сильный страх. Услышала голоса, которые пытались выяснить, слышу я их или нет. Было </a:t>
            </a:r>
            <a:r>
              <a:rPr lang="ru-RU" dirty="0" smtClean="0"/>
              <a:t>ощущение</a:t>
            </a:r>
            <a:r>
              <a:rPr lang="ru-RU" dirty="0"/>
              <a:t>, что следят через </a:t>
            </a:r>
            <a:r>
              <a:rPr lang="ru-RU" dirty="0" smtClean="0"/>
              <a:t>ноутбук. </a:t>
            </a:r>
            <a:r>
              <a:rPr lang="ru-RU" dirty="0"/>
              <a:t>Причем ощущение не пропадало даже тогда, когда он был выключен. Ощущала взгляд, мне говорили, что я смотрю прямо в камеру, хотя камеры передо </a:t>
            </a:r>
            <a:r>
              <a:rPr lang="ru-RU" dirty="0" smtClean="0"/>
              <a:t>мной </a:t>
            </a:r>
            <a:r>
              <a:rPr lang="ru-RU" dirty="0"/>
              <a:t>не было</a:t>
            </a:r>
            <a:r>
              <a:rPr lang="ru-RU" dirty="0" smtClean="0"/>
              <a:t>....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4178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/>
              <a:t> </a:t>
            </a:r>
            <a:r>
              <a:rPr lang="ru-RU" sz="2700" b="1" dirty="0">
                <a:solidFill>
                  <a:srgbClr val="0070C0"/>
                </a:solidFill>
              </a:rPr>
              <a:t>Пси-оператор</a:t>
            </a:r>
            <a:r>
              <a:rPr lang="ru-RU" sz="2700" dirty="0">
                <a:solidFill>
                  <a:srgbClr val="0070C0"/>
                </a:solidFill>
              </a:rPr>
              <a:t> (</a:t>
            </a:r>
            <a:r>
              <a:rPr lang="ru-RU" sz="2700" dirty="0" err="1">
                <a:solidFill>
                  <a:srgbClr val="0070C0"/>
                </a:solidFill>
              </a:rPr>
              <a:t>Psy-operator</a:t>
            </a:r>
            <a:r>
              <a:rPr lang="ru-RU" sz="2700" dirty="0">
                <a:solidFill>
                  <a:srgbClr val="0070C0"/>
                </a:solidFill>
              </a:rPr>
              <a:t>, </a:t>
            </a:r>
            <a:r>
              <a:rPr lang="ru-RU" sz="2700" dirty="0" err="1">
                <a:solidFill>
                  <a:srgbClr val="0070C0"/>
                </a:solidFill>
              </a:rPr>
              <a:t>Псиоп</a:t>
            </a:r>
            <a:r>
              <a:rPr lang="ru-RU" sz="2700" dirty="0">
                <a:solidFill>
                  <a:srgbClr val="0070C0"/>
                </a:solidFill>
              </a:rPr>
              <a:t>, </a:t>
            </a:r>
            <a:r>
              <a:rPr lang="ru-RU" sz="2700" dirty="0" err="1">
                <a:solidFill>
                  <a:srgbClr val="0070C0"/>
                </a:solidFill>
              </a:rPr>
              <a:t>Psyop</a:t>
            </a:r>
            <a:r>
              <a:rPr lang="ru-RU" sz="2700" dirty="0">
                <a:solidFill>
                  <a:srgbClr val="0070C0"/>
                </a:solidFill>
              </a:rPr>
              <a:t>, Крикун, </a:t>
            </a:r>
            <a:r>
              <a:rPr lang="ru-RU" sz="2700" dirty="0" err="1">
                <a:solidFill>
                  <a:srgbClr val="0070C0"/>
                </a:solidFill>
              </a:rPr>
              <a:t>Торсионик</a:t>
            </a:r>
            <a:r>
              <a:rPr lang="ru-RU" sz="2700" dirty="0">
                <a:solidFill>
                  <a:srgbClr val="0070C0"/>
                </a:solidFill>
              </a:rPr>
              <a:t>, Друг в голове, Черный оператор, </a:t>
            </a:r>
            <a:r>
              <a:rPr lang="ru-RU" sz="2700" dirty="0" err="1">
                <a:solidFill>
                  <a:srgbClr val="0070C0"/>
                </a:solidFill>
              </a:rPr>
              <a:t>Black</a:t>
            </a:r>
            <a:r>
              <a:rPr lang="ru-RU" sz="2700" dirty="0">
                <a:solidFill>
                  <a:srgbClr val="0070C0"/>
                </a:solidFill>
              </a:rPr>
              <a:t> </a:t>
            </a:r>
            <a:r>
              <a:rPr lang="ru-RU" sz="2700" dirty="0" err="1">
                <a:solidFill>
                  <a:srgbClr val="0070C0"/>
                </a:solidFill>
              </a:rPr>
              <a:t>Ops</a:t>
            </a:r>
            <a:r>
              <a:rPr lang="ru-RU" sz="2700" dirty="0">
                <a:solidFill>
                  <a:srgbClr val="0070C0"/>
                </a:solidFill>
              </a:rPr>
              <a:t>, Каста </a:t>
            </a:r>
            <a:r>
              <a:rPr lang="ru-RU" sz="2700" dirty="0" smtClean="0">
                <a:solidFill>
                  <a:srgbClr val="0070C0"/>
                </a:solidFill>
              </a:rPr>
              <a:t>жрецов сидящих </a:t>
            </a:r>
            <a:r>
              <a:rPr lang="ru-RU" sz="2700" dirty="0">
                <a:solidFill>
                  <a:srgbClr val="0070C0"/>
                </a:solidFill>
              </a:rPr>
              <a:t>у пульта манипулирующей машины)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424936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–</a:t>
            </a:r>
            <a:r>
              <a:rPr lang="ru-RU" dirty="0"/>
              <a:t> </a:t>
            </a:r>
            <a:r>
              <a:rPr lang="ru-RU" b="1" dirty="0"/>
              <a:t>реальная или виртуальная личность, воспринимаемая объектом пси-воздействия как тот</a:t>
            </a:r>
            <a:r>
              <a:rPr lang="ru-RU" dirty="0"/>
              <a:t> </a:t>
            </a:r>
            <a:r>
              <a:rPr lang="ru-RU" b="1" dirty="0"/>
              <a:t> кто "работает" с ним</a:t>
            </a:r>
            <a:r>
              <a:rPr lang="ru-RU" dirty="0"/>
              <a:t>... Воспринимается как "голос в </a:t>
            </a:r>
            <a:r>
              <a:rPr lang="ru-RU" dirty="0" smtClean="0"/>
              <a:t>голове", </a:t>
            </a:r>
            <a:r>
              <a:rPr lang="ru-RU" dirty="0"/>
              <a:t>или/и как другой поток мышления... обычно объект замечает что мыслить он вдруг стал другими словами, категориями и себя сам называет по имени и как бы со стороны... </a:t>
            </a:r>
            <a:br>
              <a:rPr lang="ru-RU" dirty="0"/>
            </a:br>
            <a:r>
              <a:rPr lang="ru-RU" dirty="0"/>
              <a:t>Могут называть свои имена, различаются по характерам, речи, менталитету, отношениям к объекту.. Возможно это реальные люди занимающиеся пси-разработкой конкретного человека... Возможно также что они – имитация одного/нескольких человек или специальная компьютерная </a:t>
            </a:r>
            <a:r>
              <a:rPr lang="ru-RU" dirty="0" smtClean="0"/>
              <a:t>программа.</a:t>
            </a:r>
            <a:endParaRPr lang="ru-RU" dirty="0"/>
          </a:p>
        </p:txBody>
      </p:sp>
      <p:pic>
        <p:nvPicPr>
          <p:cNvPr id="6146" name="Picture 2" descr="C:\Users\вова\Desktop\бОТАНИК\огэ\504991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852" y="1268760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7697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Опасные </a:t>
            </a:r>
            <a:r>
              <a:rPr lang="ru-RU" dirty="0">
                <a:solidFill>
                  <a:srgbClr val="0070C0"/>
                </a:solidFill>
              </a:rPr>
              <a:t>молодёжные течения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 </a:t>
            </a:r>
            <a:r>
              <a:rPr lang="ru-RU" dirty="0"/>
              <a:t>Не заходите на сайты всевозможных фанатов, в социальные сети</a:t>
            </a:r>
            <a:r>
              <a:rPr lang="ru-RU" dirty="0" smtClean="0"/>
              <a:t>,  объединяющие </a:t>
            </a:r>
            <a:r>
              <a:rPr lang="ru-RU" dirty="0"/>
              <a:t>людей в разного рода депрессивные течения</a:t>
            </a:r>
            <a:r>
              <a:rPr lang="ru-RU" dirty="0" smtClean="0"/>
              <a:t>, толкающие </a:t>
            </a:r>
            <a:r>
              <a:rPr lang="ru-RU" dirty="0"/>
              <a:t>к суициду – всё это нужно заблокировать.</a:t>
            </a:r>
          </a:p>
          <a:p>
            <a:pPr algn="just"/>
            <a:endParaRPr lang="ru-RU" dirty="0"/>
          </a:p>
        </p:txBody>
      </p:sp>
      <p:pic>
        <p:nvPicPr>
          <p:cNvPr id="4" name="Рисунок 3" descr="http://cs9635.vkontakte.ru/u53781982/-6/x_a73638f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149080"/>
            <a:ext cx="2880320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364287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Явные опасности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Порнография</a:t>
            </a:r>
            <a:r>
              <a:rPr lang="ru-RU" dirty="0"/>
              <a:t>, пропаганда насилия, экстремизм, агрессия. К сожалению в интернете этого много. Социальные сети, форумы, чаты – всё это позволяет свободно вливать в ваше сознание подобную информацию, нанося непоправимый ущерб психике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6619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Наркотики, алкоголизм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Наркотики, </a:t>
            </a:r>
            <a:r>
              <a:rPr lang="ru-RU" dirty="0" smtClean="0"/>
              <a:t>алкоголизм </a:t>
            </a:r>
            <a:r>
              <a:rPr lang="ru-RU" dirty="0"/>
              <a:t>это страшная </a:t>
            </a:r>
            <a:r>
              <a:rPr lang="ru-RU" dirty="0" smtClean="0"/>
              <a:t>болезнь. </a:t>
            </a:r>
            <a:r>
              <a:rPr lang="ru-RU" dirty="0"/>
              <a:t>Но большинство сайтов интернета пропагандируют обратное. Не допустите, что бы ложь опередила вас</a:t>
            </a:r>
            <a:r>
              <a:rPr lang="ru-RU" dirty="0" smtClean="0"/>
              <a:t>. Просто </a:t>
            </a:r>
            <a:r>
              <a:rPr lang="ru-RU" dirty="0"/>
              <a:t>добавьте в интернет фильтр провокационные сайты.</a:t>
            </a:r>
          </a:p>
          <a:p>
            <a:pPr algn="just"/>
            <a:endParaRPr lang="ru-RU" dirty="0"/>
          </a:p>
        </p:txBody>
      </p:sp>
      <p:pic>
        <p:nvPicPr>
          <p:cNvPr id="4" name="Рисунок 3" descr="Подросток у компьютера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4437112"/>
            <a:ext cx="2365276" cy="17465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414478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627784" y="3717032"/>
            <a:ext cx="3960440" cy="2952328"/>
          </a:xfrm>
          <a:prstGeom prst="roundRect">
            <a:avLst>
              <a:gd name="adj" fmla="val 995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Как формируется зависимость?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3040" y="1196752"/>
            <a:ext cx="8173416" cy="23762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800" dirty="0" smtClean="0">
                <a:solidFill>
                  <a:srgbClr val="0A0606"/>
                </a:solidFill>
                <a:latin typeface="+mj-lt"/>
              </a:rPr>
              <a:t>Мозг каждого человека снабжен центром удовольствия. Если виртуальщика оттащить от компьютера на 2 часа и более он, подобно алкоголику, страдающему от похмелья, испытывает абстинентный синдром. </a:t>
            </a:r>
          </a:p>
          <a:p>
            <a:pPr algn="ctr"/>
            <a:endParaRPr lang="ru-RU" dirty="0"/>
          </a:p>
        </p:txBody>
      </p:sp>
      <p:pic>
        <p:nvPicPr>
          <p:cNvPr id="3076" name="Picture 4" descr="http://scienceblog.ru/wp-content/uploads/2009/09/memor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861048"/>
            <a:ext cx="3672408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30552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ОСНОВНЫЕ ТИПЫ КОМПЬЮТЕРНОЙ ЗАВИСИМОСТИ</a:t>
            </a:r>
            <a:r>
              <a:rPr lang="ru-RU" sz="3600" dirty="0" smtClean="0">
                <a:solidFill>
                  <a:srgbClr val="FFFF00"/>
                </a:solidFill>
              </a:rPr>
              <a:t> 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1484784"/>
            <a:ext cx="4032448" cy="16561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A0606"/>
                </a:solidFill>
              </a:rPr>
              <a:t>Зависимость от Интернета (сетеголизм)</a:t>
            </a:r>
            <a:r>
              <a:rPr lang="ru-RU" sz="2800" dirty="0" smtClean="0">
                <a:solidFill>
                  <a:srgbClr val="0A0606"/>
                </a:solidFill>
              </a:rPr>
              <a:t> </a:t>
            </a:r>
            <a:endParaRPr lang="ru-RU" sz="2800" b="1" dirty="0" smtClean="0">
              <a:solidFill>
                <a:srgbClr val="0A0606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27984" y="4869160"/>
            <a:ext cx="4392488" cy="172819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A0606"/>
                </a:solidFill>
              </a:rPr>
              <a:t>Зависимость от компьютерных игр (кибераддикция)</a:t>
            </a:r>
            <a:r>
              <a:rPr lang="ru-RU" sz="2800" dirty="0" smtClean="0">
                <a:solidFill>
                  <a:srgbClr val="0A0606"/>
                </a:solidFill>
              </a:rPr>
              <a:t> </a:t>
            </a:r>
          </a:p>
          <a:p>
            <a:pPr algn="ctr"/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005064"/>
            <a:ext cx="2636912" cy="26369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412776"/>
            <a:ext cx="3642996" cy="22768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3940127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Сектанты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pPr algn="just"/>
            <a:r>
              <a:rPr lang="ru-RU" dirty="0" smtClean="0"/>
              <a:t>Секты в </a:t>
            </a:r>
            <a:r>
              <a:rPr lang="ru-RU" dirty="0"/>
              <a:t>сообществах, на форумах и в чатах большое количество «</a:t>
            </a:r>
            <a:r>
              <a:rPr lang="ru-RU" dirty="0" err="1"/>
              <a:t>ников</a:t>
            </a:r>
            <a:r>
              <a:rPr lang="ru-RU" dirty="0"/>
              <a:t>», под которыми скрываются злоумышленники. Сектанты вербовщики всегда принимают облик друзей и обещают что-то хорошее. Не встречайтесь с незнакомыми виртуальными собеседниками.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5819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Зависимость от ПК</a:t>
            </a:r>
            <a:br>
              <a:rPr lang="ru-RU" sz="3600" b="1" dirty="0" smtClean="0">
                <a:solidFill>
                  <a:srgbClr val="FFFF00"/>
                </a:solidFill>
              </a:rPr>
            </a:br>
            <a:r>
              <a:rPr lang="ru-RU" sz="3600" b="1" dirty="0" smtClean="0">
                <a:solidFill>
                  <a:srgbClr val="FFFF00"/>
                </a:solidFill>
              </a:rPr>
              <a:t> глазами детей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112" cy="1012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Рисунок Елены Воронковой / Лицей №5 г. Мценска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556792"/>
            <a:ext cx="3145532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Рисунок Антона Кирюхина / Однолуковская школа, Болховский район"/>
          <p:cNvPicPr/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3312368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Рисунок Евгении Мельниковой / Струковская школа, Болховский район"/>
          <p:cNvPicPr/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7200800" cy="4752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Рисунок Дарьи Селиной / средня школа №5 г. Ливны"/>
          <p:cNvPicPr/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7344816" cy="4824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Рисунок Оли Макариной / Гимназия г. Болхова"/>
          <p:cNvPicPr/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7344816" cy="4824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" name="Рисунок 15" descr="Рисунок Полины Ушаковой / Колпнянский лицей"/>
          <p:cNvPicPr/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7344816" cy="489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 descr="Рисунок Крупского Ильи / школа №31 г. Орла"/>
          <p:cNvPicPr/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7344816" cy="4968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287579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Вирусы, трояны, обманщики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Существую </a:t>
            </a:r>
            <a:r>
              <a:rPr lang="ru-RU" dirty="0"/>
              <a:t>опасности чисто технические. Заблудившись в сети очень легко заразить компьютер вредоносным ПО</a:t>
            </a:r>
            <a:r>
              <a:rPr lang="ru-RU" dirty="0" smtClean="0"/>
              <a:t>. Установите </a:t>
            </a:r>
            <a:r>
              <a:rPr lang="ru-RU" dirty="0"/>
              <a:t>антивирус. Не заходите на непроверенные сайты.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9457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Азартные игры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Азартные </a:t>
            </a:r>
            <a:r>
              <a:rPr lang="ru-RU" dirty="0" smtClean="0"/>
              <a:t>игры, </a:t>
            </a:r>
            <a:r>
              <a:rPr lang="ru-RU" dirty="0"/>
              <a:t>Интернет-игры затягивают. Не поддавайся на это, ведь они </a:t>
            </a:r>
            <a:r>
              <a:rPr lang="ru-RU" dirty="0" smtClean="0"/>
              <a:t>просто </a:t>
            </a:r>
            <a:r>
              <a:rPr lang="ru-RU" dirty="0"/>
              <a:t>тянут из </a:t>
            </a:r>
            <a:r>
              <a:rPr lang="ru-RU" dirty="0" smtClean="0"/>
              <a:t>вас </a:t>
            </a:r>
            <a:r>
              <a:rPr lang="ru-RU" dirty="0"/>
              <a:t>деньги.</a:t>
            </a:r>
          </a:p>
          <a:p>
            <a:pPr marL="3657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1017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120</TotalTime>
  <Words>724</Words>
  <Application>Microsoft Office PowerPoint</Application>
  <PresentationFormat>Экран (4:3)</PresentationFormat>
  <Paragraphs>38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Техническая</vt:lpstr>
      <vt:lpstr>Классный час: КАКИЕ ОПАСНОСТИ ТАЯТСЯ В ИНТЕРНЕТЕ</vt:lpstr>
      <vt:lpstr>Явные опасности</vt:lpstr>
      <vt:lpstr>Наркотики, алкоголизм</vt:lpstr>
      <vt:lpstr>Как формируется зависимость? </vt:lpstr>
      <vt:lpstr>ОСНОВНЫЕ ТИПЫ КОМПЬЮТЕРНОЙ ЗАВИСИМОСТИ </vt:lpstr>
      <vt:lpstr>Сектанты</vt:lpstr>
      <vt:lpstr>Зависимость от ПК  глазами детей</vt:lpstr>
      <vt:lpstr>Вирусы, трояны, обманщики</vt:lpstr>
      <vt:lpstr>Азартные игры</vt:lpstr>
      <vt:lpstr>С ПЕРВОБЫТНЫХ ВРЕМЕН знания об устройстве и структуре человеческой психики были основой жреческих практик на Востоке и Западе. </vt:lpstr>
      <vt:lpstr>Светило российской науки академик Бехтерев</vt:lpstr>
      <vt:lpstr>ПСИ-технологии  </vt:lpstr>
      <vt:lpstr>"МОЗГОВАЯ ВОЙНА« на поражение </vt:lpstr>
      <vt:lpstr>Испытания</vt:lpstr>
      <vt:lpstr>Удар я получила в гостях </vt:lpstr>
      <vt:lpstr> Пси-оператор (Psy-operator, Псиоп, Psyop, Крикун, Торсионик, Друг в голове, Черный оператор, Black Ops, Каста жрецов сидящих у пульта манипулирующей машины) </vt:lpstr>
      <vt:lpstr>Опасные молодёжные течения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</dc:title>
  <dc:creator>владимир батя</dc:creator>
  <cp:lastModifiedBy>Acer</cp:lastModifiedBy>
  <cp:revision>16</cp:revision>
  <dcterms:created xsi:type="dcterms:W3CDTF">2017-02-10T08:48:07Z</dcterms:created>
  <dcterms:modified xsi:type="dcterms:W3CDTF">2018-01-04T12:38:28Z</dcterms:modified>
</cp:coreProperties>
</file>