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3135D-098B-4827-9237-EC92E10FC880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F394C4-2B2B-46AF-9B45-046C1F7BB6A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3135D-098B-4827-9237-EC92E10FC880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394C4-2B2B-46AF-9B45-046C1F7BB6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3135D-098B-4827-9237-EC92E10FC880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394C4-2B2B-46AF-9B45-046C1F7BB6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3135D-098B-4827-9237-EC92E10FC880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394C4-2B2B-46AF-9B45-046C1F7BB6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3135D-098B-4827-9237-EC92E10FC880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394C4-2B2B-46AF-9B45-046C1F7BB6A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3135D-098B-4827-9237-EC92E10FC880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394C4-2B2B-46AF-9B45-046C1F7BB6A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3135D-098B-4827-9237-EC92E10FC880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394C4-2B2B-46AF-9B45-046C1F7BB6A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3135D-098B-4827-9237-EC92E10FC880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394C4-2B2B-46AF-9B45-046C1F7BB6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3135D-098B-4827-9237-EC92E10FC880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394C4-2B2B-46AF-9B45-046C1F7BB6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3135D-098B-4827-9237-EC92E10FC880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394C4-2B2B-46AF-9B45-046C1F7BB6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3135D-098B-4827-9237-EC92E10FC880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394C4-2B2B-46AF-9B45-046C1F7BB6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95B3135D-098B-4827-9237-EC92E10FC880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5FF394C4-2B2B-46AF-9B45-046C1F7BB6A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784976" cy="1916832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poem dedicated to the 95</a:t>
            </a:r>
            <a:r>
              <a:rPr lang="en-US" sz="28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anniversary of Mari State National Drama Theatre of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Shketan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its translation: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251520" y="2204865"/>
            <a:ext cx="4038600" cy="4248472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Йошкар-Ола </a:t>
            </a:r>
            <a:r>
              <a:rPr lang="ru-RU" dirty="0" err="1" smtClean="0">
                <a:effectLst/>
                <a:latin typeface="Times New Roman"/>
                <a:ea typeface="Calibri"/>
                <a:cs typeface="Times New Roman"/>
              </a:rPr>
              <a:t>покшелне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 – </a:t>
            </a:r>
            <a:r>
              <a:rPr lang="ru-RU" dirty="0" err="1" smtClean="0">
                <a:effectLst/>
                <a:latin typeface="Times New Roman"/>
                <a:ea typeface="Calibri"/>
                <a:cs typeface="Times New Roman"/>
              </a:rPr>
              <a:t>ош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 smtClean="0">
                <a:effectLst/>
                <a:latin typeface="Times New Roman"/>
                <a:ea typeface="Calibri"/>
                <a:cs typeface="Times New Roman"/>
              </a:rPr>
              <a:t>йӱксӧ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 гай </a:t>
            </a:r>
            <a:r>
              <a:rPr lang="ru-RU" dirty="0" err="1" smtClean="0">
                <a:effectLst/>
                <a:latin typeface="Times New Roman"/>
                <a:ea typeface="Calibri"/>
                <a:cs typeface="Times New Roman"/>
              </a:rPr>
              <a:t>полат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.</a:t>
            </a:r>
            <a:endParaRPr lang="ru-RU" sz="2000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err="1" smtClean="0">
                <a:effectLst/>
                <a:latin typeface="Times New Roman"/>
                <a:ea typeface="Calibri"/>
                <a:cs typeface="Times New Roman"/>
              </a:rPr>
              <a:t>Кечат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 smtClean="0">
                <a:effectLst/>
                <a:latin typeface="Times New Roman"/>
                <a:ea typeface="Calibri"/>
                <a:cs typeface="Times New Roman"/>
              </a:rPr>
              <a:t>огеш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 smtClean="0">
                <a:effectLst/>
                <a:latin typeface="Times New Roman"/>
                <a:ea typeface="Calibri"/>
                <a:cs typeface="Times New Roman"/>
              </a:rPr>
              <a:t>когарте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, </a:t>
            </a:r>
            <a:r>
              <a:rPr lang="ru-RU" dirty="0" err="1" smtClean="0">
                <a:effectLst/>
                <a:latin typeface="Times New Roman"/>
                <a:ea typeface="Calibri"/>
                <a:cs typeface="Times New Roman"/>
              </a:rPr>
              <a:t>огеш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 smtClean="0">
                <a:effectLst/>
                <a:latin typeface="Times New Roman"/>
                <a:ea typeface="Calibri"/>
                <a:cs typeface="Times New Roman"/>
              </a:rPr>
              <a:t>левед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 smtClean="0">
                <a:effectLst/>
                <a:latin typeface="Times New Roman"/>
                <a:ea typeface="Calibri"/>
                <a:cs typeface="Times New Roman"/>
              </a:rPr>
              <a:t>пылат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…</a:t>
            </a:r>
            <a:endParaRPr lang="ru-RU" sz="2000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err="1" smtClean="0">
                <a:effectLst/>
                <a:latin typeface="Times New Roman"/>
                <a:ea typeface="Calibri"/>
                <a:cs typeface="Times New Roman"/>
              </a:rPr>
              <a:t>Шӱмбел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 Марий театр, </a:t>
            </a:r>
            <a:r>
              <a:rPr lang="ru-RU" dirty="0" err="1" smtClean="0">
                <a:effectLst/>
                <a:latin typeface="Times New Roman"/>
                <a:ea typeface="Calibri"/>
                <a:cs typeface="Times New Roman"/>
              </a:rPr>
              <a:t>тый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 smtClean="0">
                <a:effectLst/>
                <a:latin typeface="Times New Roman"/>
                <a:ea typeface="Calibri"/>
                <a:cs typeface="Times New Roman"/>
              </a:rPr>
              <a:t>юзо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 гай </a:t>
            </a:r>
            <a:r>
              <a:rPr lang="ru-RU" dirty="0" err="1" smtClean="0">
                <a:effectLst/>
                <a:latin typeface="Times New Roman"/>
                <a:ea typeface="Calibri"/>
                <a:cs typeface="Times New Roman"/>
              </a:rPr>
              <a:t>улат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,</a:t>
            </a:r>
            <a:endParaRPr lang="ru-RU" sz="2000" dirty="0">
              <a:ea typeface="Calibri"/>
              <a:cs typeface="Times New Roman"/>
            </a:endParaRPr>
          </a:p>
          <a:p>
            <a:pPr marL="0" indent="0">
              <a:buNone/>
            </a:pPr>
            <a:r>
              <a:rPr lang="ru-RU" dirty="0" smtClean="0">
                <a:effectLst/>
                <a:latin typeface="Times New Roman"/>
                <a:ea typeface="Calibri"/>
              </a:rPr>
              <a:t>Марий </a:t>
            </a:r>
            <a:r>
              <a:rPr lang="ru-RU" dirty="0" err="1" smtClean="0">
                <a:effectLst/>
                <a:latin typeface="Times New Roman"/>
                <a:ea typeface="Calibri"/>
              </a:rPr>
              <a:t>чонан</a:t>
            </a:r>
            <a:r>
              <a:rPr lang="ru-RU" dirty="0" smtClean="0">
                <a:effectLst/>
                <a:latin typeface="Times New Roman"/>
                <a:ea typeface="Calibri"/>
              </a:rPr>
              <a:t> </a:t>
            </a:r>
            <a:r>
              <a:rPr lang="ru-RU" dirty="0" err="1" smtClean="0">
                <a:effectLst/>
                <a:latin typeface="Times New Roman"/>
                <a:ea typeface="Calibri"/>
              </a:rPr>
              <a:t>айдемым</a:t>
            </a:r>
            <a:r>
              <a:rPr lang="ru-RU" dirty="0" smtClean="0">
                <a:effectLst/>
                <a:latin typeface="Times New Roman"/>
                <a:ea typeface="Calibri"/>
              </a:rPr>
              <a:t> </a:t>
            </a:r>
            <a:r>
              <a:rPr lang="ru-RU" dirty="0" err="1" smtClean="0">
                <a:effectLst/>
                <a:latin typeface="Times New Roman"/>
                <a:ea typeface="Calibri"/>
              </a:rPr>
              <a:t>шке</a:t>
            </a:r>
            <a:r>
              <a:rPr lang="ru-RU" dirty="0" smtClean="0">
                <a:effectLst/>
                <a:latin typeface="Times New Roman"/>
                <a:ea typeface="Calibri"/>
              </a:rPr>
              <a:t> </a:t>
            </a:r>
            <a:r>
              <a:rPr lang="ru-RU" dirty="0" err="1" smtClean="0">
                <a:effectLst/>
                <a:latin typeface="Times New Roman"/>
                <a:ea typeface="Calibri"/>
              </a:rPr>
              <a:t>помышкет</a:t>
            </a:r>
            <a:r>
              <a:rPr lang="ru-RU" dirty="0" smtClean="0">
                <a:effectLst/>
                <a:latin typeface="Times New Roman"/>
                <a:ea typeface="Calibri"/>
              </a:rPr>
              <a:t> </a:t>
            </a:r>
            <a:r>
              <a:rPr lang="ru-RU" dirty="0" err="1" smtClean="0">
                <a:effectLst/>
                <a:latin typeface="Times New Roman"/>
                <a:ea typeface="Calibri"/>
              </a:rPr>
              <a:t>ӱжат</a:t>
            </a:r>
            <a:r>
              <a:rPr lang="ru-RU" dirty="0" smtClean="0">
                <a:effectLst/>
                <a:latin typeface="Times New Roman"/>
                <a:ea typeface="Calibri"/>
              </a:rPr>
              <a:t>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4644008" y="2204865"/>
            <a:ext cx="3960440" cy="4248471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dirty="0">
                <a:latin typeface="Times New Roman"/>
                <a:ea typeface="Calibri"/>
                <a:cs typeface="Times New Roman"/>
              </a:rPr>
              <a:t>In the center of the city there is light building.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dirty="0">
                <a:latin typeface="Times New Roman"/>
                <a:ea typeface="Calibri"/>
                <a:cs typeface="Times New Roman"/>
              </a:rPr>
              <a:t>Neither sun nor cloud touches with the arm its roof.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dirty="0">
                <a:latin typeface="Times New Roman"/>
                <a:ea typeface="Calibri"/>
                <a:cs typeface="Times New Roman"/>
              </a:rPr>
              <a:t>Dear Mari Theatre, I’m proud of your being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dirty="0">
                <a:latin typeface="Times New Roman"/>
                <a:ea typeface="Calibri"/>
                <a:cs typeface="Times New Roman"/>
              </a:rPr>
              <a:t>Magic, even sacred, waiting us your love to prove.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0873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80120"/>
          </a:xfrm>
        </p:spPr>
        <p:txBody>
          <a:bodyPr/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author of the poem is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Gennadii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Sabantsev-Oyar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dirty="0">
                <a:latin typeface="Times New Roman"/>
                <a:ea typeface="Calibri"/>
                <a:cs typeface="Times New Roman"/>
              </a:rPr>
              <a:t>Widely opening the doors, you welcome guests so warmly.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dirty="0">
                <a:latin typeface="Times New Roman"/>
                <a:ea typeface="Calibri"/>
                <a:cs typeface="Times New Roman"/>
              </a:rPr>
              <a:t>Why the guests? They are your friends, indeed, with ardent love.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dirty="0">
                <a:latin typeface="Times New Roman"/>
                <a:ea typeface="Calibri"/>
                <a:cs typeface="Times New Roman"/>
              </a:rPr>
              <a:t>Every time they come and find themselves in actors’ world if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r>
              <a:rPr lang="en-US" dirty="0">
                <a:latin typeface="Times New Roman"/>
                <a:ea typeface="Calibri"/>
              </a:rPr>
              <a:t>Souls are like mirror, so the acting’s worth enough.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err="1">
                <a:latin typeface="Times New Roman"/>
                <a:ea typeface="Calibri"/>
                <a:cs typeface="Times New Roman"/>
              </a:rPr>
              <a:t>Омсатым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комдык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почын</a:t>
            </a:r>
            <a:r>
              <a:rPr lang="ru-RU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тый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вашлият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унам</a:t>
            </a:r>
            <a:r>
              <a:rPr lang="ru-RU" dirty="0">
                <a:latin typeface="Times New Roman"/>
                <a:ea typeface="Calibri"/>
                <a:cs typeface="Times New Roman"/>
              </a:rPr>
              <a:t>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err="1">
                <a:latin typeface="Times New Roman"/>
                <a:ea typeface="Calibri"/>
                <a:cs typeface="Times New Roman"/>
              </a:rPr>
              <a:t>Могай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унам</a:t>
            </a:r>
            <a:r>
              <a:rPr lang="ru-RU" dirty="0">
                <a:latin typeface="Times New Roman"/>
                <a:ea typeface="Calibri"/>
                <a:cs typeface="Times New Roman"/>
              </a:rPr>
              <a:t>?!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Йолташым</a:t>
            </a:r>
            <a:r>
              <a:rPr lang="ru-RU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кӧн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шӱмжӧ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эн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тулан</a:t>
            </a:r>
            <a:r>
              <a:rPr lang="ru-RU" dirty="0">
                <a:latin typeface="Times New Roman"/>
                <a:ea typeface="Calibri"/>
                <a:cs typeface="Times New Roman"/>
              </a:rPr>
              <a:t>,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err="1">
                <a:latin typeface="Times New Roman"/>
                <a:ea typeface="Calibri"/>
                <a:cs typeface="Times New Roman"/>
              </a:rPr>
              <a:t>Кӧ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шкенжым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кӧргыштет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воштончышла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ужеш</a:t>
            </a:r>
            <a:r>
              <a:rPr lang="ru-RU" dirty="0">
                <a:latin typeface="Times New Roman"/>
                <a:ea typeface="Calibri"/>
                <a:cs typeface="Times New Roman"/>
              </a:rPr>
              <a:t>,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r>
              <a:rPr lang="ru-RU" dirty="0" err="1">
                <a:latin typeface="Times New Roman"/>
                <a:ea typeface="Calibri"/>
              </a:rPr>
              <a:t>Усталык</a:t>
            </a: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err="1">
                <a:latin typeface="Times New Roman"/>
                <a:ea typeface="Calibri"/>
              </a:rPr>
              <a:t>вий</a:t>
            </a: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err="1">
                <a:latin typeface="Times New Roman"/>
                <a:ea typeface="Calibri"/>
              </a:rPr>
              <a:t>кӱшеш</a:t>
            </a: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err="1">
                <a:latin typeface="Times New Roman"/>
                <a:ea typeface="Calibri"/>
              </a:rPr>
              <a:t>яндарын</a:t>
            </a: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err="1">
                <a:latin typeface="Times New Roman"/>
                <a:ea typeface="Calibri"/>
              </a:rPr>
              <a:t>поремеш</a:t>
            </a:r>
            <a:r>
              <a:rPr lang="ru-RU" dirty="0">
                <a:latin typeface="Times New Roman"/>
                <a:ea typeface="Calibri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4375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08720"/>
          </a:xfrm>
        </p:spPr>
        <p:txBody>
          <a:bodyPr/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poem is translated by Tatiana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Yapaeva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dirty="0">
                <a:latin typeface="Times New Roman"/>
                <a:ea typeface="Calibri"/>
                <a:cs typeface="Times New Roman"/>
              </a:rPr>
              <a:t>Here is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Chavain</a:t>
            </a:r>
            <a:r>
              <a:rPr lang="en-US" dirty="0">
                <a:latin typeface="Times New Roman"/>
                <a:ea typeface="Calibri"/>
                <a:cs typeface="Times New Roman"/>
              </a:rPr>
              <a:t>,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Shketan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with their atmosphere,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dirty="0">
                <a:latin typeface="Times New Roman"/>
                <a:ea typeface="Calibri"/>
                <a:cs typeface="Times New Roman"/>
              </a:rPr>
              <a:t>Lonely man’s serene thoughts and mess in our world.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dirty="0">
                <a:latin typeface="Times New Roman"/>
                <a:ea typeface="Calibri"/>
                <a:cs typeface="Times New Roman"/>
              </a:rPr>
              <a:t>Now this old building’s narrow even for the feelings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r>
              <a:rPr lang="en-US" dirty="0">
                <a:latin typeface="Times New Roman"/>
                <a:ea typeface="Calibri"/>
              </a:rPr>
              <a:t>Shown by those actors to us for being told.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err="1">
                <a:latin typeface="Times New Roman"/>
                <a:ea typeface="Calibri"/>
                <a:cs typeface="Times New Roman"/>
              </a:rPr>
              <a:t>Чавайнын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шӱлыш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тыште</a:t>
            </a:r>
            <a:r>
              <a:rPr lang="ru-RU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Шкетанын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вургыжмат</a:t>
            </a:r>
            <a:r>
              <a:rPr lang="ru-RU" dirty="0">
                <a:latin typeface="Times New Roman"/>
                <a:ea typeface="Calibri"/>
                <a:cs typeface="Times New Roman"/>
              </a:rPr>
              <a:t>,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Шкет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еҥын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тымык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шоныш</a:t>
            </a:r>
            <a:r>
              <a:rPr lang="ru-RU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саманын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тургымжат</a:t>
            </a:r>
            <a:r>
              <a:rPr lang="ru-RU" dirty="0">
                <a:latin typeface="Times New Roman"/>
                <a:ea typeface="Calibri"/>
                <a:cs typeface="Times New Roman"/>
              </a:rPr>
              <a:t>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err="1">
                <a:latin typeface="Times New Roman"/>
                <a:ea typeface="Calibri"/>
                <a:cs typeface="Times New Roman"/>
              </a:rPr>
              <a:t>Шӱм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лӱшкымашлан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сцене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кышкар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гай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шыгыр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пеш,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r>
              <a:rPr lang="ru-RU" dirty="0">
                <a:latin typeface="Times New Roman"/>
                <a:ea typeface="Calibri"/>
              </a:rPr>
              <a:t>Ты </a:t>
            </a:r>
            <a:r>
              <a:rPr lang="ru-RU" dirty="0" err="1">
                <a:latin typeface="Times New Roman"/>
                <a:ea typeface="Calibri"/>
              </a:rPr>
              <a:t>шыгырым</a:t>
            </a: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err="1">
                <a:latin typeface="Times New Roman"/>
                <a:ea typeface="Calibri"/>
              </a:rPr>
              <a:t>чеп</a:t>
            </a: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err="1">
                <a:latin typeface="Times New Roman"/>
                <a:ea typeface="Calibri"/>
              </a:rPr>
              <a:t>семын</a:t>
            </a: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err="1">
                <a:latin typeface="Times New Roman"/>
                <a:ea typeface="Calibri"/>
              </a:rPr>
              <a:t>усталык</a:t>
            </a: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err="1">
                <a:latin typeface="Times New Roman"/>
                <a:ea typeface="Calibri"/>
              </a:rPr>
              <a:t>вий</a:t>
            </a: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err="1">
                <a:latin typeface="Times New Roman"/>
                <a:ea typeface="Calibri"/>
              </a:rPr>
              <a:t>кӱрлеш</a:t>
            </a:r>
            <a:r>
              <a:rPr lang="ru-RU" dirty="0">
                <a:latin typeface="Times New Roman"/>
                <a:ea typeface="Calibri"/>
              </a:rPr>
              <a:t>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0301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96752"/>
          </a:xfrm>
        </p:spPr>
        <p:txBody>
          <a:bodyPr/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poem is written in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ari language in 2014 and translated into English in 2015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dirty="0">
                <a:latin typeface="Times New Roman"/>
                <a:ea typeface="Calibri"/>
                <a:cs typeface="Times New Roman"/>
              </a:rPr>
              <a:t>Visiting performances I join this life with passion,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dirty="0">
                <a:latin typeface="Times New Roman"/>
                <a:ea typeface="Calibri"/>
                <a:cs typeface="Times New Roman"/>
              </a:rPr>
              <a:t>Trying to compare, burning heart and mind.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dirty="0">
                <a:latin typeface="Times New Roman"/>
                <a:ea typeface="Calibri"/>
                <a:cs typeface="Times New Roman"/>
              </a:rPr>
              <a:t>Spotlights light the stage accentuating action,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dirty="0" smtClean="0">
                <a:latin typeface="Times New Roman"/>
                <a:ea typeface="Calibri"/>
                <a:cs typeface="Times New Roman"/>
              </a:rPr>
              <a:t>People </a:t>
            </a:r>
            <a:r>
              <a:rPr lang="en-US" dirty="0">
                <a:latin typeface="Times New Roman"/>
                <a:ea typeface="Calibri"/>
                <a:cs typeface="Times New Roman"/>
              </a:rPr>
              <a:t>leave the theatre making faces shine.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err="1">
                <a:latin typeface="Times New Roman"/>
                <a:ea typeface="Calibri"/>
                <a:cs typeface="Times New Roman"/>
              </a:rPr>
              <a:t>Мый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сценысе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аланыш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ушге-чонге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ушнем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Да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тусо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илыш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дене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илем</a:t>
            </a:r>
            <a:r>
              <a:rPr lang="ru-RU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шӱлем</a:t>
            </a:r>
            <a:r>
              <a:rPr lang="ru-RU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йӱлем</a:t>
            </a:r>
            <a:r>
              <a:rPr lang="ru-RU" dirty="0">
                <a:latin typeface="Times New Roman"/>
                <a:ea typeface="Calibri"/>
                <a:cs typeface="Times New Roman"/>
              </a:rPr>
              <a:t>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Прожектор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дене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огыл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ты сцене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волгалтеш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– 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r>
              <a:rPr lang="ru-RU" dirty="0" err="1">
                <a:latin typeface="Times New Roman"/>
                <a:ea typeface="Calibri"/>
              </a:rPr>
              <a:t>Почеш</a:t>
            </a: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err="1">
                <a:latin typeface="Times New Roman"/>
                <a:ea typeface="Calibri"/>
              </a:rPr>
              <a:t>йӱлалше</a:t>
            </a: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err="1">
                <a:latin typeface="Times New Roman"/>
                <a:ea typeface="Calibri"/>
              </a:rPr>
              <a:t>чонжым</a:t>
            </a: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err="1">
                <a:latin typeface="Times New Roman"/>
                <a:ea typeface="Calibri"/>
              </a:rPr>
              <a:t>марий</a:t>
            </a:r>
            <a:r>
              <a:rPr lang="ru-RU" dirty="0">
                <a:latin typeface="Times New Roman"/>
                <a:ea typeface="Calibri"/>
              </a:rPr>
              <a:t> артист-</a:t>
            </a:r>
            <a:r>
              <a:rPr lang="ru-RU" dirty="0" err="1">
                <a:latin typeface="Times New Roman"/>
                <a:ea typeface="Calibri"/>
              </a:rPr>
              <a:t>влак</a:t>
            </a: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err="1">
                <a:latin typeface="Times New Roman"/>
                <a:ea typeface="Calibri"/>
              </a:rPr>
              <a:t>еш</a:t>
            </a:r>
            <a:r>
              <a:rPr lang="ru-RU" dirty="0">
                <a:latin typeface="Times New Roman"/>
                <a:ea typeface="Calibri"/>
              </a:rPr>
              <a:t>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44006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96752"/>
          </a:xfrm>
        </p:spPr>
        <p:txBody>
          <a:bodyPr/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Both authors of the poem and its translation like Mari State National Drama Theatre of </a:t>
            </a:r>
            <a:r>
              <a:rPr 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Shketan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dirty="0" err="1">
                <a:latin typeface="Times New Roman"/>
                <a:ea typeface="Calibri"/>
                <a:cs typeface="Times New Roman"/>
              </a:rPr>
              <a:t>Aivika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wants see again her lovely Azamat and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dirty="0" err="1">
                <a:latin typeface="Times New Roman"/>
                <a:ea typeface="Calibri"/>
                <a:cs typeface="Times New Roman"/>
              </a:rPr>
              <a:t>Salika</a:t>
            </a:r>
            <a:r>
              <a:rPr lang="en-US" dirty="0">
                <a:latin typeface="Times New Roman"/>
                <a:ea typeface="Calibri"/>
                <a:cs typeface="Times New Roman"/>
              </a:rPr>
              <a:t>, </a:t>
            </a:r>
            <a:r>
              <a:rPr lang="en-US" dirty="0" err="1">
                <a:latin typeface="Times New Roman"/>
                <a:ea typeface="Calibri"/>
                <a:cs typeface="Times New Roman"/>
              </a:rPr>
              <a:t>Echyk</a:t>
            </a:r>
            <a:r>
              <a:rPr lang="en-US" dirty="0">
                <a:latin typeface="Times New Roman"/>
                <a:ea typeface="Calibri"/>
                <a:cs typeface="Times New Roman"/>
              </a:rPr>
              <a:t> do someone’s work not </a:t>
            </a:r>
            <a:r>
              <a:rPr lang="en-US" dirty="0" smtClean="0">
                <a:latin typeface="Times New Roman"/>
                <a:ea typeface="Calibri"/>
                <a:cs typeface="Times New Roman"/>
              </a:rPr>
              <a:t>own.</a:t>
            </a:r>
            <a:endParaRPr lang="ru-RU" sz="1800" dirty="0" smtClean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dirty="0" smtClean="0">
                <a:latin typeface="Times New Roman"/>
                <a:ea typeface="Calibri"/>
                <a:cs typeface="Times New Roman"/>
              </a:rPr>
              <a:t>Brave and strong </a:t>
            </a:r>
            <a:r>
              <a:rPr lang="en-US" dirty="0" err="1" smtClean="0">
                <a:latin typeface="Times New Roman"/>
                <a:ea typeface="Calibri"/>
                <a:cs typeface="Times New Roman"/>
              </a:rPr>
              <a:t>Paset</a:t>
            </a:r>
            <a:r>
              <a:rPr lang="en-US" dirty="0" smtClean="0">
                <a:latin typeface="Times New Roman"/>
                <a:ea typeface="Calibri"/>
                <a:cs typeface="Times New Roman"/>
              </a:rPr>
              <a:t> for freedom fighting wants to stand…</a:t>
            </a:r>
            <a:endParaRPr lang="ru-RU" sz="1800" dirty="0" smtClean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r>
              <a:rPr lang="en-US" dirty="0" smtClean="0">
                <a:latin typeface="Times New Roman"/>
                <a:ea typeface="Calibri"/>
              </a:rPr>
              <a:t>Oh</a:t>
            </a:r>
            <a:r>
              <a:rPr lang="en-US" dirty="0">
                <a:latin typeface="Times New Roman"/>
                <a:ea typeface="Calibri"/>
              </a:rPr>
              <a:t>, my nation, your life lies here like memorable stone.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…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Уэш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шке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Азаматшым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ужнеже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Айвика</a:t>
            </a:r>
            <a:r>
              <a:rPr lang="ru-RU" dirty="0">
                <a:latin typeface="Times New Roman"/>
                <a:ea typeface="Calibri"/>
                <a:cs typeface="Times New Roman"/>
              </a:rPr>
              <a:t>,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err="1">
                <a:latin typeface="Times New Roman"/>
                <a:ea typeface="Calibri"/>
                <a:cs typeface="Times New Roman"/>
              </a:rPr>
              <a:t>Уэшын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еҥ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пашаште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–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Эчук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ден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Салика</a:t>
            </a:r>
            <a:r>
              <a:rPr lang="ru-RU" dirty="0">
                <a:latin typeface="Times New Roman"/>
                <a:ea typeface="Calibri"/>
                <a:cs typeface="Times New Roman"/>
              </a:rPr>
              <a:t>,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err="1">
                <a:latin typeface="Times New Roman"/>
                <a:ea typeface="Calibri"/>
                <a:cs typeface="Times New Roman"/>
              </a:rPr>
              <a:t>Уэшын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эрык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верчын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шога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чолга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Пасет… -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Calibri"/>
                <a:cs typeface="Times New Roman"/>
              </a:rPr>
              <a:t>О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калыкем</a:t>
            </a:r>
            <a:r>
              <a:rPr lang="ru-RU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вет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тиде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–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лач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тыйын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илышет</a:t>
            </a:r>
            <a:r>
              <a:rPr lang="ru-RU" dirty="0">
                <a:latin typeface="Times New Roman"/>
                <a:ea typeface="Calibri"/>
                <a:cs typeface="Times New Roman"/>
              </a:rPr>
              <a:t>!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6076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20080"/>
          </a:xfrm>
        </p:spPr>
        <p:txBody>
          <a:bodyPr/>
          <a:lstStyle/>
          <a:p>
            <a:r>
              <a:rPr lang="en-US" sz="3200" dirty="0" smtClean="0"/>
              <a:t>The poem is about </a:t>
            </a:r>
            <a:r>
              <a:rPr lang="en-US" sz="3200" dirty="0" err="1" smtClean="0"/>
              <a:t>Shketan</a:t>
            </a:r>
            <a:r>
              <a:rPr lang="en-US" sz="3200" dirty="0" smtClean="0"/>
              <a:t> Theatre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648200" y="1196752"/>
            <a:ext cx="4100264" cy="5400600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dirty="0">
                <a:latin typeface="Times New Roman"/>
                <a:ea typeface="Calibri"/>
                <a:cs typeface="Times New Roman"/>
              </a:rPr>
              <a:t>Here is the past. Here is the future, </a:t>
            </a:r>
            <a:r>
              <a:rPr lang="en-US" dirty="0" smtClean="0">
                <a:latin typeface="Times New Roman"/>
                <a:ea typeface="Calibri"/>
                <a:cs typeface="Times New Roman"/>
              </a:rPr>
              <a:t>present.</a:t>
            </a:r>
            <a:endParaRPr lang="en-US" sz="1800" dirty="0" smtClean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dirty="0" smtClean="0">
                <a:latin typeface="Times New Roman"/>
                <a:ea typeface="Calibri"/>
                <a:cs typeface="Times New Roman"/>
              </a:rPr>
              <a:t>Here </a:t>
            </a:r>
            <a:r>
              <a:rPr lang="en-US" dirty="0">
                <a:latin typeface="Times New Roman"/>
                <a:ea typeface="Calibri"/>
                <a:cs typeface="Times New Roman"/>
              </a:rPr>
              <a:t>is the place joining us together…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dirty="0">
                <a:latin typeface="Times New Roman"/>
                <a:ea typeface="Calibri"/>
                <a:cs typeface="Times New Roman"/>
              </a:rPr>
              <a:t>In the center of Yoshkar-Ola there’s the palace.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dirty="0">
                <a:latin typeface="Times New Roman"/>
                <a:ea typeface="Calibri"/>
                <a:cs typeface="Times New Roman"/>
              </a:rPr>
              <a:t>Every time you visit it with passion, love and trust.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dirty="0">
                <a:latin typeface="Times New Roman"/>
                <a:ea typeface="Calibri"/>
                <a:cs typeface="Times New Roman"/>
              </a:rPr>
              <a:t>Neither I nor people leave it being changeless.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dirty="0">
                <a:latin typeface="Times New Roman"/>
                <a:ea typeface="Calibri"/>
                <a:cs typeface="Times New Roman"/>
              </a:rPr>
              <a:t>Thank you, Mari Theatre! You are to last, you must!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365760" y="1196752"/>
            <a:ext cx="4062224" cy="5400600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900" dirty="0" err="1">
                <a:latin typeface="Times New Roman"/>
                <a:ea typeface="Calibri"/>
                <a:cs typeface="Times New Roman"/>
              </a:rPr>
              <a:t>Тыштак</a:t>
            </a:r>
            <a:r>
              <a:rPr lang="ru-RU" sz="2900" dirty="0">
                <a:latin typeface="Times New Roman"/>
                <a:ea typeface="Calibri"/>
                <a:cs typeface="Times New Roman"/>
              </a:rPr>
              <a:t> – </a:t>
            </a:r>
            <a:r>
              <a:rPr lang="ru-RU" sz="2900" dirty="0" err="1">
                <a:latin typeface="Times New Roman"/>
                <a:ea typeface="Calibri"/>
                <a:cs typeface="Times New Roman"/>
              </a:rPr>
              <a:t>эрталме</a:t>
            </a:r>
            <a:r>
              <a:rPr lang="ru-RU" sz="29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900" dirty="0" err="1">
                <a:latin typeface="Times New Roman"/>
                <a:ea typeface="Calibri"/>
                <a:cs typeface="Times New Roman"/>
              </a:rPr>
              <a:t>корно</a:t>
            </a:r>
            <a:r>
              <a:rPr lang="ru-RU" sz="2900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sz="2900" dirty="0" err="1">
                <a:latin typeface="Times New Roman"/>
                <a:ea typeface="Calibri"/>
                <a:cs typeface="Times New Roman"/>
              </a:rPr>
              <a:t>тыштак</a:t>
            </a:r>
            <a:r>
              <a:rPr lang="ru-RU" sz="2900" dirty="0">
                <a:latin typeface="Times New Roman"/>
                <a:ea typeface="Calibri"/>
                <a:cs typeface="Times New Roman"/>
              </a:rPr>
              <a:t> – </a:t>
            </a:r>
            <a:r>
              <a:rPr lang="ru-RU" sz="2900" dirty="0" err="1">
                <a:latin typeface="Times New Roman"/>
                <a:ea typeface="Calibri"/>
                <a:cs typeface="Times New Roman"/>
              </a:rPr>
              <a:t>эрласе</a:t>
            </a:r>
            <a:r>
              <a:rPr lang="ru-RU" sz="29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900" dirty="0" err="1">
                <a:latin typeface="Times New Roman"/>
                <a:ea typeface="Calibri"/>
                <a:cs typeface="Times New Roman"/>
              </a:rPr>
              <a:t>тӱс</a:t>
            </a:r>
            <a:r>
              <a:rPr lang="ru-RU" sz="2900" dirty="0">
                <a:latin typeface="Times New Roman"/>
                <a:ea typeface="Calibri"/>
                <a:cs typeface="Times New Roman"/>
              </a:rPr>
              <a:t>.</a:t>
            </a:r>
            <a:endParaRPr lang="ru-RU" sz="29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900" dirty="0" err="1">
                <a:latin typeface="Times New Roman"/>
                <a:ea typeface="Calibri"/>
                <a:cs typeface="Times New Roman"/>
              </a:rPr>
              <a:t>Эрталшыш</a:t>
            </a:r>
            <a:r>
              <a:rPr lang="ru-RU" sz="2900" dirty="0">
                <a:latin typeface="Times New Roman"/>
                <a:ea typeface="Calibri"/>
                <a:cs typeface="Times New Roman"/>
              </a:rPr>
              <a:t> да </a:t>
            </a:r>
            <a:r>
              <a:rPr lang="ru-RU" sz="2900" dirty="0" err="1">
                <a:latin typeface="Times New Roman"/>
                <a:ea typeface="Calibri"/>
                <a:cs typeface="Times New Roman"/>
              </a:rPr>
              <a:t>эрласыш</a:t>
            </a:r>
            <a:r>
              <a:rPr lang="ru-RU" sz="29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900" dirty="0" err="1">
                <a:latin typeface="Times New Roman"/>
                <a:ea typeface="Calibri"/>
                <a:cs typeface="Times New Roman"/>
              </a:rPr>
              <a:t>шӱм-кыл</a:t>
            </a:r>
            <a:r>
              <a:rPr lang="ru-RU" sz="29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900" dirty="0" err="1">
                <a:latin typeface="Times New Roman"/>
                <a:ea typeface="Calibri"/>
                <a:cs typeface="Times New Roman"/>
              </a:rPr>
              <a:t>омсам</a:t>
            </a:r>
            <a:r>
              <a:rPr lang="ru-RU" sz="2900" dirty="0">
                <a:latin typeface="Times New Roman"/>
                <a:ea typeface="Calibri"/>
                <a:cs typeface="Times New Roman"/>
              </a:rPr>
              <a:t> ом </a:t>
            </a:r>
            <a:r>
              <a:rPr lang="ru-RU" sz="2900" dirty="0" err="1">
                <a:latin typeface="Times New Roman"/>
                <a:ea typeface="Calibri"/>
                <a:cs typeface="Times New Roman"/>
              </a:rPr>
              <a:t>тӱч</a:t>
            </a:r>
            <a:r>
              <a:rPr lang="ru-RU" sz="2900" dirty="0">
                <a:latin typeface="Times New Roman"/>
                <a:ea typeface="Calibri"/>
                <a:cs typeface="Times New Roman"/>
              </a:rPr>
              <a:t>.</a:t>
            </a:r>
            <a:endParaRPr lang="ru-RU" sz="29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900" dirty="0">
                <a:latin typeface="Times New Roman"/>
                <a:ea typeface="Calibri"/>
                <a:cs typeface="Times New Roman"/>
              </a:rPr>
              <a:t> </a:t>
            </a:r>
            <a:endParaRPr lang="ru-RU" sz="29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900" dirty="0">
                <a:latin typeface="Times New Roman"/>
                <a:ea typeface="Calibri"/>
                <a:cs typeface="Times New Roman"/>
              </a:rPr>
              <a:t>… Йошкар-Ола </a:t>
            </a:r>
            <a:r>
              <a:rPr lang="ru-RU" sz="2900" dirty="0" err="1">
                <a:latin typeface="Times New Roman"/>
                <a:ea typeface="Calibri"/>
                <a:cs typeface="Times New Roman"/>
              </a:rPr>
              <a:t>покшелне</a:t>
            </a:r>
            <a:r>
              <a:rPr lang="ru-RU" sz="2900" dirty="0">
                <a:latin typeface="Times New Roman"/>
                <a:ea typeface="Calibri"/>
                <a:cs typeface="Times New Roman"/>
              </a:rPr>
              <a:t> – </a:t>
            </a:r>
            <a:r>
              <a:rPr lang="ru-RU" sz="2900" dirty="0" err="1">
                <a:latin typeface="Times New Roman"/>
                <a:ea typeface="Calibri"/>
                <a:cs typeface="Times New Roman"/>
              </a:rPr>
              <a:t>чон</a:t>
            </a:r>
            <a:r>
              <a:rPr lang="ru-RU" sz="29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900" dirty="0" err="1">
                <a:latin typeface="Times New Roman"/>
                <a:ea typeface="Calibri"/>
                <a:cs typeface="Times New Roman"/>
              </a:rPr>
              <a:t>шулдыран</a:t>
            </a:r>
            <a:r>
              <a:rPr lang="ru-RU" sz="29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900" dirty="0" err="1">
                <a:latin typeface="Times New Roman"/>
                <a:ea typeface="Calibri"/>
                <a:cs typeface="Times New Roman"/>
              </a:rPr>
              <a:t>полат</a:t>
            </a:r>
            <a:r>
              <a:rPr lang="ru-RU" sz="2900" dirty="0">
                <a:latin typeface="Times New Roman"/>
                <a:ea typeface="Calibri"/>
                <a:cs typeface="Times New Roman"/>
              </a:rPr>
              <a:t>.</a:t>
            </a:r>
            <a:endParaRPr lang="ru-RU" sz="29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900" dirty="0" err="1">
                <a:latin typeface="Times New Roman"/>
                <a:ea typeface="Calibri"/>
                <a:cs typeface="Times New Roman"/>
              </a:rPr>
              <a:t>Тый</a:t>
            </a:r>
            <a:r>
              <a:rPr lang="ru-RU" sz="29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900" dirty="0" err="1">
                <a:latin typeface="Times New Roman"/>
                <a:ea typeface="Calibri"/>
                <a:cs typeface="Times New Roman"/>
              </a:rPr>
              <a:t>тыш</a:t>
            </a:r>
            <a:r>
              <a:rPr lang="ru-RU" sz="2900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sz="2900" dirty="0" err="1">
                <a:latin typeface="Times New Roman"/>
                <a:ea typeface="Calibri"/>
                <a:cs typeface="Times New Roman"/>
              </a:rPr>
              <a:t>марий</a:t>
            </a:r>
            <a:r>
              <a:rPr lang="ru-RU" sz="29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900" dirty="0" err="1">
                <a:latin typeface="Times New Roman"/>
                <a:ea typeface="Calibri"/>
                <a:cs typeface="Times New Roman"/>
              </a:rPr>
              <a:t>айдеме</a:t>
            </a:r>
            <a:r>
              <a:rPr lang="ru-RU" sz="2900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sz="2900" dirty="0" err="1">
                <a:latin typeface="Times New Roman"/>
                <a:ea typeface="Calibri"/>
                <a:cs typeface="Times New Roman"/>
              </a:rPr>
              <a:t>чон</a:t>
            </a:r>
            <a:r>
              <a:rPr lang="ru-RU" sz="29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900" dirty="0" err="1">
                <a:latin typeface="Times New Roman"/>
                <a:ea typeface="Calibri"/>
                <a:cs typeface="Times New Roman"/>
              </a:rPr>
              <a:t>шулдыраҥ</a:t>
            </a:r>
            <a:r>
              <a:rPr lang="ru-RU" sz="29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900" dirty="0" err="1">
                <a:latin typeface="Times New Roman"/>
                <a:ea typeface="Calibri"/>
                <a:cs typeface="Times New Roman"/>
              </a:rPr>
              <a:t>толат</a:t>
            </a:r>
            <a:r>
              <a:rPr lang="ru-RU" sz="2900" dirty="0">
                <a:latin typeface="Times New Roman"/>
                <a:ea typeface="Calibri"/>
                <a:cs typeface="Times New Roman"/>
              </a:rPr>
              <a:t>.</a:t>
            </a:r>
            <a:endParaRPr lang="ru-RU" sz="29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900" dirty="0" err="1">
                <a:latin typeface="Times New Roman"/>
                <a:ea typeface="Calibri"/>
                <a:cs typeface="Times New Roman"/>
              </a:rPr>
              <a:t>Ойгаҥын</a:t>
            </a:r>
            <a:r>
              <a:rPr lang="ru-RU" sz="2900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sz="2900" dirty="0" err="1">
                <a:latin typeface="Times New Roman"/>
                <a:ea typeface="Calibri"/>
                <a:cs typeface="Times New Roman"/>
              </a:rPr>
              <a:t>куаналын</a:t>
            </a:r>
            <a:r>
              <a:rPr lang="ru-RU" sz="2900" dirty="0">
                <a:latin typeface="Times New Roman"/>
                <a:ea typeface="Calibri"/>
                <a:cs typeface="Times New Roman"/>
              </a:rPr>
              <a:t> – у </a:t>
            </a:r>
            <a:r>
              <a:rPr lang="ru-RU" sz="2900" dirty="0" err="1">
                <a:latin typeface="Times New Roman"/>
                <a:ea typeface="Calibri"/>
                <a:cs typeface="Times New Roman"/>
              </a:rPr>
              <a:t>шонышан</a:t>
            </a:r>
            <a:r>
              <a:rPr lang="ru-RU" sz="29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900" dirty="0" err="1">
                <a:latin typeface="Times New Roman"/>
                <a:ea typeface="Calibri"/>
                <a:cs typeface="Times New Roman"/>
              </a:rPr>
              <a:t>лият</a:t>
            </a:r>
            <a:r>
              <a:rPr lang="ru-RU" sz="2900" dirty="0">
                <a:latin typeface="Times New Roman"/>
                <a:ea typeface="Calibri"/>
                <a:cs typeface="Times New Roman"/>
              </a:rPr>
              <a:t>.</a:t>
            </a:r>
            <a:endParaRPr lang="ru-RU" sz="29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900" dirty="0" err="1">
                <a:latin typeface="Times New Roman"/>
                <a:ea typeface="Calibri"/>
                <a:cs typeface="Times New Roman"/>
              </a:rPr>
              <a:t>Шӱмбел</a:t>
            </a:r>
            <a:r>
              <a:rPr lang="ru-RU" sz="2900" dirty="0">
                <a:latin typeface="Times New Roman"/>
                <a:ea typeface="Calibri"/>
                <a:cs typeface="Times New Roman"/>
              </a:rPr>
              <a:t> Марий театр, кугу тау </a:t>
            </a:r>
            <a:r>
              <a:rPr lang="ru-RU" sz="2900" dirty="0" err="1">
                <a:latin typeface="Times New Roman"/>
                <a:ea typeface="Calibri"/>
                <a:cs typeface="Times New Roman"/>
              </a:rPr>
              <a:t>тылат</a:t>
            </a:r>
            <a:r>
              <a:rPr lang="ru-RU" sz="2900" dirty="0">
                <a:latin typeface="Times New Roman"/>
                <a:ea typeface="Calibri"/>
                <a:cs typeface="Times New Roman"/>
              </a:rPr>
              <a:t>!</a:t>
            </a:r>
            <a:endParaRPr lang="ru-RU" sz="29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28962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411560"/>
          </a:xfrm>
        </p:spPr>
        <p:txBody>
          <a:bodyPr/>
          <a:lstStyle/>
          <a:p>
            <a:r>
              <a:rPr lang="en-US" dirty="0" smtClean="0"/>
              <a:t>The author of the poem and its translator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844824"/>
            <a:ext cx="3722178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844824"/>
            <a:ext cx="3240360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11921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30</TotalTime>
  <Words>520</Words>
  <Application>Microsoft Office PowerPoint</Application>
  <PresentationFormat>Экран (4:3)</PresentationFormat>
  <Paragraphs>61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Исполнительная</vt:lpstr>
      <vt:lpstr>The poem dedicated to the 95th anniversary of Mari State National Drama Theatre of Shketan and its translation:</vt:lpstr>
      <vt:lpstr>The author of the poem is Gennadii Sabantsev-Oyar</vt:lpstr>
      <vt:lpstr>The poem is translated by Tatiana Yapaeva</vt:lpstr>
      <vt:lpstr>The poem is written in Mari language in 2014 and translated into English in 2015</vt:lpstr>
      <vt:lpstr>Both authors of the poem and its translation like Mari State National Drama Theatre of Shketan</vt:lpstr>
      <vt:lpstr>The poem is about Shketan Theatre</vt:lpstr>
      <vt:lpstr>The author of the poem and its translator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poem dedicated to the 95th anniversary of Mari State National Drama Theatre of Shketan and its translation</dc:title>
  <dc:creator>Admin</dc:creator>
  <cp:lastModifiedBy>Admin</cp:lastModifiedBy>
  <cp:revision>3</cp:revision>
  <dcterms:created xsi:type="dcterms:W3CDTF">2015-04-23T12:21:49Z</dcterms:created>
  <dcterms:modified xsi:type="dcterms:W3CDTF">2015-04-23T12:51:57Z</dcterms:modified>
</cp:coreProperties>
</file>