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bg2"/>
    </p:penClr>
  </p:showPr>
  <p:clrMru>
    <a:srgbClr val="1F10DE"/>
    <a:srgbClr val="0000CC"/>
    <a:srgbClr val="00CCFF"/>
    <a:srgbClr val="FFFFFF"/>
    <a:srgbClr val="02440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3" autoAdjust="0"/>
  </p:normalViewPr>
  <p:slideViewPr>
    <p:cSldViewPr>
      <p:cViewPr varScale="1"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1" d="100"/>
          <a:sy n="71" d="100"/>
        </p:scale>
        <p:origin x="-42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687D89-81F9-43F9-A550-9801F7D0250E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071B7-8EDB-466F-AAB1-A7609A4657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50;&#1072;&#1088;&#1090;&#1080;&#1085;&#1082;&#1080;(2)\melodiya_vodyi_-__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564360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Администратор\Рабочий стол\Картинки(2)\круг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57166"/>
            <a:ext cx="8286808" cy="6143668"/>
          </a:xfrm>
          <a:prstGeom prst="rect">
            <a:avLst/>
          </a:prstGeom>
          <a:noFill/>
        </p:spPr>
      </p:pic>
      <p:pic>
        <p:nvPicPr>
          <p:cNvPr id="6" name="melodiya_vodyi_-_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126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Облака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7216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1900" dirty="0" smtClean="0"/>
          </a:p>
          <a:p>
            <a:pPr algn="ctr">
              <a:buNone/>
            </a:pPr>
            <a:endParaRPr lang="ru-RU" sz="1900" dirty="0" smtClean="0"/>
          </a:p>
          <a:p>
            <a:pPr algn="ctr">
              <a:buNone/>
            </a:pPr>
            <a:endParaRPr lang="ru-RU" sz="1900" dirty="0" smtClean="0"/>
          </a:p>
          <a:p>
            <a:pPr algn="ctr">
              <a:buNone/>
            </a:pPr>
            <a:endParaRPr lang="ru-RU" sz="1900" dirty="0" smtClean="0"/>
          </a:p>
        </p:txBody>
      </p:sp>
      <p:pic>
        <p:nvPicPr>
          <p:cNvPr id="10242" name="Picture 2" descr="C:\Documents and Settings\Администратор\Рабочий стол\Картинки(2)\обла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000108"/>
            <a:ext cx="8715436" cy="56436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4348" y="2000240"/>
            <a:ext cx="79296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Невидимый водяной пар превращается в воздухе в облака. Это происходит когда он поднимается вверх, туда где достаточно холодно. Частицы воды, сливаясь, образуют капельки. Облако- это множество маленьких капель воды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3-е состояние: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«Твердое»</a:t>
            </a:r>
            <a:r>
              <a:rPr lang="ru-RU" dirty="0" smtClean="0">
                <a:solidFill>
                  <a:srgbClr val="00CCFF"/>
                </a:solidFill>
              </a:rPr>
              <a:t/>
            </a:r>
            <a:br>
              <a:rPr lang="ru-RU" dirty="0" smtClean="0">
                <a:solidFill>
                  <a:srgbClr val="00CCFF"/>
                </a:solidFill>
              </a:rPr>
            </a:b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Снег</a:t>
            </a:r>
            <a:endParaRPr lang="ru-RU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1800" dirty="0"/>
          </a:p>
        </p:txBody>
      </p:sp>
      <p:pic>
        <p:nvPicPr>
          <p:cNvPr id="11266" name="Picture 2" descr="C:\Documents and Settings\Администратор\Рабочий стол\Картинки(2)\снег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85860"/>
            <a:ext cx="8215370" cy="521497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28662" y="2828836"/>
            <a:ext cx="692948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Зимой часто выпадает снег. Снежинки состоят из маленьких кристаллов льда. У каждой снежинки шесть лучей. Она образуется в воздухе из водяного пара.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_LatinoTitulSpUp" pitchFamily="18" charset="-52"/>
              </a:rPr>
              <a:t>Узоры на стекле</a:t>
            </a:r>
            <a:endParaRPr lang="ru-RU" dirty="0">
              <a:latin typeface="a_LatinoTitulSpUp" pitchFamily="18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2000" dirty="0" smtClean="0">
              <a:latin typeface="a_LatinoTitulSpUp" pitchFamily="18" charset="-52"/>
            </a:endParaRPr>
          </a:p>
          <a:p>
            <a:pPr algn="ctr">
              <a:buNone/>
            </a:pPr>
            <a:endParaRPr lang="ru-RU" sz="2000" dirty="0" smtClean="0">
              <a:latin typeface="a_LatinoTitulSpUp" pitchFamily="18" charset="-52"/>
            </a:endParaRPr>
          </a:p>
          <a:p>
            <a:pPr algn="ctr">
              <a:buNone/>
            </a:pPr>
            <a:r>
              <a:rPr lang="ru-RU" sz="2000" dirty="0" smtClean="0">
                <a:solidFill>
                  <a:schemeClr val="tx1">
                    <a:lumMod val="85000"/>
                  </a:schemeClr>
                </a:solidFill>
                <a:latin typeface="a_LatinoTitulSpUp" pitchFamily="18" charset="-52"/>
              </a:rPr>
              <a:t>Эти волшебные узоры на стекле появились из-за водяного пара, который позже замерз.</a:t>
            </a:r>
            <a:endParaRPr lang="ru-RU" sz="2000" dirty="0">
              <a:solidFill>
                <a:schemeClr val="tx1">
                  <a:lumMod val="85000"/>
                </a:schemeClr>
              </a:solidFill>
              <a:latin typeface="a_LatinoTitulSpUp" pitchFamily="18" charset="-52"/>
            </a:endParaRPr>
          </a:p>
        </p:txBody>
      </p:sp>
      <p:pic>
        <p:nvPicPr>
          <p:cNvPr id="12290" name="Picture 2" descr="C:\Documents and Settings\Администратор\Рабочий стол\Картинки(2)\узор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238" y="909638"/>
            <a:ext cx="8609042" cy="480537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Лёд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8647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a_Albionic" pitchFamily="34" charset="-52"/>
              </a:rPr>
              <a:t>Лёд- это тоже вода. Вода в твёрдом состоянии. Когда осенью холодает, вода замерзает и превращается в лёд.</a:t>
            </a:r>
            <a:endParaRPr lang="ru-RU" sz="2400" dirty="0">
              <a:latin typeface="a_Albionic" pitchFamily="34" charset="-52"/>
            </a:endParaRPr>
          </a:p>
        </p:txBody>
      </p:sp>
      <p:pic>
        <p:nvPicPr>
          <p:cNvPr id="13316" name="Picture 4" descr="C:\Documents and Settings\Администратор\Рабочий стол\Картинки(2)\лед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43050"/>
            <a:ext cx="8429683" cy="485778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_AlgeriusBrk" pitchFamily="82" charset="-52"/>
              </a:rPr>
              <a:t>Сосульки</a:t>
            </a:r>
            <a:endParaRPr lang="ru-RU" dirty="0">
              <a:latin typeface="a_AlgeriusBrk" pitchFamily="82" charset="-52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564360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dirty="0" smtClean="0">
              <a:latin typeface="a_AlgeriusBrk" pitchFamily="82" charset="-52"/>
            </a:endParaRPr>
          </a:p>
          <a:p>
            <a:pPr>
              <a:buNone/>
            </a:pPr>
            <a:endParaRPr lang="ru-RU" sz="2000" dirty="0" smtClean="0">
              <a:latin typeface="a_AlgeriusBrk" pitchFamily="82" charset="-52"/>
            </a:endParaRPr>
          </a:p>
          <a:p>
            <a:pPr>
              <a:buNone/>
            </a:pPr>
            <a:endParaRPr lang="ru-RU" sz="2000" dirty="0" smtClean="0">
              <a:latin typeface="a_AlgeriusBrk" pitchFamily="82" charset="-52"/>
            </a:endParaRPr>
          </a:p>
          <a:p>
            <a:pPr>
              <a:buNone/>
            </a:pPr>
            <a:endParaRPr lang="ru-RU" sz="2000" dirty="0" smtClean="0">
              <a:latin typeface="a_AlgeriusBrk" pitchFamily="82" charset="-52"/>
            </a:endParaRPr>
          </a:p>
          <a:p>
            <a:pPr>
              <a:buNone/>
            </a:pPr>
            <a:endParaRPr lang="ru-RU" sz="2000" dirty="0" smtClean="0">
              <a:latin typeface="a_AlgeriusBrk" pitchFamily="82" charset="-52"/>
            </a:endParaRPr>
          </a:p>
          <a:p>
            <a:pPr>
              <a:buNone/>
            </a:pPr>
            <a:endParaRPr lang="ru-RU" sz="2000" dirty="0" smtClean="0">
              <a:latin typeface="a_AlgeriusBrk" pitchFamily="82" charset="-52"/>
            </a:endParaRPr>
          </a:p>
          <a:p>
            <a:pPr>
              <a:buNone/>
            </a:pPr>
            <a:endParaRPr lang="ru-RU" sz="2000" dirty="0" smtClean="0">
              <a:latin typeface="a_AlgeriusBrk" pitchFamily="82" charset="-52"/>
            </a:endParaRPr>
          </a:p>
          <a:p>
            <a:pPr>
              <a:buNone/>
            </a:pPr>
            <a:endParaRPr lang="ru-RU" sz="2000" dirty="0" smtClean="0">
              <a:latin typeface="a_AlgeriusBrk" pitchFamily="82" charset="-52"/>
            </a:endParaRPr>
          </a:p>
          <a:p>
            <a:pPr>
              <a:buNone/>
            </a:pPr>
            <a:endParaRPr lang="ru-RU" sz="2000" dirty="0" smtClean="0">
              <a:latin typeface="a_AlgeriusBrk" pitchFamily="82" charset="-52"/>
            </a:endParaRPr>
          </a:p>
          <a:p>
            <a:pPr>
              <a:buNone/>
            </a:pPr>
            <a:endParaRPr lang="ru-RU" sz="2000" dirty="0" smtClean="0">
              <a:latin typeface="a_AlgeriusBrk" pitchFamily="82" charset="-52"/>
            </a:endParaRPr>
          </a:p>
          <a:p>
            <a:pPr>
              <a:buNone/>
            </a:pPr>
            <a:endParaRPr lang="ru-RU" sz="2000" dirty="0" smtClean="0">
              <a:latin typeface="a_AlgeriusBrk" pitchFamily="82" charset="-52"/>
            </a:endParaRPr>
          </a:p>
          <a:p>
            <a:pPr>
              <a:buNone/>
            </a:pPr>
            <a:endParaRPr lang="ru-RU" sz="2000" dirty="0" smtClean="0">
              <a:latin typeface="a_AlgeriusBrk" pitchFamily="82" charset="-52"/>
            </a:endParaRPr>
          </a:p>
          <a:p>
            <a:pPr>
              <a:buNone/>
            </a:pPr>
            <a:endParaRPr lang="ru-RU" sz="2000" dirty="0" smtClean="0">
              <a:latin typeface="a_AlgeriusBrk" pitchFamily="82" charset="-52"/>
            </a:endParaRPr>
          </a:p>
          <a:p>
            <a:pPr>
              <a:buNone/>
            </a:pPr>
            <a:endParaRPr lang="ru-RU" sz="2000" dirty="0" smtClean="0">
              <a:latin typeface="a_AlgeriusBrk" pitchFamily="82" charset="-52"/>
            </a:endParaRPr>
          </a:p>
        </p:txBody>
      </p:sp>
      <p:pic>
        <p:nvPicPr>
          <p:cNvPr id="14338" name="Picture 2" descr="C:\Documents and Settings\Администратор\Рабочий стол\Картинки(2)\сосоуль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857232"/>
            <a:ext cx="8572560" cy="321471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928670"/>
            <a:ext cx="285752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dirty="0" smtClean="0">
              <a:latin typeface="a_AlgeriusBrk" pitchFamily="82" charset="-52"/>
            </a:endParaRPr>
          </a:p>
          <a:p>
            <a:pPr>
              <a:buNone/>
            </a:pPr>
            <a:endParaRPr lang="ru-RU" dirty="0" smtClean="0">
              <a:latin typeface="a_AlgeriusBrk" pitchFamily="82" charset="-52"/>
            </a:endParaRPr>
          </a:p>
          <a:p>
            <a:pPr>
              <a:buNone/>
            </a:pPr>
            <a:endParaRPr lang="ru-RU" dirty="0" smtClean="0">
              <a:latin typeface="a_AlgeriusBrk" pitchFamily="82" charset="-52"/>
            </a:endParaRPr>
          </a:p>
          <a:p>
            <a:pPr>
              <a:buNone/>
            </a:pPr>
            <a:endParaRPr lang="ru-RU" dirty="0" smtClean="0">
              <a:latin typeface="a_AlgeriusBrk" pitchFamily="82" charset="-52"/>
            </a:endParaRPr>
          </a:p>
          <a:p>
            <a:pPr>
              <a:buNone/>
            </a:pPr>
            <a:endParaRPr lang="ru-RU" dirty="0" smtClean="0">
              <a:latin typeface="a_AlgeriusBrk" pitchFamily="82" charset="-52"/>
            </a:endParaRPr>
          </a:p>
          <a:p>
            <a:pPr>
              <a:buNone/>
            </a:pPr>
            <a:endParaRPr lang="ru-RU" dirty="0" smtClean="0">
              <a:latin typeface="a_AlgeriusBrk" pitchFamily="82" charset="-52"/>
            </a:endParaRPr>
          </a:p>
          <a:p>
            <a:pPr>
              <a:buNone/>
            </a:pPr>
            <a:endParaRPr lang="ru-RU" dirty="0" smtClean="0">
              <a:latin typeface="a_AlgeriusBrk" pitchFamily="82" charset="-52"/>
            </a:endParaRPr>
          </a:p>
          <a:p>
            <a:pPr>
              <a:buNone/>
            </a:pPr>
            <a:endParaRPr lang="ru-RU" dirty="0" smtClean="0">
              <a:latin typeface="a_AlgeriusBrk" pitchFamily="82" charset="-52"/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_AlgeriusBrk" pitchFamily="82" charset="-52"/>
              </a:rPr>
              <a:t>Когда зимой наступает оттепель, снег потихоньку тает. Капли воды, стекая с крыш, замерзают. На них натекают новые капли. Так растут сосульки</a:t>
            </a:r>
            <a:endParaRPr lang="ru-RU" sz="2000" b="1" dirty="0">
              <a:solidFill>
                <a:schemeClr val="bg1">
                  <a:lumMod val="95000"/>
                  <a:lumOff val="5000"/>
                </a:schemeClr>
              </a:solidFill>
              <a:latin typeface="a_AlgeriusBrk" pitchFamily="82" charset="-52"/>
            </a:endParaRPr>
          </a:p>
        </p:txBody>
      </p:sp>
      <p:pic>
        <p:nvPicPr>
          <p:cNvPr id="14339" name="Picture 3" descr="C:\Documents and Settings\Администратор\Рабочий стол\Картинки(2)\сосуль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3429000"/>
            <a:ext cx="5715008" cy="3429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Иней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57158" y="1785926"/>
            <a:ext cx="8229600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5366" name="Picture 6" descr="C:\Documents and Settings\Администратор\Рабочий стол\Картинки(2)\иней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14422"/>
            <a:ext cx="8286808" cy="5286411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857752" y="4143380"/>
            <a:ext cx="37147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i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_AlgeriusBrk" pitchFamily="82" charset="-52"/>
              </a:rPr>
              <a:t>Иней</a:t>
            </a:r>
            <a:r>
              <a:rPr lang="ru-RU" sz="20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a_AlgeriusBrk" pitchFamily="82" charset="-52"/>
              </a:rPr>
              <a:t>- это кристаллы льда, намёрзшие на траве, деревьях, почве… Иней образуется при резком охлаждении влажного воздуха .</a:t>
            </a:r>
            <a:endParaRPr lang="ru-RU" sz="2000" dirty="0">
              <a:solidFill>
                <a:schemeClr val="bg1">
                  <a:lumMod val="95000"/>
                  <a:lumOff val="5000"/>
                </a:schemeClr>
              </a:solidFill>
              <a:latin typeface="a_AlgeriusBrk" pitchFamily="82" charset="-52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Град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150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atin typeface="a_DomIno" pitchFamily="66" charset="-52"/>
              </a:rPr>
              <a:t>Град- является частичками льда, шарообразной или не правильной формы, размером от мм. до нескольких см.</a:t>
            </a:r>
            <a:endParaRPr lang="ru-RU" sz="2800" dirty="0">
              <a:latin typeface="a_DomIno" pitchFamily="66" charset="-52"/>
            </a:endParaRPr>
          </a:p>
        </p:txBody>
      </p:sp>
      <p:pic>
        <p:nvPicPr>
          <p:cNvPr id="16386" name="Picture 2" descr="C:\Documents and Settings\Администратор\Рабочий стол\Картинки(2)\гра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85992"/>
            <a:ext cx="8286808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Вывод: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00727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7410" name="Picture 2" descr="C:\Documents and Settings\Администратор\Рабочий стол\Картинки(2)\0009-009-Spasibo-za-vnima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00042"/>
            <a:ext cx="8572560" cy="607223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785794"/>
            <a:ext cx="821537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1">
                    <a:lumMod val="65000"/>
                    <a:lumOff val="35000"/>
                  </a:schemeClr>
                </a:solidFill>
                <a:latin typeface="a_Albionic" pitchFamily="34" charset="-52"/>
              </a:rPr>
              <a:t>Средствами компьютерной графики можно наглядно показать круговорот воды в природе, и увидеть одновременно 3 состояния  воды, что нельзя сделать, используя другую наглядность.</a:t>
            </a:r>
            <a:endParaRPr lang="ru-RU" sz="2800" b="1" dirty="0">
              <a:solidFill>
                <a:schemeClr val="bg1">
                  <a:lumMod val="65000"/>
                  <a:lumOff val="35000"/>
                </a:schemeClr>
              </a:solidFill>
              <a:latin typeface="a_Albionic" pitchFamily="34" charset="-52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Вода бывает в 3-х состояниях: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57158" y="1285860"/>
          <a:ext cx="8229600" cy="1571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571636">
                <a:tc>
                  <a:txBody>
                    <a:bodyPr/>
                    <a:lstStyle/>
                    <a:p>
                      <a:r>
                        <a:rPr lang="ru-RU" sz="2400" b="1" i="1" baseline="0" dirty="0" smtClean="0">
                          <a:latin typeface="+mj-lt"/>
                        </a:rPr>
                        <a:t>Жидкое</a:t>
                      </a:r>
                    </a:p>
                    <a:p>
                      <a:r>
                        <a:rPr lang="ru-RU" sz="2400" b="1" i="1" baseline="0" dirty="0" smtClean="0">
                          <a:latin typeface="+mj-lt"/>
                        </a:rPr>
                        <a:t> </a:t>
                      </a:r>
                      <a:r>
                        <a:rPr lang="ru-RU" baseline="0" dirty="0" smtClean="0"/>
                        <a:t>(болото, подземные воды, дождь, роса, водопады, водоемы)</a:t>
                      </a:r>
                      <a:endParaRPr lang="ru-RU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/>
                        <a:t>Газообразное</a:t>
                      </a:r>
                      <a:r>
                        <a:rPr lang="ru-RU" sz="2400" b="1" i="1" baseline="0" dirty="0" smtClean="0"/>
                        <a:t> </a:t>
                      </a:r>
                      <a:r>
                        <a:rPr lang="ru-RU" dirty="0" smtClean="0"/>
                        <a:t>(испарение, туман, облака, узоры на стекле)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/>
                        <a:t>Твердое</a:t>
                      </a:r>
                    </a:p>
                    <a:p>
                      <a:r>
                        <a:rPr lang="ru-RU" sz="2400" b="1" i="1" dirty="0" smtClean="0"/>
                        <a:t> </a:t>
                      </a:r>
                      <a:r>
                        <a:rPr lang="ru-RU" dirty="0" smtClean="0"/>
                        <a:t>( лед, снег, град)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4" name="Picture 6" descr="C:\Documents and Settings\Администратор\Рабочий стол\Картинки(2)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14686"/>
            <a:ext cx="8715404" cy="335758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А теперь подробно рассмотрим схему круговорота воды в природе.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C:\Documents and Settings\Администратор\Рабочий стол\Картинки(2)\круговоро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8215370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ru-RU" dirty="0" smtClean="0"/>
              <a:t>1-е состояние: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«Жидкое» 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lnSpc>
                <a:spcPct val="120000"/>
              </a:lnSpc>
              <a:buNone/>
            </a:pPr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</a:rPr>
              <a:t>Болота- огромные хранилища воды.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</a:rPr>
              <a:t>           Эта вода обеспечивает растения леса и луга жарким засушливым летом. Множество маленьких ручейков вытекают из болота.</a:t>
            </a:r>
          </a:p>
        </p:txBody>
      </p:sp>
      <p:pic>
        <p:nvPicPr>
          <p:cNvPr id="4098" name="Picture 2" descr="C:\Documents and Settings\Администратор\Рабочий стол\Картинки(2)\Боло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57297"/>
            <a:ext cx="8501122" cy="3675077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Подземные воды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endParaRPr lang="ru-RU" sz="2200" dirty="0" smtClean="0"/>
          </a:p>
          <a:p>
            <a:pPr algn="ctr">
              <a:buNone/>
            </a:pPr>
            <a:endParaRPr lang="ru-RU" sz="2200" dirty="0" smtClean="0"/>
          </a:p>
          <a:p>
            <a:pPr algn="ctr">
              <a:buNone/>
            </a:pPr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</a:rPr>
              <a:t>Вода- просачиваясь в почву, образует подземные ручьи, озёра, реки.</a:t>
            </a:r>
          </a:p>
          <a:p>
            <a:pPr algn="ctr">
              <a:buNone/>
            </a:pPr>
            <a:r>
              <a:rPr lang="ru-RU" sz="2200" dirty="0" smtClean="0">
                <a:solidFill>
                  <a:schemeClr val="tx1">
                    <a:lumMod val="85000"/>
                  </a:schemeClr>
                </a:solidFill>
              </a:rPr>
              <a:t>Иногда они выражаются на поверхности земли.</a:t>
            </a:r>
            <a:endParaRPr lang="ru-RU" sz="2200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5122" name="Picture 2" descr="C:\Documents and Settings\Администратор\Рабочий стол\Картинки(2)\подземные вод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000108"/>
            <a:ext cx="7858180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Дождь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7216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endParaRPr lang="ru-RU" sz="1800" dirty="0" smtClean="0"/>
          </a:p>
          <a:p>
            <a:pPr algn="ctr">
              <a:buNone/>
            </a:pPr>
            <a:endParaRPr lang="ru-RU" sz="1800" dirty="0" smtClean="0"/>
          </a:p>
          <a:p>
            <a:pPr algn="ctr"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Весной, летом и осенью идут дожди. Растения м и грибам очень нужна эта вода.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Если дожди  идут часто, то лето называют дождливым. Если редко- засушливым.</a:t>
            </a:r>
          </a:p>
        </p:txBody>
      </p:sp>
      <p:pic>
        <p:nvPicPr>
          <p:cNvPr id="6147" name="Picture 3" descr="C:\Documents and Settings\Администратор\Рабочий стол\Картинки(2)\д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71546"/>
            <a:ext cx="8643998" cy="4429155"/>
          </a:xfrm>
          <a:prstGeom prst="rect">
            <a:avLst/>
          </a:prstGeom>
          <a:noFill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Роса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sz="1900" dirty="0" smtClean="0"/>
          </a:p>
          <a:p>
            <a:pPr>
              <a:buNone/>
            </a:pPr>
            <a:endParaRPr lang="ru-RU" sz="1900" dirty="0" smtClean="0">
              <a:solidFill>
                <a:srgbClr val="00B0F0"/>
              </a:solidFill>
            </a:endParaRPr>
          </a:p>
          <a:p>
            <a:pPr>
              <a:buNone/>
            </a:pPr>
            <a:r>
              <a:rPr lang="ru-RU" sz="1900" dirty="0" smtClean="0">
                <a:solidFill>
                  <a:srgbClr val="00B0F0"/>
                </a:solidFill>
              </a:rPr>
              <a:t>Роса-</a:t>
            </a:r>
            <a:r>
              <a:rPr lang="ru-RU" sz="1900" dirty="0" smtClean="0"/>
              <a:t> это вид атмосферных осадков, образующихся на поверхности земли, растениях, предметах, крышах зданий, автомобилях и др. предметах.</a:t>
            </a:r>
            <a:endParaRPr lang="ru-RU" sz="1900" dirty="0"/>
          </a:p>
        </p:txBody>
      </p:sp>
      <p:pic>
        <p:nvPicPr>
          <p:cNvPr id="7170" name="Picture 2" descr="C:\Documents and Settings\Администратор\Рабочий стол\Картинки(2)\рос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928670"/>
            <a:ext cx="8715436" cy="471490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2-е состояние: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«Газообразное»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Испарение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7216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endParaRPr lang="ru-RU" sz="1900" dirty="0" smtClean="0"/>
          </a:p>
          <a:p>
            <a:pPr algn="ctr">
              <a:buNone/>
            </a:pPr>
            <a:endParaRPr lang="ru-RU" sz="1900" dirty="0" smtClean="0"/>
          </a:p>
          <a:p>
            <a:pPr algn="ctr">
              <a:buNone/>
            </a:pPr>
            <a:endParaRPr lang="ru-RU" sz="1900" dirty="0" smtClean="0"/>
          </a:p>
          <a:p>
            <a:pPr algn="ctr">
              <a:buNone/>
            </a:pPr>
            <a:endParaRPr lang="ru-RU" sz="1900" dirty="0" smtClean="0"/>
          </a:p>
          <a:p>
            <a:pPr algn="ctr">
              <a:buNone/>
            </a:pPr>
            <a:endParaRPr lang="ru-RU" sz="1900" dirty="0" smtClean="0"/>
          </a:p>
          <a:p>
            <a:pPr algn="ctr">
              <a:buNone/>
            </a:pPr>
            <a:r>
              <a:rPr lang="ru-RU" sz="1900" dirty="0" smtClean="0"/>
              <a:t>Когда вода теплее окружающего воздуха, то можно заметить над водой туман.</a:t>
            </a:r>
          </a:p>
          <a:p>
            <a:pPr algn="ctr">
              <a:buNone/>
            </a:pPr>
            <a:r>
              <a:rPr lang="ru-RU" sz="1900" dirty="0" smtClean="0"/>
              <a:t>Вода испаряется, превращается в пар.</a:t>
            </a:r>
          </a:p>
          <a:p>
            <a:pPr algn="ctr">
              <a:buNone/>
            </a:pPr>
            <a:r>
              <a:rPr lang="ru-RU" sz="1900" dirty="0" smtClean="0"/>
              <a:t>Пар- это газ. Его не видно. Он находится в воздухе вместе с другими газами.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194" name="Picture 2" descr="C:\Documents and Settings\Администратор\Рабочий стол\Картинки(2)\Испарени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357298"/>
            <a:ext cx="8643998" cy="37147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Туман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592933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>
              <a:buNone/>
            </a:pPr>
            <a:endParaRPr lang="ru-RU" sz="2200" dirty="0" smtClean="0"/>
          </a:p>
          <a:p>
            <a:pPr algn="ctr">
              <a:buNone/>
            </a:pPr>
            <a:r>
              <a:rPr lang="ru-RU" sz="2200" dirty="0" smtClean="0"/>
              <a:t>Если воздух влажный, в нём много водяного пара, то при похолодании случается туман. На холоде частицы воды оседают на пылинках воздуха. Сливаясь, они образуют капли. Маленькие капли воды висят в воздухе- мы видим туман.</a:t>
            </a:r>
            <a:endParaRPr lang="ru-RU" sz="2200" dirty="0"/>
          </a:p>
        </p:txBody>
      </p:sp>
      <p:pic>
        <p:nvPicPr>
          <p:cNvPr id="9218" name="Picture 2" descr="C:\Documents and Settings\Администратор\Рабочий стол\Картинки(2)\тум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71546"/>
            <a:ext cx="8429684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453</Words>
  <Application>Microsoft Office PowerPoint</Application>
  <PresentationFormat>Экран (4:3)</PresentationFormat>
  <Paragraphs>127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Вода бывает в 3-х состояниях:</vt:lpstr>
      <vt:lpstr>А теперь подробно рассмотрим схему круговорота воды в природе.</vt:lpstr>
      <vt:lpstr>1-е состояние: «Жидкое» </vt:lpstr>
      <vt:lpstr>Подземные воды</vt:lpstr>
      <vt:lpstr>Дождь</vt:lpstr>
      <vt:lpstr>Роса</vt:lpstr>
      <vt:lpstr>2-е состояние: «Газообразное» Испарение </vt:lpstr>
      <vt:lpstr>Туман</vt:lpstr>
      <vt:lpstr>Облака</vt:lpstr>
      <vt:lpstr>3-е состояние:  «Твердое» Снег</vt:lpstr>
      <vt:lpstr>Узоры на стекле</vt:lpstr>
      <vt:lpstr>Лёд</vt:lpstr>
      <vt:lpstr>Сосульки</vt:lpstr>
      <vt:lpstr>Иней</vt:lpstr>
      <vt:lpstr>Град</vt:lpstr>
      <vt:lpstr>Вывод: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34</cp:revision>
  <dcterms:modified xsi:type="dcterms:W3CDTF">2016-01-16T13:28:30Z</dcterms:modified>
</cp:coreProperties>
</file>