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63" r:id="rId5"/>
    <p:sldId id="269" r:id="rId6"/>
    <p:sldId id="266" r:id="rId7"/>
    <p:sldId id="274" r:id="rId8"/>
    <p:sldId id="278" r:id="rId9"/>
    <p:sldId id="270" r:id="rId10"/>
    <p:sldId id="259" r:id="rId11"/>
    <p:sldId id="258" r:id="rId12"/>
    <p:sldId id="277" r:id="rId13"/>
    <p:sldId id="280" r:id="rId14"/>
    <p:sldId id="271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2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E3A8-C391-41C8-8469-604BFF7BCB12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5783-01D7-4996-BF6C-3DF8D127A1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E3A8-C391-41C8-8469-604BFF7BCB12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5783-01D7-4996-BF6C-3DF8D127A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E3A8-C391-41C8-8469-604BFF7BCB12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5783-01D7-4996-BF6C-3DF8D127A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E3A8-C391-41C8-8469-604BFF7BCB12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5783-01D7-4996-BF6C-3DF8D127A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E3A8-C391-41C8-8469-604BFF7BCB12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0285783-01D7-4996-BF6C-3DF8D127A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E3A8-C391-41C8-8469-604BFF7BCB12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5783-01D7-4996-BF6C-3DF8D127A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E3A8-C391-41C8-8469-604BFF7BCB12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5783-01D7-4996-BF6C-3DF8D127A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E3A8-C391-41C8-8469-604BFF7BCB12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5783-01D7-4996-BF6C-3DF8D127A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E3A8-C391-41C8-8469-604BFF7BCB12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5783-01D7-4996-BF6C-3DF8D127A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E3A8-C391-41C8-8469-604BFF7BCB12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5783-01D7-4996-BF6C-3DF8D127A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E3A8-C391-41C8-8469-604BFF7BCB12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285783-01D7-4996-BF6C-3DF8D127A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ACEE3A8-C391-41C8-8469-604BFF7BCB12}" type="datetimeFigureOut">
              <a:rPr lang="ru-RU" smtClean="0"/>
              <a:pPr/>
              <a:t>05.01.2018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0285783-01D7-4996-BF6C-3DF8D127A1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Пропорции и строение </a:t>
            </a:r>
            <a:br>
              <a:rPr lang="ru-RU" b="1" dirty="0" smtClean="0"/>
            </a:br>
            <a:r>
              <a:rPr lang="ru-RU" b="1" dirty="0" smtClean="0"/>
              <a:t>фигуры человека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err="1" smtClean="0"/>
              <a:t>Борсук</a:t>
            </a:r>
            <a:r>
              <a:rPr lang="ru-RU" dirty="0" smtClean="0"/>
              <a:t> Любовь Леонидовна</a:t>
            </a:r>
          </a:p>
          <a:p>
            <a:r>
              <a:rPr lang="ru-RU" dirty="0" smtClean="0"/>
              <a:t>Учитель изобразительного искусства МБОУ СОШ №97, г. Новокузнецк, Кемеровская область</a:t>
            </a:r>
          </a:p>
          <a:p>
            <a:r>
              <a:rPr lang="ru-RU" dirty="0" smtClean="0"/>
              <a:t>25 октября 2016год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Идеальные пропорции различных возрастов</a:t>
            </a:r>
            <a:endParaRPr lang="ru-RU" dirty="0"/>
          </a:p>
        </p:txBody>
      </p:sp>
      <p:pic>
        <p:nvPicPr>
          <p:cNvPr id="7170" name="Picture 2" descr="C:\Users\1a\Downloads\идеальный возрас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1520" y="1628800"/>
            <a:ext cx="4460708" cy="4708525"/>
          </a:xfrm>
          <a:prstGeom prst="rect">
            <a:avLst/>
          </a:prstGeom>
          <a:noFill/>
        </p:spPr>
      </p:pic>
      <p:pic>
        <p:nvPicPr>
          <p:cNvPr id="4" name="Picture 2" descr="C:\Users\1a\Downloads\изобр.фиг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700808"/>
            <a:ext cx="4115454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Пропорции человеческой фигуры</a:t>
            </a:r>
            <a:endParaRPr lang="ru-RU" dirty="0"/>
          </a:p>
        </p:txBody>
      </p:sp>
      <p:pic>
        <p:nvPicPr>
          <p:cNvPr id="6146" name="Picture 2" descr="C:\Users\1a\Downloads\части тела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39552" y="1268760"/>
            <a:ext cx="3364993" cy="4708525"/>
          </a:xfrm>
          <a:prstGeom prst="rect">
            <a:avLst/>
          </a:prstGeom>
          <a:noFill/>
        </p:spPr>
      </p:pic>
      <p:pic>
        <p:nvPicPr>
          <p:cNvPr id="6" name="Содержимое 3" descr="http://www.runitsa.ru/userfiles/%D0%9C%D0%B8%D0%BC%20%D0%92%D1%81%D0%B5%D1%8F%20%D0%A0%D1%83%D1%81%D0%B8%20%D0%AF%D1%80%D0%B0%20%D0%94%D1%8E%D1%80%D0%B5%D1%80/13.jp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644008" y="1340768"/>
            <a:ext cx="3711426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 flipH="1">
            <a:off x="4211959" y="3244334"/>
            <a:ext cx="72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242050" y="5980797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 smtClean="0">
                <a:solidFill>
                  <a:prstClr val="white"/>
                </a:solidFill>
              </a:rPr>
              <a:t>А.Дюрер «Адам и Ева»</a:t>
            </a:r>
            <a:endParaRPr lang="ru-RU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Пятиминутка. Отгадай любимых героев по силуэтам.</a:t>
            </a:r>
            <a:endParaRPr lang="ru-RU" dirty="0"/>
          </a:p>
        </p:txBody>
      </p:sp>
      <p:pic>
        <p:nvPicPr>
          <p:cNvPr id="9218" name="Picture 2" descr="C:\Users\1a\Downloads\силуэты сказ.герое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825750" y="2874962"/>
            <a:ext cx="3492500" cy="215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Творческая практическая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1задание. Нарисовать человека в соответствии с рассчитанными пропорциями, создавая неповторимый  собранный образ.</a:t>
            </a:r>
            <a:endParaRPr lang="ru-RU" dirty="0" smtClean="0"/>
          </a:p>
          <a:p>
            <a:r>
              <a:rPr lang="ru-RU" dirty="0" smtClean="0"/>
              <a:t>(Изображение человека происходит в игровой форме в группой команде по 4-6 человек . Каждым рисуется по очереди на передаваемых листах по часовой стрелке: Голова, плечи и руки, талия и  ноги, одежда согласно изображению головы, аксессуары для изображенного человека)</a:t>
            </a:r>
          </a:p>
          <a:p>
            <a:r>
              <a:rPr lang="ru-RU" b="1" dirty="0" smtClean="0"/>
              <a:t>2задание. Теперь вырежьте своих героев.</a:t>
            </a:r>
            <a:endParaRPr lang="ru-RU" dirty="0" smtClean="0"/>
          </a:p>
          <a:p>
            <a:r>
              <a:rPr lang="ru-RU" b="1" dirty="0" smtClean="0"/>
              <a:t>3 задание. Приклейте их на ленте для торжественного шествия  в честь Олимпийского огня.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9" name="Picture 15" descr="http://dramateshka.ru/images/stories/suits/india/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0"/>
            <a:ext cx="1290043" cy="2997200"/>
          </a:xfrm>
          <a:prstGeom prst="rect">
            <a:avLst/>
          </a:prstGeom>
          <a:noFill/>
        </p:spPr>
      </p:pic>
      <p:pic>
        <p:nvPicPr>
          <p:cNvPr id="1030" name="Picture 6" descr="C:\Users\1a\Downloads\др.гре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0"/>
            <a:ext cx="1390650" cy="2600325"/>
          </a:xfrm>
          <a:prstGeom prst="rect">
            <a:avLst/>
          </a:prstGeom>
          <a:noFill/>
        </p:spPr>
      </p:pic>
      <p:pic>
        <p:nvPicPr>
          <p:cNvPr id="1031" name="Picture 7" descr="C:\Users\1a\Downloads\др.грец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60648"/>
            <a:ext cx="2160240" cy="3816424"/>
          </a:xfrm>
          <a:prstGeom prst="rect">
            <a:avLst/>
          </a:prstGeom>
          <a:noFill/>
        </p:spPr>
      </p:pic>
      <p:pic>
        <p:nvPicPr>
          <p:cNvPr id="1033" name="Picture 9" descr="C:\Users\1a\Downloads\др.египет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0"/>
            <a:ext cx="1656184" cy="3424038"/>
          </a:xfrm>
          <a:prstGeom prst="rect">
            <a:avLst/>
          </a:prstGeom>
          <a:noFill/>
        </p:spPr>
      </p:pic>
      <p:pic>
        <p:nvPicPr>
          <p:cNvPr id="1034" name="Picture 10" descr="C:\Users\1a\Downloads\он-богатыр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2780928"/>
            <a:ext cx="2232248" cy="3888432"/>
          </a:xfrm>
          <a:prstGeom prst="rect">
            <a:avLst/>
          </a:prstGeom>
          <a:noFill/>
        </p:spPr>
      </p:pic>
      <p:pic>
        <p:nvPicPr>
          <p:cNvPr id="1035" name="Picture 11" descr="C:\Users\1a\Downloads\рус.нар.к.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260648"/>
            <a:ext cx="1368152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Рефлексия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Чтобы красиво изобразить фигуру человека, что необходимо знать? (Идеальные пропорции фигуры человека)</a:t>
            </a:r>
            <a:endParaRPr lang="ru-RU" dirty="0" smtClean="0"/>
          </a:p>
          <a:p>
            <a:r>
              <a:rPr lang="ru-RU" b="1" dirty="0" smtClean="0"/>
              <a:t>-Все ли фигуры людей идеальны?</a:t>
            </a:r>
            <a:endParaRPr lang="ru-RU" dirty="0" smtClean="0"/>
          </a:p>
          <a:p>
            <a:r>
              <a:rPr lang="ru-RU" b="1" dirty="0" smtClean="0"/>
              <a:t>- Что в создании фигуры человека оказалось самым трудным?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396044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Users\1a\Downloads\т и тон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0"/>
            <a:ext cx="3888432" cy="2636912"/>
          </a:xfrm>
          <a:prstGeom prst="rect">
            <a:avLst/>
          </a:prstGeom>
          <a:noFill/>
        </p:spPr>
      </p:pic>
      <p:pic>
        <p:nvPicPr>
          <p:cNvPr id="1035" name="Picture 11" descr="http://us.123rf.com/450wm/ms10/ms101503/ms10150300101/37531530-%D0%A1%D0%B5%D0%BC%D1%8C%D1%8F-%D0%B2%D0%B5%D0%BA%D1%82%D0%BE%D1%80-%D1%81%D0%B8%D0%BB%D1%83%D1%8D%D1%82.jpg?ver=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996952"/>
            <a:ext cx="3333750" cy="333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4000" dirty="0" smtClean="0"/>
              <a:t>Древний Египет </a:t>
            </a:r>
            <a:r>
              <a:rPr lang="ru-RU" sz="2200" dirty="0" smtClean="0"/>
              <a:t>                                                               </a:t>
            </a:r>
            <a:r>
              <a:rPr lang="ru-RU" sz="2200" b="1" dirty="0" smtClean="0"/>
              <a:t>Зодчий                            </a:t>
            </a:r>
            <a:r>
              <a:rPr lang="ru-RU" sz="2200" b="1" dirty="0" err="1" smtClean="0"/>
              <a:t>Хесира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                                                                                                      «Золотое сечение»</a:t>
            </a:r>
            <a:endParaRPr lang="ru-RU" sz="2200" dirty="0"/>
          </a:p>
        </p:txBody>
      </p:sp>
      <p:pic>
        <p:nvPicPr>
          <p:cNvPr id="4" name="Содержимое 3" descr="http://900igr.net/datai/izo/Figura-cheloveka/0010-012-Egiptjane-polzovalis-i-spetsialnymi-setkami-tablitsami-kotorye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29908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nenuda.ru/nuda/233/232387/232387_html_1c8c3b5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692696"/>
            <a:ext cx="216024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http://www.gumer.info/bibliotek_Buks/Culture/gombr/02_clip_image001_0003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9" y="2204864"/>
            <a:ext cx="144016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Леонардо да  Винчи                                                         «</a:t>
            </a:r>
            <a:r>
              <a:rPr lang="ru-RU" sz="2800" dirty="0" err="1" smtClean="0"/>
              <a:t>Витрувианский</a:t>
            </a:r>
            <a:r>
              <a:rPr lang="ru-RU" sz="2800" dirty="0" smtClean="0"/>
              <a:t> человек»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7" name="Содержимое 3" descr="http://900igr.net/datai/izo/Figura-cheloveka/0012-015-Nad-vyrabotkoj-kanonov-proportsij-trudilis-takie-znamenitye-master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2135036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russianchicagomag.com/wp-content/uploads/2013/06/da_vinch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556792"/>
            <a:ext cx="4680520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»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22350" y="5212447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prstClr val="white"/>
                </a:solidFill>
              </a:rPr>
              <a:t>С. Боттичелли</a:t>
            </a:r>
            <a:br>
              <a:rPr lang="ru-RU" b="1" dirty="0" smtClean="0">
                <a:solidFill>
                  <a:prstClr val="white"/>
                </a:solidFill>
              </a:rPr>
            </a:br>
            <a:r>
              <a:rPr lang="ru-RU" b="1" dirty="0" smtClean="0">
                <a:solidFill>
                  <a:prstClr val="white"/>
                </a:solidFill>
              </a:rPr>
              <a:t> «Канон пропорций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ТЕМА…????</a:t>
            </a:r>
            <a:endParaRPr lang="ru-RU" dirty="0"/>
          </a:p>
        </p:txBody>
      </p:sp>
      <p:pic>
        <p:nvPicPr>
          <p:cNvPr id="4" name="Содержимое 3" descr="http://www.komane.ru/nuda/urok-2-tema-izobrajenie-figuri-cheloveka-v-istorii-iskusstva/1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060848"/>
            <a:ext cx="590465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1052736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prstClr val="white"/>
                </a:solidFill>
              </a:rPr>
              <a:t>Леонардо да Винчи считал, </a:t>
            </a:r>
          </a:p>
          <a:p>
            <a:pPr lvl="0"/>
            <a:r>
              <a:rPr lang="ru-RU" b="1" dirty="0" smtClean="0">
                <a:solidFill>
                  <a:prstClr val="white"/>
                </a:solidFill>
              </a:rPr>
              <a:t>что знание </a:t>
            </a:r>
            <a:r>
              <a:rPr lang="ru-RU" b="1" dirty="0" err="1" smtClean="0">
                <a:solidFill>
                  <a:prstClr val="white"/>
                </a:solidFill>
              </a:rPr>
              <a:t>идеальных________________</a:t>
            </a:r>
            <a:endParaRPr lang="ru-RU" b="1" dirty="0" smtClean="0">
              <a:solidFill>
                <a:prstClr val="white"/>
              </a:solidFill>
            </a:endParaRPr>
          </a:p>
          <a:p>
            <a:pPr lvl="0"/>
            <a:r>
              <a:rPr lang="ru-RU" b="1" dirty="0" smtClean="0">
                <a:solidFill>
                  <a:prstClr val="white"/>
                </a:solidFill>
              </a:rPr>
              <a:t>- необходимое </a:t>
            </a:r>
            <a:r>
              <a:rPr lang="ru-RU" b="1" dirty="0" smtClean="0"/>
              <a:t>условие для правильного изображения тела человека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i="1" dirty="0" smtClean="0">
                <a:latin typeface="Impact" pitchFamily="34" charset="0"/>
              </a:rPr>
              <a:t>«Пропорции и строение фигуры человека», </a:t>
            </a:r>
            <a:r>
              <a:rPr lang="ru-RU" sz="2400" i="1" dirty="0" smtClean="0">
                <a:latin typeface="Impact" pitchFamily="34" charset="0"/>
              </a:rPr>
              <a:t>7класс, 1 четверть</a:t>
            </a:r>
            <a:endParaRPr lang="ru-RU" sz="2400" i="1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ppt4web.ru/images/1402/38310/640/img1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60648"/>
            <a:ext cx="8712967" cy="5865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Самостоятельная работа в парах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По предложенным карточкам рассчитайте пропорции человека. </a:t>
            </a:r>
          </a:p>
          <a:p>
            <a:r>
              <a:rPr lang="ru-RU" b="1" dirty="0" smtClean="0"/>
              <a:t>Обратите внимание на  соотношение головы человека к длине ног, на то как это соотношение меняется на протяжении жизни человека.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Микеланджело</a:t>
            </a:r>
            <a:endParaRPr lang="ru-RU" dirty="0"/>
          </a:p>
        </p:txBody>
      </p:sp>
      <p:pic>
        <p:nvPicPr>
          <p:cNvPr id="4" name="Содержимое 3" descr="http://mognovse.ru/mogno/664/663814/663814_html_m3289caf7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24744"/>
            <a:ext cx="756084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210</TotalTime>
  <Words>237</Words>
  <Application>Microsoft Office PowerPoint</Application>
  <PresentationFormat>Экран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Пропорции и строение  фигуры человека</vt:lpstr>
      <vt:lpstr>Слайд 2</vt:lpstr>
      <vt:lpstr>Древний Египет                                                                Зодчий                            Хесира                                                                                                       «Золотое сечение»</vt:lpstr>
      <vt:lpstr> Леонардо да  Винчи                                                         «Витрувианский человек»   </vt:lpstr>
      <vt:lpstr>ТЕМА…????</vt:lpstr>
      <vt:lpstr>Тема урока</vt:lpstr>
      <vt:lpstr>Слайд 7</vt:lpstr>
      <vt:lpstr>Самостоятельная работа в парах</vt:lpstr>
      <vt:lpstr>Микеланджело</vt:lpstr>
      <vt:lpstr>Идеальные пропорции различных возрастов</vt:lpstr>
      <vt:lpstr>Пропорции человеческой фигуры</vt:lpstr>
      <vt:lpstr>Пятиминутка. Отгадай любимых героев по силуэтам.</vt:lpstr>
      <vt:lpstr>Творческая практическая деятельность</vt:lpstr>
      <vt:lpstr>Слайд 14</vt:lpstr>
      <vt:lpstr>Рефлексия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1a</dc:creator>
  <cp:lastModifiedBy>1a</cp:lastModifiedBy>
  <cp:revision>28</cp:revision>
  <dcterms:created xsi:type="dcterms:W3CDTF">2016-10-23T19:00:31Z</dcterms:created>
  <dcterms:modified xsi:type="dcterms:W3CDTF">2018-01-04T17:54:18Z</dcterms:modified>
</cp:coreProperties>
</file>