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7" r:id="rId2"/>
    <p:sldId id="342" r:id="rId3"/>
    <p:sldId id="275" r:id="rId4"/>
    <p:sldId id="278" r:id="rId5"/>
    <p:sldId id="277" r:id="rId6"/>
    <p:sldId id="258" r:id="rId7"/>
    <p:sldId id="291" r:id="rId8"/>
    <p:sldId id="266" r:id="rId9"/>
    <p:sldId id="293" r:id="rId10"/>
    <p:sldId id="294" r:id="rId11"/>
    <p:sldId id="295" r:id="rId12"/>
    <p:sldId id="296" r:id="rId13"/>
    <p:sldId id="297" r:id="rId14"/>
    <p:sldId id="340" r:id="rId15"/>
    <p:sldId id="317" r:id="rId16"/>
    <p:sldId id="302" r:id="rId17"/>
    <p:sldId id="303" r:id="rId18"/>
    <p:sldId id="305" r:id="rId19"/>
    <p:sldId id="308" r:id="rId20"/>
    <p:sldId id="309" r:id="rId21"/>
    <p:sldId id="311" r:id="rId22"/>
    <p:sldId id="318" r:id="rId23"/>
    <p:sldId id="319" r:id="rId24"/>
    <p:sldId id="315" r:id="rId25"/>
    <p:sldId id="321" r:id="rId2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19E350F-12B6-45CB-BE3A-5B1481E11E69}" type="datetimeFigureOut">
              <a:rPr lang="ru-RU" smtClean="0"/>
              <a:pPr/>
              <a:t>04.01.2018</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CCE5962-237D-417C-801D-1ED0D5BA272A}"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4CCE5962-237D-417C-801D-1ED0D5BA272A}" type="slidenum">
              <a:rPr lang="ru-RU" smtClean="0"/>
              <a:pPr/>
              <a:t>17</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4CCE5962-237D-417C-801D-1ED0D5BA272A}" type="slidenum">
              <a:rPr lang="ru-RU" smtClean="0"/>
              <a:pPr/>
              <a:t>19</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1ADB398A-3912-452A-A356-E725FF57E155}" type="datetimeFigureOut">
              <a:rPr lang="ru-RU" smtClean="0"/>
              <a:pPr/>
              <a:t>04.01.2018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847AE7D-FEF9-4937-AF6D-0814C1E9013B}" type="slidenum">
              <a:rPr lang="ru-RU" smtClean="0"/>
              <a:pPr/>
              <a:t>‹#›</a:t>
            </a:fld>
            <a:endParaRPr lang="ru-RU"/>
          </a:p>
        </p:txBody>
      </p:sp>
    </p:spTree>
    <p:extLst>
      <p:ext uri="{BB962C8B-B14F-4D97-AF65-F5344CB8AC3E}">
        <p14:creationId xmlns:p14="http://schemas.microsoft.com/office/powerpoint/2010/main" xmlns="" val="18909619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ADB398A-3912-452A-A356-E725FF57E155}" type="datetimeFigureOut">
              <a:rPr lang="ru-RU" smtClean="0"/>
              <a:pPr/>
              <a:t>04.01.2018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847AE7D-FEF9-4937-AF6D-0814C1E9013B}" type="slidenum">
              <a:rPr lang="ru-RU" smtClean="0"/>
              <a:pPr/>
              <a:t>‹#›</a:t>
            </a:fld>
            <a:endParaRPr lang="ru-RU"/>
          </a:p>
        </p:txBody>
      </p:sp>
    </p:spTree>
    <p:extLst>
      <p:ext uri="{BB962C8B-B14F-4D97-AF65-F5344CB8AC3E}">
        <p14:creationId xmlns:p14="http://schemas.microsoft.com/office/powerpoint/2010/main" xmlns="" val="17228308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ADB398A-3912-452A-A356-E725FF57E155}" type="datetimeFigureOut">
              <a:rPr lang="ru-RU" smtClean="0"/>
              <a:pPr/>
              <a:t>04.01.2018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847AE7D-FEF9-4937-AF6D-0814C1E9013B}" type="slidenum">
              <a:rPr lang="ru-RU" smtClean="0"/>
              <a:pPr/>
              <a:t>‹#›</a:t>
            </a:fld>
            <a:endParaRPr lang="ru-RU"/>
          </a:p>
        </p:txBody>
      </p:sp>
    </p:spTree>
    <p:extLst>
      <p:ext uri="{BB962C8B-B14F-4D97-AF65-F5344CB8AC3E}">
        <p14:creationId xmlns:p14="http://schemas.microsoft.com/office/powerpoint/2010/main" xmlns="" val="4676964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ADB398A-3912-452A-A356-E725FF57E155}" type="datetimeFigureOut">
              <a:rPr lang="ru-RU" smtClean="0"/>
              <a:pPr/>
              <a:t>04.01.2018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847AE7D-FEF9-4937-AF6D-0814C1E9013B}" type="slidenum">
              <a:rPr lang="ru-RU" smtClean="0"/>
              <a:pPr/>
              <a:t>‹#›</a:t>
            </a:fld>
            <a:endParaRPr lang="ru-RU"/>
          </a:p>
        </p:txBody>
      </p:sp>
    </p:spTree>
    <p:extLst>
      <p:ext uri="{BB962C8B-B14F-4D97-AF65-F5344CB8AC3E}">
        <p14:creationId xmlns:p14="http://schemas.microsoft.com/office/powerpoint/2010/main" xmlns="" val="16854185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1ADB398A-3912-452A-A356-E725FF57E155}" type="datetimeFigureOut">
              <a:rPr lang="ru-RU" smtClean="0"/>
              <a:pPr/>
              <a:t>04.01.2018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847AE7D-FEF9-4937-AF6D-0814C1E9013B}" type="slidenum">
              <a:rPr lang="ru-RU" smtClean="0"/>
              <a:pPr/>
              <a:t>‹#›</a:t>
            </a:fld>
            <a:endParaRPr lang="ru-RU"/>
          </a:p>
        </p:txBody>
      </p:sp>
    </p:spTree>
    <p:extLst>
      <p:ext uri="{BB962C8B-B14F-4D97-AF65-F5344CB8AC3E}">
        <p14:creationId xmlns:p14="http://schemas.microsoft.com/office/powerpoint/2010/main" xmlns="" val="17290074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1ADB398A-3912-452A-A356-E725FF57E155}" type="datetimeFigureOut">
              <a:rPr lang="ru-RU" smtClean="0"/>
              <a:pPr/>
              <a:t>04.01.2018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847AE7D-FEF9-4937-AF6D-0814C1E9013B}" type="slidenum">
              <a:rPr lang="ru-RU" smtClean="0"/>
              <a:pPr/>
              <a:t>‹#›</a:t>
            </a:fld>
            <a:endParaRPr lang="ru-RU"/>
          </a:p>
        </p:txBody>
      </p:sp>
    </p:spTree>
    <p:extLst>
      <p:ext uri="{BB962C8B-B14F-4D97-AF65-F5344CB8AC3E}">
        <p14:creationId xmlns:p14="http://schemas.microsoft.com/office/powerpoint/2010/main" xmlns="" val="17110691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1ADB398A-3912-452A-A356-E725FF57E155}" type="datetimeFigureOut">
              <a:rPr lang="ru-RU" smtClean="0"/>
              <a:pPr/>
              <a:t>04.01.2018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3847AE7D-FEF9-4937-AF6D-0814C1E9013B}" type="slidenum">
              <a:rPr lang="ru-RU" smtClean="0"/>
              <a:pPr/>
              <a:t>‹#›</a:t>
            </a:fld>
            <a:endParaRPr lang="ru-RU"/>
          </a:p>
        </p:txBody>
      </p:sp>
    </p:spTree>
    <p:extLst>
      <p:ext uri="{BB962C8B-B14F-4D97-AF65-F5344CB8AC3E}">
        <p14:creationId xmlns:p14="http://schemas.microsoft.com/office/powerpoint/2010/main" xmlns="" val="24858247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1ADB398A-3912-452A-A356-E725FF57E155}" type="datetimeFigureOut">
              <a:rPr lang="ru-RU" smtClean="0"/>
              <a:pPr/>
              <a:t>04.01.2018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847AE7D-FEF9-4937-AF6D-0814C1E9013B}" type="slidenum">
              <a:rPr lang="ru-RU" smtClean="0"/>
              <a:pPr/>
              <a:t>‹#›</a:t>
            </a:fld>
            <a:endParaRPr lang="ru-RU"/>
          </a:p>
        </p:txBody>
      </p:sp>
    </p:spTree>
    <p:extLst>
      <p:ext uri="{BB962C8B-B14F-4D97-AF65-F5344CB8AC3E}">
        <p14:creationId xmlns:p14="http://schemas.microsoft.com/office/powerpoint/2010/main" xmlns="" val="600575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ADB398A-3912-452A-A356-E725FF57E155}" type="datetimeFigureOut">
              <a:rPr lang="ru-RU" smtClean="0"/>
              <a:pPr/>
              <a:t>04.01.2018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847AE7D-FEF9-4937-AF6D-0814C1E9013B}" type="slidenum">
              <a:rPr lang="ru-RU" smtClean="0"/>
              <a:pPr/>
              <a:t>‹#›</a:t>
            </a:fld>
            <a:endParaRPr lang="ru-RU"/>
          </a:p>
        </p:txBody>
      </p:sp>
    </p:spTree>
    <p:extLst>
      <p:ext uri="{BB962C8B-B14F-4D97-AF65-F5344CB8AC3E}">
        <p14:creationId xmlns:p14="http://schemas.microsoft.com/office/powerpoint/2010/main" xmlns="" val="1843626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ADB398A-3912-452A-A356-E725FF57E155}" type="datetimeFigureOut">
              <a:rPr lang="ru-RU" smtClean="0"/>
              <a:pPr/>
              <a:t>04.01.2018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847AE7D-FEF9-4937-AF6D-0814C1E9013B}" type="slidenum">
              <a:rPr lang="ru-RU" smtClean="0"/>
              <a:pPr/>
              <a:t>‹#›</a:t>
            </a:fld>
            <a:endParaRPr lang="ru-RU"/>
          </a:p>
        </p:txBody>
      </p:sp>
    </p:spTree>
    <p:extLst>
      <p:ext uri="{BB962C8B-B14F-4D97-AF65-F5344CB8AC3E}">
        <p14:creationId xmlns:p14="http://schemas.microsoft.com/office/powerpoint/2010/main" xmlns="" val="40792579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ADB398A-3912-452A-A356-E725FF57E155}" type="datetimeFigureOut">
              <a:rPr lang="ru-RU" smtClean="0"/>
              <a:pPr/>
              <a:t>04.01.2018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847AE7D-FEF9-4937-AF6D-0814C1E9013B}" type="slidenum">
              <a:rPr lang="ru-RU" smtClean="0"/>
              <a:pPr/>
              <a:t>‹#›</a:t>
            </a:fld>
            <a:endParaRPr lang="ru-RU"/>
          </a:p>
        </p:txBody>
      </p:sp>
    </p:spTree>
    <p:extLst>
      <p:ext uri="{BB962C8B-B14F-4D97-AF65-F5344CB8AC3E}">
        <p14:creationId xmlns:p14="http://schemas.microsoft.com/office/powerpoint/2010/main" xmlns="" val="5228704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DB398A-3912-452A-A356-E725FF57E155}" type="datetimeFigureOut">
              <a:rPr lang="ru-RU" smtClean="0"/>
              <a:pPr/>
              <a:t>04.01.2018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847AE7D-FEF9-4937-AF6D-0814C1E9013B}" type="slidenum">
              <a:rPr lang="ru-RU" smtClean="0"/>
              <a:pPr/>
              <a:t>‹#›</a:t>
            </a:fld>
            <a:endParaRPr lang="ru-RU"/>
          </a:p>
        </p:txBody>
      </p:sp>
    </p:spTree>
    <p:extLst>
      <p:ext uri="{BB962C8B-B14F-4D97-AF65-F5344CB8AC3E}">
        <p14:creationId xmlns:p14="http://schemas.microsoft.com/office/powerpoint/2010/main" xmlns="" val="11445196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www.baikal-daily.ru/news/16/93967/"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17.jpeg"/><Relationship Id="rId7" Type="http://schemas.openxmlformats.org/officeDocument/2006/relationships/image" Target="../media/image21.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1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1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28.jpeg"/><Relationship Id="rId4" Type="http://schemas.openxmlformats.org/officeDocument/2006/relationships/image" Target="../media/image27.jpe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6.xml"/><Relationship Id="rId4" Type="http://schemas.openxmlformats.org/officeDocument/2006/relationships/image" Target="../media/image31.jpeg"/></Relationships>
</file>

<file path=ppt/slides/_rels/slide21.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2267744" y="2060848"/>
            <a:ext cx="5940152" cy="1754326"/>
          </a:xfrm>
          <a:prstGeom prst="rect">
            <a:avLst/>
          </a:prstGeom>
          <a:effectLst>
            <a:softEdge rad="127000"/>
          </a:effectLst>
        </p:spPr>
        <p:txBody>
          <a:bodyPr wrap="square" lIns="91440" tIns="45720" rIns="91440" bIns="45720">
            <a:spAutoFit/>
          </a:bodyPr>
          <a:lstStyle/>
          <a:p>
            <a:pPr algn="ctr"/>
            <a:r>
              <a:rPr lang="ru-RU" sz="5400" b="1" i="1" dirty="0" smtClean="0">
                <a:ln w="17780" cmpd="sng">
                  <a:solidFill>
                    <a:schemeClr val="accent6">
                      <a:lumMod val="75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С Днем Победы!!!</a:t>
            </a:r>
          </a:p>
          <a:p>
            <a:pPr algn="ctr"/>
            <a:r>
              <a:rPr lang="ru-RU" sz="5400" b="1" i="1" dirty="0" smtClean="0">
                <a:ln w="17780" cmpd="sng">
                  <a:solidFill>
                    <a:schemeClr val="accent6">
                      <a:lumMod val="75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Наши ветераны!!!</a:t>
            </a:r>
            <a:endParaRPr lang="ru-RU" sz="5400" b="1" i="1" dirty="0">
              <a:ln w="17780" cmpd="sng">
                <a:solidFill>
                  <a:schemeClr val="accent6">
                    <a:lumMod val="75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3" name="TextBox 2"/>
          <p:cNvSpPr txBox="1"/>
          <p:nvPr/>
        </p:nvSpPr>
        <p:spPr>
          <a:xfrm>
            <a:off x="2987824" y="6126146"/>
            <a:ext cx="3030580" cy="461665"/>
          </a:xfrm>
          <a:prstGeom prst="rect">
            <a:avLst/>
          </a:prstGeom>
          <a:noFill/>
        </p:spPr>
        <p:txBody>
          <a:bodyPr wrap="square" rtlCol="0">
            <a:spAutoFit/>
          </a:bodyPr>
          <a:lstStyle/>
          <a:p>
            <a:pPr algn="ctr"/>
            <a:r>
              <a:rPr lang="ru-RU" sz="1200" dirty="0" smtClean="0">
                <a:solidFill>
                  <a:srgbClr val="353616"/>
                </a:solidFill>
              </a:rPr>
              <a:t>г. Улан-Удэ</a:t>
            </a:r>
          </a:p>
          <a:p>
            <a:pPr algn="ctr"/>
            <a:r>
              <a:rPr lang="ru-RU" sz="1200" dirty="0" smtClean="0">
                <a:solidFill>
                  <a:srgbClr val="353616"/>
                </a:solidFill>
              </a:rPr>
              <a:t>2015</a:t>
            </a:r>
            <a:endParaRPr lang="ru-RU" sz="1200" dirty="0">
              <a:solidFill>
                <a:srgbClr val="353616"/>
              </a:solidFill>
            </a:endParaRPr>
          </a:p>
        </p:txBody>
      </p:sp>
      <p:sp>
        <p:nvSpPr>
          <p:cNvPr id="4" name="TextBox 3"/>
          <p:cNvSpPr txBox="1"/>
          <p:nvPr/>
        </p:nvSpPr>
        <p:spPr>
          <a:xfrm>
            <a:off x="5724127" y="5333151"/>
            <a:ext cx="2533927" cy="1323439"/>
          </a:xfrm>
          <a:prstGeom prst="rect">
            <a:avLst/>
          </a:prstGeom>
          <a:solidFill>
            <a:srgbClr val="FFFFDD">
              <a:alpha val="43137"/>
            </a:srgbClr>
          </a:solidFill>
          <a:effectLst>
            <a:softEdge rad="317500"/>
          </a:effectLst>
        </p:spPr>
        <p:txBody>
          <a:bodyPr wrap="square" rtlCol="0">
            <a:spAutoFit/>
          </a:bodyPr>
          <a:lstStyle>
            <a:defPPr>
              <a:defRPr lang="ru-RU"/>
            </a:defPPr>
            <a:lvl1pPr algn="ctr">
              <a:defRPr sz="2400" b="1" i="1">
                <a:solidFill>
                  <a:srgbClr val="002060"/>
                </a:solidFill>
              </a:defRPr>
            </a:lvl1pPr>
          </a:lstStyle>
          <a:p>
            <a:endParaRPr lang="ru-RU" sz="1200" dirty="0" smtClean="0">
              <a:solidFill>
                <a:schemeClr val="tx1"/>
              </a:solidFill>
            </a:endParaRPr>
          </a:p>
          <a:p>
            <a:r>
              <a:rPr lang="ru-RU" sz="1400" dirty="0" smtClean="0">
                <a:solidFill>
                  <a:schemeClr val="tx1"/>
                </a:solidFill>
              </a:rPr>
              <a:t>Автор: </a:t>
            </a:r>
            <a:r>
              <a:rPr lang="ru-RU" sz="1400" dirty="0" err="1" smtClean="0">
                <a:solidFill>
                  <a:schemeClr val="tx1"/>
                </a:solidFill>
              </a:rPr>
              <a:t>Тайшихина</a:t>
            </a:r>
            <a:r>
              <a:rPr lang="ru-RU" sz="1400" dirty="0" smtClean="0">
                <a:solidFill>
                  <a:schemeClr val="tx1"/>
                </a:solidFill>
              </a:rPr>
              <a:t> Людмила Федоровна, социальный педагог </a:t>
            </a:r>
            <a:r>
              <a:rPr lang="ru-RU" sz="1400" dirty="0" err="1" smtClean="0">
                <a:solidFill>
                  <a:schemeClr val="tx1"/>
                </a:solidFill>
              </a:rPr>
              <a:t>Улан-Удэнского</a:t>
            </a:r>
            <a:r>
              <a:rPr lang="ru-RU" sz="1400" smtClean="0">
                <a:solidFill>
                  <a:schemeClr val="tx1"/>
                </a:solidFill>
              </a:rPr>
              <a:t> СУВУ</a:t>
            </a:r>
          </a:p>
          <a:p>
            <a:endParaRPr lang="ru-RU" sz="1400" dirty="0">
              <a:solidFill>
                <a:schemeClr val="tx1"/>
              </a:solidFill>
            </a:endParaRPr>
          </a:p>
          <a:p>
            <a:endParaRPr lang="ru-RU" sz="1200" dirty="0">
              <a:solidFill>
                <a:schemeClr val="tx1"/>
              </a:solidFill>
            </a:endParaRPr>
          </a:p>
        </p:txBody>
      </p:sp>
      <p:pic>
        <p:nvPicPr>
          <p:cNvPr id="5" name="Picture 6" descr="Картинки по запросу Картинки 70 лет Победы"/>
          <p:cNvPicPr>
            <a:picLocks noChangeAspect="1" noChangeArrowheads="1"/>
          </p:cNvPicPr>
          <p:nvPr/>
        </p:nvPicPr>
        <p:blipFill>
          <a:blip r:embed="rId3" cstate="print"/>
          <a:srcRect/>
          <a:stretch>
            <a:fillRect/>
          </a:stretch>
        </p:blipFill>
        <p:spPr bwMode="auto">
          <a:xfrm>
            <a:off x="3779912" y="3645024"/>
            <a:ext cx="2016224" cy="2448272"/>
          </a:xfrm>
          <a:prstGeom prst="rect">
            <a:avLst/>
          </a:prstGeom>
          <a:noFill/>
        </p:spPr>
      </p:pic>
    </p:spTree>
    <p:extLst>
      <p:ext uri="{BB962C8B-B14F-4D97-AF65-F5344CB8AC3E}">
        <p14:creationId xmlns:p14="http://schemas.microsoft.com/office/powerpoint/2010/main" xmlns="" val="3408877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ln w="17780" cmpd="sng">
                  <a:solidFill>
                    <a:schemeClr val="accent6">
                      <a:lumMod val="75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Фронтовые дороги.</a:t>
            </a:r>
            <a:endParaRPr lang="ru-RU" dirty="0"/>
          </a:p>
        </p:txBody>
      </p:sp>
      <p:pic>
        <p:nvPicPr>
          <p:cNvPr id="4" name="Picture 2" descr="DSC01145"/>
          <p:cNvPicPr>
            <a:picLocks noGrp="1" noChangeAspect="1" noChangeArrowheads="1"/>
          </p:cNvPicPr>
          <p:nvPr>
            <p:ph idx="1"/>
          </p:nvPr>
        </p:nvPicPr>
        <p:blipFill>
          <a:blip r:embed="rId2" cstate="screen"/>
          <a:srcRect b="-25306"/>
          <a:stretch>
            <a:fillRect/>
          </a:stretch>
        </p:blipFill>
        <p:spPr bwMode="auto">
          <a:xfrm>
            <a:off x="5652120" y="1556792"/>
            <a:ext cx="3039806" cy="4525963"/>
          </a:xfrm>
          <a:prstGeom prst="rect">
            <a:avLst/>
          </a:prstGeom>
          <a:noFill/>
        </p:spPr>
      </p:pic>
      <p:sp>
        <p:nvSpPr>
          <p:cNvPr id="5" name="Прямоугольник 4"/>
          <p:cNvSpPr/>
          <p:nvPr/>
        </p:nvSpPr>
        <p:spPr>
          <a:xfrm>
            <a:off x="251520" y="1268760"/>
            <a:ext cx="5256584" cy="5262979"/>
          </a:xfrm>
          <a:prstGeom prst="rect">
            <a:avLst/>
          </a:prstGeom>
        </p:spPr>
        <p:txBody>
          <a:bodyPr wrap="square">
            <a:spAutoFit/>
          </a:bodyPr>
          <a:lstStyle/>
          <a:p>
            <a:r>
              <a:rPr lang="ru-RU" sz="1600" dirty="0" smtClean="0"/>
              <a:t>   В этот день полностью был освобожден и город Витебск, взято в плен огромное количество немцев. </a:t>
            </a:r>
          </a:p>
          <a:p>
            <a:r>
              <a:rPr lang="ru-RU" sz="1600" dirty="0" smtClean="0"/>
              <a:t>   В ознаменование этой победы нашему 850-му полку было присвоено звание Витебский. 13 июля мы взяли столицу Литвы Вильнюс, но враг не сдавался. Шли упорные </a:t>
            </a:r>
            <a:r>
              <a:rPr lang="ru-RU" sz="1600" dirty="0" err="1" smtClean="0"/>
              <a:t>наступатель-ные</a:t>
            </a:r>
            <a:r>
              <a:rPr lang="ru-RU" sz="1600" dirty="0" smtClean="0"/>
              <a:t> и оборонительные бои. 23 июля главные силы дивизии получили танковое подкрепление, соединились с 850-м стрелковым полком. Мы прямой наводкой уничтожали бронетранспортеры с пехотой противника, - вспоминает Григорий Семенович.</a:t>
            </a:r>
          </a:p>
          <a:p>
            <a:r>
              <a:rPr lang="ru-RU" sz="1600" dirty="0" smtClean="0"/>
              <a:t>   Чтобы приостановить наступление наших войск, немцы бросили в бой танковые под- разделения. Обстановка сложилась очень тяжелая. Подошедшие к нам танки и тяжелая артиллерия помогли остановить немцев и заставили отступить. Но цена была высокая, мы понесли большие потери в живой силе и технике. Ранен был наш командир полка Д.К.Морозов, но до конца руководил боевыми действиями полка. Отличившиеся в этом бою были награждены орденами и медалями. Григорий Прасолов был удостоен ордена Отечественной войны 1-й степени.</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ln w="17780" cmpd="sng">
                  <a:solidFill>
                    <a:schemeClr val="accent6">
                      <a:lumMod val="75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Фронтовые дороги.</a:t>
            </a:r>
            <a:endParaRPr lang="ru-RU" dirty="0"/>
          </a:p>
        </p:txBody>
      </p:sp>
      <p:sp>
        <p:nvSpPr>
          <p:cNvPr id="3" name="Содержимое 2"/>
          <p:cNvSpPr>
            <a:spLocks noGrp="1"/>
          </p:cNvSpPr>
          <p:nvPr>
            <p:ph idx="1"/>
          </p:nvPr>
        </p:nvSpPr>
        <p:spPr>
          <a:xfrm>
            <a:off x="323528" y="1196752"/>
            <a:ext cx="5400600" cy="4929411"/>
          </a:xfrm>
        </p:spPr>
        <p:txBody>
          <a:bodyPr>
            <a:noAutofit/>
          </a:bodyPr>
          <a:lstStyle/>
          <a:p>
            <a:r>
              <a:rPr lang="ru-RU" sz="1600" dirty="0" smtClean="0">
                <a:latin typeface="Times New Roman" pitchFamily="18" charset="0"/>
                <a:cs typeface="Times New Roman" pitchFamily="18" charset="0"/>
              </a:rPr>
              <a:t>За 12 дней этой крупнейшей наступательной операции «Багратион» наши войска продвинулись на 225-280 км. Немецкие захватчики изгнаны из Витебской, Могилевской, Полоцкой, Минской, </a:t>
            </a:r>
            <a:r>
              <a:rPr lang="ru-RU" sz="1600" dirty="0" err="1" smtClean="0">
                <a:latin typeface="Times New Roman" pitchFamily="18" charset="0"/>
                <a:cs typeface="Times New Roman" pitchFamily="18" charset="0"/>
              </a:rPr>
              <a:t>Обруйской</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Молодеченской</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Барановичской</a:t>
            </a:r>
            <a:r>
              <a:rPr lang="ru-RU" sz="1600" dirty="0" smtClean="0">
                <a:latin typeface="Times New Roman" pitchFamily="18" charset="0"/>
                <a:cs typeface="Times New Roman" pitchFamily="18" charset="0"/>
              </a:rPr>
              <a:t> </a:t>
            </a:r>
            <a:r>
              <a:rPr lang="ru-RU" sz="1600" dirty="0" err="1" smtClean="0">
                <a:latin typeface="Times New Roman" pitchFamily="18" charset="0"/>
                <a:cs typeface="Times New Roman" pitchFamily="18" charset="0"/>
              </a:rPr>
              <a:t>обла¬стей</a:t>
            </a:r>
            <a:r>
              <a:rPr lang="ru-RU" sz="1600" dirty="0" smtClean="0">
                <a:latin typeface="Times New Roman" pitchFamily="18" charset="0"/>
                <a:cs typeface="Times New Roman" pitchFamily="18" charset="0"/>
              </a:rPr>
              <a:t>. На втором этапе, с 5 июля по 29 августа, наши войска освободили часть Литовской и Латвийской ССР. Затем вступили на территорию Польши, подошли к границам Восточной Пруссии. Поражение в Белоруссии, Прибалтике и Польше резко ухудшило положение фашистской Германии. Но война продолжалась...</a:t>
            </a:r>
          </a:p>
          <a:p>
            <a:r>
              <a:rPr lang="ru-RU" sz="1600" dirty="0" smtClean="0">
                <a:latin typeface="Times New Roman" pitchFamily="18" charset="0"/>
                <a:cs typeface="Times New Roman" pitchFamily="18" charset="0"/>
              </a:rPr>
              <a:t>- После ранения в июле 1944 года я попал в госпиталь. Затем - лечение в других госпиталях, меня направили в 144-й запасной полк, а 17 декабря я участвовал в боях уже в составе 137-й дивизии 771-й стрелковой дивизии в должности командира орудия, - говорит Григорий Семенович. - Враг отступал. Осуществилась мечта каждого советского воина - бить врага на его собственной территории. Дивизия, в которой я воевал, вступила в Восточную Пруссию.</a:t>
            </a:r>
          </a:p>
          <a:p>
            <a:r>
              <a:rPr lang="ru-RU" sz="1600" dirty="0" smtClean="0">
                <a:latin typeface="Times New Roman" pitchFamily="18" charset="0"/>
                <a:cs typeface="Times New Roman" pitchFamily="18" charset="0"/>
              </a:rPr>
              <a:t>Фашистские войска любой ценой пытались остановить наступление Красной Армии, но под натиском наших войск только отступали или сдавались в плен. Наступал закат гитлеровской Германии.</a:t>
            </a:r>
          </a:p>
          <a:p>
            <a:endParaRPr lang="ru-RU" sz="1600" dirty="0">
              <a:latin typeface="Times New Roman" pitchFamily="18" charset="0"/>
              <a:cs typeface="Times New Roman" pitchFamily="18" charset="0"/>
            </a:endParaRPr>
          </a:p>
        </p:txBody>
      </p:sp>
      <p:pic>
        <p:nvPicPr>
          <p:cNvPr id="4" name="Picture 3" descr="P5040125"/>
          <p:cNvPicPr>
            <a:picLocks noChangeAspect="1" noChangeArrowheads="1"/>
          </p:cNvPicPr>
          <p:nvPr/>
        </p:nvPicPr>
        <p:blipFill>
          <a:blip r:embed="rId2" cstate="screen"/>
          <a:srcRect/>
          <a:stretch>
            <a:fillRect/>
          </a:stretch>
        </p:blipFill>
        <p:spPr bwMode="auto">
          <a:xfrm>
            <a:off x="5796136" y="1700808"/>
            <a:ext cx="3203380" cy="396044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ln w="17780" cmpd="sng">
                  <a:solidFill>
                    <a:schemeClr val="accent6">
                      <a:lumMod val="75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Фронтовые дороги.</a:t>
            </a:r>
            <a:endParaRPr lang="ru-RU" dirty="0"/>
          </a:p>
        </p:txBody>
      </p:sp>
      <p:sp>
        <p:nvSpPr>
          <p:cNvPr id="3" name="Содержимое 2"/>
          <p:cNvSpPr>
            <a:spLocks noGrp="1"/>
          </p:cNvSpPr>
          <p:nvPr>
            <p:ph idx="1"/>
          </p:nvPr>
        </p:nvSpPr>
        <p:spPr>
          <a:xfrm>
            <a:off x="323528" y="1196752"/>
            <a:ext cx="5112568" cy="4929411"/>
          </a:xfrm>
        </p:spPr>
        <p:txBody>
          <a:bodyPr>
            <a:noAutofit/>
          </a:bodyPr>
          <a:lstStyle/>
          <a:p>
            <a:r>
              <a:rPr lang="ru-RU" sz="1600" dirty="0" smtClean="0">
                <a:latin typeface="Times New Roman" pitchFamily="18" charset="0"/>
                <a:cs typeface="Times New Roman" pitchFamily="18" charset="0"/>
              </a:rPr>
              <a:t>В одной из наступательных операций на территории Пруссии подразделение, в котором воевал наш земляк, сильно выдвинулось вперед и оказалось отрезанным немецкими войсками. Имея большое превосходство в силах, фашисты начали сжимать кольцо окружения. Уничтожая вражеские наступающие войска и видя, что противник сосредоточил большие силы, наши смельчаки вызвали огонь на себя и вышли из окружения. За этот подвиг многие бойцы были награждены, а Григорий Прасолов удостоен ордена Красной Звезды. Под Кенигсбергом 15 марта 1945 года он ранен во второй раз и снова попал в госпиталь.</a:t>
            </a:r>
          </a:p>
          <a:p>
            <a:r>
              <a:rPr lang="ru-RU" sz="1600" dirty="0" smtClean="0">
                <a:latin typeface="Times New Roman" pitchFamily="18" charset="0"/>
                <a:cs typeface="Times New Roman" pitchFamily="18" charset="0"/>
              </a:rPr>
              <a:t>В октябре 1945 года </a:t>
            </a:r>
            <a:r>
              <a:rPr lang="ru-RU" sz="1600" dirty="0" err="1" smtClean="0">
                <a:latin typeface="Times New Roman" pitchFamily="18" charset="0"/>
                <a:cs typeface="Times New Roman" pitchFamily="18" charset="0"/>
              </a:rPr>
              <a:t>Г.С.Прасолова</a:t>
            </a:r>
            <a:r>
              <a:rPr lang="ru-RU" sz="1600" dirty="0" smtClean="0">
                <a:latin typeface="Times New Roman" pitchFamily="18" charset="0"/>
                <a:cs typeface="Times New Roman" pitchFamily="18" charset="0"/>
              </a:rPr>
              <a:t> демобилизовали из рядов Советской Армии для работы на железнодорожном транспорте.</a:t>
            </a:r>
          </a:p>
          <a:p>
            <a:r>
              <a:rPr lang="ru-RU" sz="1600" dirty="0" smtClean="0">
                <a:latin typeface="Times New Roman" pitchFamily="18" charset="0"/>
                <a:cs typeface="Times New Roman" pitchFamily="18" charset="0"/>
              </a:rPr>
              <a:t> Но жизнь распорядилась по-иному, и уже через месяц он начал работать в системе </a:t>
            </a:r>
            <a:r>
              <a:rPr lang="ru-RU" sz="1600" dirty="0" err="1" smtClean="0">
                <a:latin typeface="Times New Roman" pitchFamily="18" charset="0"/>
                <a:cs typeface="Times New Roman" pitchFamily="18" charset="0"/>
              </a:rPr>
              <a:t>профтехобразования</a:t>
            </a:r>
            <a:r>
              <a:rPr lang="ru-RU" sz="1600" dirty="0" smtClean="0">
                <a:latin typeface="Times New Roman" pitchFamily="18" charset="0"/>
                <a:cs typeface="Times New Roman" pitchFamily="18" charset="0"/>
              </a:rPr>
              <a:t> - мастером производственного обучения, заместителем директора по политчасти, директором.</a:t>
            </a:r>
          </a:p>
          <a:p>
            <a:endParaRPr lang="ru-RU" sz="1600" dirty="0">
              <a:latin typeface="Times New Roman"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ln w="17780" cmpd="sng">
                  <a:solidFill>
                    <a:schemeClr val="accent6">
                      <a:lumMod val="75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Мирные будни.</a:t>
            </a:r>
            <a:endParaRPr lang="ru-RU" dirty="0"/>
          </a:p>
        </p:txBody>
      </p:sp>
      <p:sp>
        <p:nvSpPr>
          <p:cNvPr id="3" name="Содержимое 2"/>
          <p:cNvSpPr>
            <a:spLocks noGrp="1"/>
          </p:cNvSpPr>
          <p:nvPr>
            <p:ph idx="1"/>
          </p:nvPr>
        </p:nvSpPr>
        <p:spPr>
          <a:xfrm>
            <a:off x="3491880" y="1268760"/>
            <a:ext cx="5194920" cy="4857403"/>
          </a:xfrm>
        </p:spPr>
        <p:txBody>
          <a:bodyPr>
            <a:normAutofit fontScale="55000" lnSpcReduction="20000"/>
          </a:bodyPr>
          <a:lstStyle/>
          <a:p>
            <a:r>
              <a:rPr lang="ru-RU" dirty="0" smtClean="0"/>
              <a:t>Имя Григория Семеновича </a:t>
            </a:r>
            <a:r>
              <a:rPr lang="ru-RU" dirty="0" err="1" smtClean="0"/>
              <a:t>Прасолова</a:t>
            </a:r>
            <a:r>
              <a:rPr lang="ru-RU" dirty="0" smtClean="0"/>
              <a:t> хорошо известно не только жителям нашей республики, но и воспитанницам специального профессионального училища № 1 закрытого типа Республики Бурятия, где живут и учатся «трудные» девушки из разных регионов нашей страны. В этом учебном заведении, где он проработал 55 лет, всегда рады Григорию Семеновичу.</a:t>
            </a:r>
          </a:p>
          <a:p>
            <a:r>
              <a:rPr lang="ru-RU" dirty="0" smtClean="0"/>
              <a:t>24.07.2014 года  своего ветерана и героя Великой Отечественной коллектив училища и его воспитанницы  поздравили с 90-летним юбилеем. И, несмотря на возраст, Григорий Семенович  бодр и отлично помнит события тех </a:t>
            </a:r>
            <a:r>
              <a:rPr lang="ru-RU" dirty="0" err="1" smtClean="0"/>
              <a:t>сороковых-роковых</a:t>
            </a:r>
            <a:r>
              <a:rPr lang="ru-RU" dirty="0" smtClean="0"/>
              <a:t>…</a:t>
            </a:r>
          </a:p>
          <a:p>
            <a:r>
              <a:rPr lang="ru-RU" dirty="0" smtClean="0"/>
              <a:t>Сейчас Г.С.Прасолов член Совета ветеранов Октябрьского района, помогает в воспитании подрастающего поколения и делится своими воспоминаниями.</a:t>
            </a:r>
          </a:p>
          <a:p>
            <a:endParaRPr lang="ru-RU" dirty="0"/>
          </a:p>
        </p:txBody>
      </p:sp>
      <p:pic>
        <p:nvPicPr>
          <p:cNvPr id="5" name="Picture 7" descr="P5070145"/>
          <p:cNvPicPr>
            <a:picLocks noChangeAspect="1" noChangeArrowheads="1"/>
          </p:cNvPicPr>
          <p:nvPr/>
        </p:nvPicPr>
        <p:blipFill>
          <a:blip r:embed="rId2" cstate="screen"/>
          <a:srcRect/>
          <a:stretch>
            <a:fillRect/>
          </a:stretch>
        </p:blipFill>
        <p:spPr bwMode="auto">
          <a:xfrm>
            <a:off x="251520" y="1268760"/>
            <a:ext cx="3466589" cy="2670334"/>
          </a:xfrm>
          <a:prstGeom prst="rect">
            <a:avLst/>
          </a:prstGeom>
          <a:noFill/>
        </p:spPr>
      </p:pic>
      <p:pic>
        <p:nvPicPr>
          <p:cNvPr id="6" name="Picture 10" descr="P5070152"/>
          <p:cNvPicPr>
            <a:picLocks noChangeAspect="1" noChangeArrowheads="1"/>
          </p:cNvPicPr>
          <p:nvPr/>
        </p:nvPicPr>
        <p:blipFill>
          <a:blip r:embed="rId3" cstate="screen"/>
          <a:srcRect b="-1369"/>
          <a:stretch>
            <a:fillRect/>
          </a:stretch>
        </p:blipFill>
        <p:spPr bwMode="auto">
          <a:xfrm>
            <a:off x="323528" y="4077072"/>
            <a:ext cx="3419872" cy="2582352"/>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Picture 7" descr="DSC05951"/>
          <p:cNvPicPr>
            <a:picLocks noGrp="1" noChangeAspect="1" noChangeArrowheads="1"/>
          </p:cNvPicPr>
          <p:nvPr>
            <p:ph idx="1"/>
          </p:nvPr>
        </p:nvPicPr>
        <p:blipFill>
          <a:blip r:embed="rId2" cstate="screen"/>
          <a:srcRect/>
          <a:stretch>
            <a:fillRect/>
          </a:stretch>
        </p:blipFill>
        <p:spPr>
          <a:xfrm>
            <a:off x="3707903" y="1988840"/>
            <a:ext cx="5088013" cy="4176464"/>
          </a:xfrm>
          <a:noFill/>
          <a:ln>
            <a:solidFill>
              <a:schemeClr val="tx2"/>
            </a:solidFill>
          </a:ln>
        </p:spPr>
      </p:pic>
      <p:sp>
        <p:nvSpPr>
          <p:cNvPr id="5" name="Прямоугольник 4"/>
          <p:cNvSpPr/>
          <p:nvPr/>
        </p:nvSpPr>
        <p:spPr>
          <a:xfrm>
            <a:off x="539552" y="5373216"/>
            <a:ext cx="3168352" cy="646331"/>
          </a:xfrm>
          <a:prstGeom prst="rect">
            <a:avLst/>
          </a:prstGeom>
        </p:spPr>
        <p:txBody>
          <a:bodyPr wrap="square">
            <a:spAutoFit/>
          </a:bodyPr>
          <a:lstStyle/>
          <a:p>
            <a:pPr algn="ctr"/>
            <a:r>
              <a:rPr lang="ru-RU" b="1" dirty="0" smtClean="0">
                <a:solidFill>
                  <a:schemeClr val="hlink"/>
                </a:solidFill>
                <a:latin typeface="Times New Roman" pitchFamily="18" charset="0"/>
              </a:rPr>
              <a:t>Мероприятие к </a:t>
            </a:r>
            <a:br>
              <a:rPr lang="ru-RU" b="1" dirty="0" smtClean="0">
                <a:solidFill>
                  <a:schemeClr val="hlink"/>
                </a:solidFill>
                <a:latin typeface="Times New Roman" pitchFamily="18" charset="0"/>
              </a:rPr>
            </a:br>
            <a:r>
              <a:rPr lang="ru-RU" b="1" dirty="0" smtClean="0">
                <a:solidFill>
                  <a:schemeClr val="hlink"/>
                </a:solidFill>
                <a:latin typeface="Times New Roman" pitchFamily="18" charset="0"/>
              </a:rPr>
              <a:t>Дню Защитников Отечества</a:t>
            </a:r>
            <a:endParaRPr lang="ru-RU" b="1" dirty="0">
              <a:solidFill>
                <a:schemeClr val="hlink"/>
              </a:solidFill>
              <a:latin typeface="Times New Roman" pitchFamily="18" charset="0"/>
            </a:endParaRPr>
          </a:p>
        </p:txBody>
      </p:sp>
      <p:pic>
        <p:nvPicPr>
          <p:cNvPr id="8" name="Picture 4" descr="DSC05977"/>
          <p:cNvPicPr>
            <a:picLocks noChangeAspect="1" noChangeArrowheads="1"/>
          </p:cNvPicPr>
          <p:nvPr/>
        </p:nvPicPr>
        <p:blipFill>
          <a:blip r:embed="rId3" cstate="screen"/>
          <a:srcRect/>
          <a:stretch>
            <a:fillRect/>
          </a:stretch>
        </p:blipFill>
        <p:spPr>
          <a:xfrm>
            <a:off x="179512" y="1268760"/>
            <a:ext cx="3443853" cy="3888432"/>
          </a:xfrm>
          <a:prstGeom prst="rect">
            <a:avLst/>
          </a:prstGeom>
          <a:noFill/>
          <a:ln>
            <a:solidFill>
              <a:schemeClr val="tx2"/>
            </a:solid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http://www.brts03.ru/images/news/veteran_10.JPG"/>
          <p:cNvPicPr>
            <a:picLocks noChangeAspect="1" noChangeArrowheads="1"/>
          </p:cNvPicPr>
          <p:nvPr/>
        </p:nvPicPr>
        <p:blipFill>
          <a:blip r:embed="rId2" cstate="print"/>
          <a:srcRect/>
          <a:stretch>
            <a:fillRect/>
          </a:stretch>
        </p:blipFill>
        <p:spPr bwMode="auto">
          <a:xfrm>
            <a:off x="1619672" y="908720"/>
            <a:ext cx="6163436" cy="4752528"/>
          </a:xfrm>
          <a:prstGeom prst="rect">
            <a:avLst/>
          </a:prstGeom>
          <a:noFill/>
        </p:spPr>
      </p:pic>
      <p:sp>
        <p:nvSpPr>
          <p:cNvPr id="3" name="Прямоугольник 2"/>
          <p:cNvSpPr/>
          <p:nvPr/>
        </p:nvSpPr>
        <p:spPr>
          <a:xfrm>
            <a:off x="827584" y="5085184"/>
            <a:ext cx="7488832" cy="369332"/>
          </a:xfrm>
          <a:prstGeom prst="rect">
            <a:avLst/>
          </a:prstGeom>
        </p:spPr>
        <p:txBody>
          <a:bodyPr wrap="square">
            <a:spAutoFit/>
          </a:bodyPr>
          <a:lstStyle/>
          <a:p>
            <a:r>
              <a:rPr lang="ru-RU" dirty="0" smtClean="0"/>
              <a:t> </a:t>
            </a:r>
            <a:endParaRPr lang="ru-RU" dirty="0"/>
          </a:p>
        </p:txBody>
      </p:sp>
      <p:sp>
        <p:nvSpPr>
          <p:cNvPr id="4" name="Прямоугольник 3"/>
          <p:cNvSpPr/>
          <p:nvPr/>
        </p:nvSpPr>
        <p:spPr>
          <a:xfrm>
            <a:off x="1115616" y="5661248"/>
            <a:ext cx="6696744" cy="923330"/>
          </a:xfrm>
          <a:prstGeom prst="rect">
            <a:avLst/>
          </a:prstGeom>
        </p:spPr>
        <p:txBody>
          <a:bodyPr wrap="square">
            <a:spAutoFit/>
          </a:bodyPr>
          <a:lstStyle/>
          <a:p>
            <a:pPr algn="ctr"/>
            <a:r>
              <a:rPr lang="ru-RU" dirty="0" smtClean="0"/>
              <a:t>        В честь Дня Великой Победы в техникуме прошло чествование ветеранов Великой Отечественной войны и тыла, ветеранов </a:t>
            </a:r>
            <a:r>
              <a:rPr lang="ru-RU" dirty="0" err="1" smtClean="0"/>
              <a:t>профтехобразования</a:t>
            </a:r>
            <a:r>
              <a:rPr lang="ru-RU" dirty="0" smtClean="0"/>
              <a:t> г. Улан-Удэ.</a:t>
            </a:r>
            <a:endParaRPr lang="ru-RU" dirty="0"/>
          </a:p>
        </p:txBody>
      </p:sp>
      <p:sp>
        <p:nvSpPr>
          <p:cNvPr id="5" name="Прямоугольник 4"/>
          <p:cNvSpPr/>
          <p:nvPr/>
        </p:nvSpPr>
        <p:spPr>
          <a:xfrm>
            <a:off x="2411760" y="188640"/>
            <a:ext cx="4572000" cy="1446550"/>
          </a:xfrm>
          <a:prstGeom prst="rect">
            <a:avLst/>
          </a:prstGeom>
        </p:spPr>
        <p:txBody>
          <a:bodyPr>
            <a:spAutoFit/>
          </a:bodyPr>
          <a:lstStyle/>
          <a:p>
            <a:pPr algn="ctr"/>
            <a:r>
              <a:rPr lang="ru-RU" sz="4400" b="1" i="1" dirty="0" smtClean="0">
                <a:ln w="17780" cmpd="sng">
                  <a:solidFill>
                    <a:schemeClr val="accent6">
                      <a:lumMod val="75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Наши ветераны.</a:t>
            </a:r>
            <a:br>
              <a:rPr lang="ru-RU" sz="4400" b="1" i="1" dirty="0" smtClean="0">
                <a:ln w="17780" cmpd="sng">
                  <a:solidFill>
                    <a:schemeClr val="accent6">
                      <a:lumMod val="75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ru-RU" sz="44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ln w="17780" cmpd="sng">
                  <a:solidFill>
                    <a:schemeClr val="accent6">
                      <a:lumMod val="75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В гостях у ветерана.</a:t>
            </a:r>
            <a:endParaRPr lang="ru-RU" dirty="0"/>
          </a:p>
        </p:txBody>
      </p:sp>
      <p:sp>
        <p:nvSpPr>
          <p:cNvPr id="3" name="Содержимое 2"/>
          <p:cNvSpPr>
            <a:spLocks noGrp="1"/>
          </p:cNvSpPr>
          <p:nvPr>
            <p:ph idx="1"/>
          </p:nvPr>
        </p:nvSpPr>
        <p:spPr>
          <a:xfrm>
            <a:off x="4788024" y="1124744"/>
            <a:ext cx="4176464" cy="5001419"/>
          </a:xfrm>
        </p:spPr>
        <p:txBody>
          <a:bodyPr>
            <a:normAutofit fontScale="70000" lnSpcReduction="20000"/>
          </a:bodyPr>
          <a:lstStyle/>
          <a:p>
            <a:r>
              <a:rPr lang="ru-RU" sz="1600" dirty="0" smtClean="0">
                <a:latin typeface="Times New Roman" pitchFamily="18" charset="0"/>
                <a:cs typeface="Times New Roman" pitchFamily="18" charset="0"/>
              </a:rPr>
              <a:t>Участнику Великой Отечественной войны Григорию Семеновичу </a:t>
            </a:r>
            <a:r>
              <a:rPr lang="ru-RU" sz="1600" dirty="0" err="1" smtClean="0">
                <a:latin typeface="Times New Roman" pitchFamily="18" charset="0"/>
                <a:cs typeface="Times New Roman" pitchFamily="18" charset="0"/>
              </a:rPr>
              <a:t>Прасолову</a:t>
            </a:r>
            <a:r>
              <a:rPr lang="ru-RU" sz="1600" dirty="0" smtClean="0">
                <a:latin typeface="Times New Roman" pitchFamily="18" charset="0"/>
                <a:cs typeface="Times New Roman" pitchFamily="18" charset="0"/>
              </a:rPr>
              <a:t> исполнилось 90 лет Он получил поздравительные письма от президента Владимира Путина, главы Бурятии Наговицына, городского, районного, первичного советов ветеранов, а также поздравление родного коллектива </a:t>
            </a:r>
            <a:r>
              <a:rPr lang="ru-RU" sz="1600" dirty="0" err="1" smtClean="0">
                <a:latin typeface="Times New Roman" pitchFamily="18" charset="0"/>
                <a:cs typeface="Times New Roman" pitchFamily="18" charset="0"/>
              </a:rPr>
              <a:t>спецучилища</a:t>
            </a:r>
            <a:r>
              <a:rPr lang="ru-RU" sz="1600" dirty="0" smtClean="0">
                <a:latin typeface="Times New Roman" pitchFamily="18" charset="0"/>
                <a:cs typeface="Times New Roman" pitchFamily="18" charset="0"/>
              </a:rPr>
              <a:t>. Григорий Семенович прошел большой жизненный путь. Сирота, воспитанник </a:t>
            </a:r>
            <a:r>
              <a:rPr lang="ru-RU" sz="1600" dirty="0" err="1" smtClean="0">
                <a:latin typeface="Times New Roman" pitchFamily="18" charset="0"/>
                <a:cs typeface="Times New Roman" pitchFamily="18" charset="0"/>
              </a:rPr>
              <a:t>Кяхтинского</a:t>
            </a:r>
            <a:r>
              <a:rPr lang="ru-RU" sz="1600" dirty="0" smtClean="0">
                <a:latin typeface="Times New Roman" pitchFamily="18" charset="0"/>
                <a:cs typeface="Times New Roman" pitchFamily="18" charset="0"/>
              </a:rPr>
              <a:t> детского дома, выпускник ФЗО, прошел по дорогам Великой Отечественной войны (III Белорусский фронт). Он вспоминает: «Вернулся после войны, а идти некуда, никто не ждет. Стою на вокзале. Пришел в свое ФЗО, где учился до войны, как домой». Молодого фронтовика, инвалида войны приняли, дали возможность жить и работать. Работал, учился в школе рабочей молодёжи с 8 класса.</a:t>
            </a:r>
          </a:p>
          <a:p>
            <a:r>
              <a:rPr lang="ru-RU" sz="1600" dirty="0" smtClean="0">
                <a:latin typeface="Times New Roman" pitchFamily="18" charset="0"/>
                <a:cs typeface="Times New Roman" pitchFamily="18" charset="0"/>
              </a:rPr>
              <a:t>    В это время встретил спутницу жизни, тогда Аню, с которой живут уже 67 лет. </a:t>
            </a:r>
          </a:p>
          <a:p>
            <a:r>
              <a:rPr lang="ru-RU" sz="1600" dirty="0" smtClean="0">
                <a:latin typeface="Times New Roman" pitchFamily="18" charset="0"/>
                <a:cs typeface="Times New Roman" pitchFamily="18" charset="0"/>
              </a:rPr>
              <a:t>Анна Степановна вспоминает, что Григорий Семенович учился всю жизнь. После окончания школы заочно поступил в педагогический институт, который успешно окончил. Он стоял у истоков создания этого </a:t>
            </a:r>
            <a:r>
              <a:rPr lang="ru-RU" sz="1600" dirty="0" err="1" smtClean="0">
                <a:latin typeface="Times New Roman" pitchFamily="18" charset="0"/>
                <a:cs typeface="Times New Roman" pitchFamily="18" charset="0"/>
              </a:rPr>
              <a:t>спецучилища</a:t>
            </a:r>
            <a:r>
              <a:rPr lang="ru-RU" sz="1600" dirty="0" smtClean="0">
                <a:latin typeface="Times New Roman" pitchFamily="18" charset="0"/>
                <a:cs typeface="Times New Roman" pitchFamily="18" charset="0"/>
              </a:rPr>
              <a:t>, где проработал более 50 лет от мастера до директора. </a:t>
            </a:r>
          </a:p>
          <a:p>
            <a:r>
              <a:rPr lang="ru-RU" sz="1600" dirty="0" smtClean="0">
                <a:latin typeface="Times New Roman" pitchFamily="18" charset="0"/>
                <a:cs typeface="Times New Roman" pitchFamily="18" charset="0"/>
              </a:rPr>
              <a:t>Преподаватели, учащиеся горячо поздравили, показали концерт. </a:t>
            </a:r>
          </a:p>
          <a:p>
            <a:r>
              <a:rPr lang="ru-RU" sz="1600" dirty="0" smtClean="0">
                <a:latin typeface="Times New Roman" pitchFamily="18" charset="0"/>
                <a:cs typeface="Times New Roman" pitchFamily="18" charset="0"/>
              </a:rPr>
              <a:t>Григорий Семенович ведет активную работу по патриотическому воспитанию молодого поколения как член президиума совета. </a:t>
            </a:r>
          </a:p>
          <a:p>
            <a:r>
              <a:rPr lang="ru-RU" sz="1600" dirty="0" smtClean="0">
                <a:latin typeface="Times New Roman" pitchFamily="18" charset="0"/>
                <a:cs typeface="Times New Roman" pitchFamily="18" charset="0"/>
              </a:rPr>
              <a:t>Он выступает перед учащимися школ, </a:t>
            </a:r>
            <a:r>
              <a:rPr lang="ru-RU" sz="1600" dirty="0" err="1" smtClean="0">
                <a:latin typeface="Times New Roman" pitchFamily="18" charset="0"/>
                <a:cs typeface="Times New Roman" pitchFamily="18" charset="0"/>
              </a:rPr>
              <a:t>ссузов</a:t>
            </a:r>
            <a:r>
              <a:rPr lang="ru-RU" sz="1600" dirty="0" smtClean="0">
                <a:latin typeface="Times New Roman" pitchFamily="18" charset="0"/>
                <a:cs typeface="Times New Roman" pitchFamily="18" charset="0"/>
              </a:rPr>
              <a:t>, военнослужащими. </a:t>
            </a:r>
          </a:p>
          <a:p>
            <a:r>
              <a:rPr lang="ru-RU" sz="1600" dirty="0" smtClean="0">
                <a:latin typeface="Times New Roman" pitchFamily="18" charset="0"/>
                <a:cs typeface="Times New Roman" pitchFamily="18" charset="0"/>
              </a:rPr>
              <a:t>Григорий Семенович сказал в разговоре: «Мои года – мое богатство», сообщили в администрации Октябрьского района.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Полная версия: </a:t>
            </a:r>
            <a:r>
              <a:rPr lang="ru-RU" sz="1600" dirty="0" smtClean="0">
                <a:latin typeface="Times New Roman" pitchFamily="18" charset="0"/>
                <a:cs typeface="Times New Roman" pitchFamily="18" charset="0"/>
                <a:hlinkClick r:id="rId2"/>
              </a:rPr>
              <a:t>http://www.baikal-daily.ru/news/16/93967</a:t>
            </a:r>
            <a:r>
              <a:rPr lang="ru-RU" sz="1600" dirty="0" smtClean="0">
                <a:hlinkClick r:id="rId2"/>
              </a:rPr>
              <a:t>/</a:t>
            </a:r>
            <a:endParaRPr lang="ru-RU" sz="1600" dirty="0"/>
          </a:p>
        </p:txBody>
      </p:sp>
      <p:pic>
        <p:nvPicPr>
          <p:cNvPr id="1026" name="Picture 2" descr="Улан-удэнский ветеран войны отметил 90-летие"/>
          <p:cNvPicPr>
            <a:picLocks noChangeAspect="1" noChangeArrowheads="1"/>
          </p:cNvPicPr>
          <p:nvPr/>
        </p:nvPicPr>
        <p:blipFill>
          <a:blip r:embed="rId3" cstate="print"/>
          <a:srcRect/>
          <a:stretch>
            <a:fillRect/>
          </a:stretch>
        </p:blipFill>
        <p:spPr bwMode="auto">
          <a:xfrm>
            <a:off x="251520" y="1268760"/>
            <a:ext cx="4514901" cy="2736304"/>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i="1" dirty="0" smtClean="0">
                <a:ln w="17780" cmpd="sng">
                  <a:solidFill>
                    <a:schemeClr val="accent6">
                      <a:lumMod val="75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Парад ПОБЕДЫ!!!</a:t>
            </a:r>
            <a:endParaRPr lang="ru-RU" dirty="0"/>
          </a:p>
        </p:txBody>
      </p:sp>
      <p:pic>
        <p:nvPicPr>
          <p:cNvPr id="5" name="Picture 10" descr="http://arigus-tv.ru/upload/iblock/324/78.jpg_Thumbnail0.jpg"/>
          <p:cNvPicPr>
            <a:picLocks noChangeAspect="1" noChangeArrowheads="1"/>
          </p:cNvPicPr>
          <p:nvPr/>
        </p:nvPicPr>
        <p:blipFill>
          <a:blip r:embed="rId3" cstate="screen"/>
          <a:srcRect/>
          <a:stretch>
            <a:fillRect/>
          </a:stretch>
        </p:blipFill>
        <p:spPr bwMode="auto">
          <a:xfrm>
            <a:off x="6372200" y="1124744"/>
            <a:ext cx="2664296" cy="2823327"/>
          </a:xfrm>
          <a:prstGeom prst="rect">
            <a:avLst/>
          </a:prstGeom>
          <a:noFill/>
        </p:spPr>
      </p:pic>
      <p:pic>
        <p:nvPicPr>
          <p:cNvPr id="2050" name="Picture 2" descr="Картинки по запросу парад улан-удэ 2013 фото"/>
          <p:cNvPicPr>
            <a:picLocks noChangeAspect="1" noChangeArrowheads="1"/>
          </p:cNvPicPr>
          <p:nvPr/>
        </p:nvPicPr>
        <p:blipFill>
          <a:blip r:embed="rId4" cstate="print"/>
          <a:srcRect/>
          <a:stretch>
            <a:fillRect/>
          </a:stretch>
        </p:blipFill>
        <p:spPr bwMode="auto">
          <a:xfrm>
            <a:off x="6372200" y="1268760"/>
            <a:ext cx="2390775" cy="1914525"/>
          </a:xfrm>
          <a:prstGeom prst="rect">
            <a:avLst/>
          </a:prstGeom>
          <a:noFill/>
        </p:spPr>
      </p:pic>
      <p:pic>
        <p:nvPicPr>
          <p:cNvPr id="2052" name="Picture 4" descr="Картинки по запросу парад улан-удэ 2013 фото"/>
          <p:cNvPicPr>
            <a:picLocks noChangeAspect="1" noChangeArrowheads="1"/>
          </p:cNvPicPr>
          <p:nvPr/>
        </p:nvPicPr>
        <p:blipFill>
          <a:blip r:embed="rId5" cstate="print"/>
          <a:srcRect/>
          <a:stretch>
            <a:fillRect/>
          </a:stretch>
        </p:blipFill>
        <p:spPr bwMode="auto">
          <a:xfrm>
            <a:off x="6012160" y="4149080"/>
            <a:ext cx="2952438" cy="1946899"/>
          </a:xfrm>
          <a:prstGeom prst="rect">
            <a:avLst/>
          </a:prstGeom>
          <a:noFill/>
        </p:spPr>
      </p:pic>
      <p:pic>
        <p:nvPicPr>
          <p:cNvPr id="2054" name="Picture 6" descr="http://www.ulan-ude-eg.ru/upload/iblock/100/100a311ab81f6aa3763fc0b8b0d2cdaa.jpg"/>
          <p:cNvPicPr>
            <a:picLocks noChangeAspect="1" noChangeArrowheads="1"/>
          </p:cNvPicPr>
          <p:nvPr/>
        </p:nvPicPr>
        <p:blipFill>
          <a:blip r:embed="rId6" cstate="screen"/>
          <a:srcRect/>
          <a:stretch>
            <a:fillRect/>
          </a:stretch>
        </p:blipFill>
        <p:spPr bwMode="auto">
          <a:xfrm>
            <a:off x="2843808" y="1196752"/>
            <a:ext cx="3384376" cy="2256251"/>
          </a:xfrm>
          <a:prstGeom prst="rect">
            <a:avLst/>
          </a:prstGeom>
          <a:noFill/>
        </p:spPr>
      </p:pic>
      <p:pic>
        <p:nvPicPr>
          <p:cNvPr id="10" name="Picture 2" descr="http://arigus-tv.ru/upload/iblock/caf/48.jpg_Thumbnail0.jpg"/>
          <p:cNvPicPr>
            <a:picLocks noGrp="1" noChangeAspect="1" noChangeArrowheads="1"/>
          </p:cNvPicPr>
          <p:nvPr>
            <p:ph idx="1"/>
          </p:nvPr>
        </p:nvPicPr>
        <p:blipFill>
          <a:blip r:embed="rId7" cstate="print"/>
          <a:srcRect/>
          <a:stretch>
            <a:fillRect/>
          </a:stretch>
        </p:blipFill>
        <p:spPr bwMode="auto">
          <a:xfrm>
            <a:off x="251520" y="1340768"/>
            <a:ext cx="2302690" cy="4525963"/>
          </a:xfrm>
          <a:prstGeom prst="rect">
            <a:avLst/>
          </a:prstGeom>
          <a:noFill/>
        </p:spPr>
      </p:pic>
      <p:pic>
        <p:nvPicPr>
          <p:cNvPr id="2056" name="Picture 8" descr="http://arigus-tv.ru/upload/iblock/144/59.jpg_Thumbnail0.jpg"/>
          <p:cNvPicPr>
            <a:picLocks noChangeAspect="1" noChangeArrowheads="1"/>
          </p:cNvPicPr>
          <p:nvPr/>
        </p:nvPicPr>
        <p:blipFill>
          <a:blip r:embed="rId8" cstate="screen"/>
          <a:srcRect/>
          <a:stretch>
            <a:fillRect/>
          </a:stretch>
        </p:blipFill>
        <p:spPr bwMode="auto">
          <a:xfrm>
            <a:off x="2771800" y="3717032"/>
            <a:ext cx="3096344" cy="2999878"/>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ln w="17780" cmpd="sng">
                  <a:solidFill>
                    <a:schemeClr val="accent6">
                      <a:lumMod val="75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Парад ПОБЕДЫ!!!</a:t>
            </a:r>
            <a:endParaRPr lang="ru-RU" dirty="0"/>
          </a:p>
        </p:txBody>
      </p:sp>
      <p:pic>
        <p:nvPicPr>
          <p:cNvPr id="4" name="Picture 2" descr="http://ulan-ude-eg.ru/upload/iblock/3ed/3ed70773b75632350c0621c293a00e0b.JPG"/>
          <p:cNvPicPr>
            <a:picLocks noGrp="1" noChangeAspect="1" noChangeArrowheads="1"/>
          </p:cNvPicPr>
          <p:nvPr>
            <p:ph idx="1"/>
          </p:nvPr>
        </p:nvPicPr>
        <p:blipFill>
          <a:blip r:embed="rId2" cstate="print"/>
          <a:srcRect/>
          <a:stretch>
            <a:fillRect/>
          </a:stretch>
        </p:blipFill>
        <p:spPr bwMode="auto">
          <a:xfrm>
            <a:off x="179512" y="1196752"/>
            <a:ext cx="4464496" cy="2976331"/>
          </a:xfrm>
          <a:prstGeom prst="rect">
            <a:avLst/>
          </a:prstGeom>
          <a:noFill/>
        </p:spPr>
      </p:pic>
      <p:pic>
        <p:nvPicPr>
          <p:cNvPr id="6" name="Picture 2" descr="http://ia124.mycdn.me/image?t=0&amp;bid=278214481404&amp;id=278214481404&amp;plc=WEB&amp;tkn=6eac46czwI4S32jYu-WolWa47LA"/>
          <p:cNvPicPr>
            <a:picLocks noChangeAspect="1" noChangeArrowheads="1"/>
          </p:cNvPicPr>
          <p:nvPr/>
        </p:nvPicPr>
        <p:blipFill>
          <a:blip r:embed="rId3" cstate="print"/>
          <a:srcRect/>
          <a:stretch>
            <a:fillRect/>
          </a:stretch>
        </p:blipFill>
        <p:spPr bwMode="auto">
          <a:xfrm>
            <a:off x="4668012" y="2924944"/>
            <a:ext cx="4320480" cy="3240360"/>
          </a:xfrm>
          <a:prstGeom prst="rect">
            <a:avLst/>
          </a:prstGeom>
          <a:noFill/>
        </p:spPr>
      </p:pic>
      <p:pic>
        <p:nvPicPr>
          <p:cNvPr id="7" name="Picture 14" descr="http://arigus-tv.ru/upload/iblock/1ed/119.jpg_Thumbnail0.jpg"/>
          <p:cNvPicPr>
            <a:picLocks noChangeAspect="1" noChangeArrowheads="1"/>
          </p:cNvPicPr>
          <p:nvPr/>
        </p:nvPicPr>
        <p:blipFill>
          <a:blip r:embed="rId4" cstate="screen"/>
          <a:srcRect/>
          <a:stretch>
            <a:fillRect/>
          </a:stretch>
        </p:blipFill>
        <p:spPr bwMode="auto">
          <a:xfrm>
            <a:off x="467544" y="5301208"/>
            <a:ext cx="1152128" cy="864096"/>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ln w="17780" cmpd="sng">
                  <a:solidFill>
                    <a:schemeClr val="accent6">
                      <a:lumMod val="75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Парад ПОБЕДЫ!!!</a:t>
            </a:r>
            <a:endParaRPr lang="ru-RU" dirty="0"/>
          </a:p>
        </p:txBody>
      </p:sp>
      <p:pic>
        <p:nvPicPr>
          <p:cNvPr id="4" name="Picture 16" descr="http://arigus-tv.ru/upload/iblock/492/202.jpg_Thumbnail0.jpg"/>
          <p:cNvPicPr>
            <a:picLocks noGrp="1" noChangeAspect="1" noChangeArrowheads="1"/>
          </p:cNvPicPr>
          <p:nvPr>
            <p:ph idx="1"/>
          </p:nvPr>
        </p:nvPicPr>
        <p:blipFill>
          <a:blip r:embed="rId3" cstate="print"/>
          <a:srcRect/>
          <a:stretch>
            <a:fillRect/>
          </a:stretch>
        </p:blipFill>
        <p:spPr bwMode="auto">
          <a:xfrm>
            <a:off x="4211960" y="1484784"/>
            <a:ext cx="4517245" cy="4525963"/>
          </a:xfrm>
          <a:prstGeom prst="rect">
            <a:avLst/>
          </a:prstGeom>
          <a:noFill/>
        </p:spPr>
      </p:pic>
      <p:pic>
        <p:nvPicPr>
          <p:cNvPr id="58370" name="Picture 2" descr="https://im0-tub-ru.yandex.net/i?id=64eb31440b92f15cd1401147f70f744b&amp;n=21"/>
          <p:cNvPicPr>
            <a:picLocks noChangeAspect="1" noChangeArrowheads="1"/>
          </p:cNvPicPr>
          <p:nvPr/>
        </p:nvPicPr>
        <p:blipFill>
          <a:blip r:embed="rId4" cstate="print"/>
          <a:srcRect/>
          <a:stretch>
            <a:fillRect/>
          </a:stretch>
        </p:blipFill>
        <p:spPr bwMode="auto">
          <a:xfrm>
            <a:off x="611560" y="1340768"/>
            <a:ext cx="2152650" cy="1428750"/>
          </a:xfrm>
          <a:prstGeom prst="rect">
            <a:avLst/>
          </a:prstGeom>
          <a:noFill/>
        </p:spPr>
      </p:pic>
      <p:pic>
        <p:nvPicPr>
          <p:cNvPr id="58372" name="Picture 4" descr="Фотобанк &quot;Фотоснова&quot; - россиийский фотобанк. . Купите фото у…"/>
          <p:cNvPicPr>
            <a:picLocks noChangeAspect="1" noChangeArrowheads="1"/>
          </p:cNvPicPr>
          <p:nvPr/>
        </p:nvPicPr>
        <p:blipFill>
          <a:blip r:embed="rId5" cstate="print"/>
          <a:srcRect/>
          <a:stretch>
            <a:fillRect/>
          </a:stretch>
        </p:blipFill>
        <p:spPr bwMode="auto">
          <a:xfrm>
            <a:off x="179512" y="3140968"/>
            <a:ext cx="3495675" cy="2457451"/>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07704" y="2060848"/>
            <a:ext cx="6300192" cy="923330"/>
          </a:xfrm>
          <a:prstGeom prst="rect">
            <a:avLst/>
          </a:prstGeom>
          <a:effectLst>
            <a:softEdge rad="127000"/>
          </a:effectLst>
        </p:spPr>
        <p:txBody>
          <a:bodyPr wrap="square" lIns="91440" tIns="45720" rIns="91440" bIns="45720">
            <a:spAutoFit/>
          </a:bodyPr>
          <a:lstStyle/>
          <a:p>
            <a:pPr algn="ctr"/>
            <a:r>
              <a:rPr lang="ru-RU" sz="5400" b="1" i="1" dirty="0" smtClean="0">
                <a:ln w="17780" cmpd="sng">
                  <a:solidFill>
                    <a:schemeClr val="accent6">
                      <a:lumMod val="75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Солдаты Победы!!!</a:t>
            </a:r>
          </a:p>
        </p:txBody>
      </p:sp>
      <p:sp>
        <p:nvSpPr>
          <p:cNvPr id="3" name="TextBox 2"/>
          <p:cNvSpPr txBox="1"/>
          <p:nvPr/>
        </p:nvSpPr>
        <p:spPr>
          <a:xfrm>
            <a:off x="2987824" y="6126146"/>
            <a:ext cx="3030580" cy="461665"/>
          </a:xfrm>
          <a:prstGeom prst="rect">
            <a:avLst/>
          </a:prstGeom>
          <a:noFill/>
        </p:spPr>
        <p:txBody>
          <a:bodyPr wrap="square" rtlCol="0">
            <a:spAutoFit/>
          </a:bodyPr>
          <a:lstStyle/>
          <a:p>
            <a:pPr algn="ctr"/>
            <a:r>
              <a:rPr lang="ru-RU" sz="1200" dirty="0" smtClean="0">
                <a:solidFill>
                  <a:srgbClr val="353616"/>
                </a:solidFill>
              </a:rPr>
              <a:t>г. Улан-Удэ</a:t>
            </a:r>
          </a:p>
          <a:p>
            <a:pPr algn="ctr"/>
            <a:r>
              <a:rPr lang="ru-RU" sz="1200" dirty="0" smtClean="0">
                <a:solidFill>
                  <a:srgbClr val="353616"/>
                </a:solidFill>
              </a:rPr>
              <a:t>2015</a:t>
            </a:r>
            <a:endParaRPr lang="ru-RU" sz="1200" dirty="0">
              <a:solidFill>
                <a:srgbClr val="353616"/>
              </a:solidFill>
            </a:endParaRPr>
          </a:p>
        </p:txBody>
      </p:sp>
      <p:sp>
        <p:nvSpPr>
          <p:cNvPr id="4" name="TextBox 3"/>
          <p:cNvSpPr txBox="1"/>
          <p:nvPr/>
        </p:nvSpPr>
        <p:spPr>
          <a:xfrm>
            <a:off x="5724127" y="5333151"/>
            <a:ext cx="2533927" cy="1107996"/>
          </a:xfrm>
          <a:prstGeom prst="rect">
            <a:avLst/>
          </a:prstGeom>
          <a:solidFill>
            <a:srgbClr val="FFFFDD">
              <a:alpha val="43137"/>
            </a:srgbClr>
          </a:solidFill>
          <a:effectLst>
            <a:softEdge rad="317500"/>
          </a:effectLst>
        </p:spPr>
        <p:txBody>
          <a:bodyPr wrap="square" rtlCol="0">
            <a:spAutoFit/>
          </a:bodyPr>
          <a:lstStyle>
            <a:defPPr>
              <a:defRPr lang="ru-RU"/>
            </a:defPPr>
            <a:lvl1pPr algn="ctr">
              <a:defRPr sz="2400" b="1" i="1">
                <a:solidFill>
                  <a:srgbClr val="002060"/>
                </a:solidFill>
              </a:defRPr>
            </a:lvl1pPr>
          </a:lstStyle>
          <a:p>
            <a:endParaRPr lang="ru-RU" sz="1200" dirty="0" smtClean="0">
              <a:solidFill>
                <a:schemeClr val="tx1"/>
              </a:solidFill>
            </a:endParaRPr>
          </a:p>
          <a:p>
            <a:r>
              <a:rPr lang="ru-RU" sz="1400" dirty="0" smtClean="0">
                <a:solidFill>
                  <a:schemeClr val="tx1"/>
                </a:solidFill>
              </a:rPr>
              <a:t>Автор: </a:t>
            </a:r>
            <a:r>
              <a:rPr lang="ru-RU" sz="1400" dirty="0" err="1" smtClean="0">
                <a:solidFill>
                  <a:schemeClr val="tx1"/>
                </a:solidFill>
              </a:rPr>
              <a:t>Тайшихина</a:t>
            </a:r>
            <a:r>
              <a:rPr lang="ru-RU" sz="1400" dirty="0" smtClean="0">
                <a:solidFill>
                  <a:schemeClr val="tx1"/>
                </a:solidFill>
              </a:rPr>
              <a:t> Людмила Федоровна. Социальный педагог  </a:t>
            </a:r>
            <a:r>
              <a:rPr lang="ru-RU" sz="1400" dirty="0" err="1" smtClean="0">
                <a:solidFill>
                  <a:schemeClr val="tx1"/>
                </a:solidFill>
              </a:rPr>
              <a:t>Улан-Удэнского</a:t>
            </a:r>
            <a:r>
              <a:rPr lang="ru-RU" sz="1400" dirty="0" smtClean="0">
                <a:solidFill>
                  <a:schemeClr val="tx1"/>
                </a:solidFill>
              </a:rPr>
              <a:t> СУВУ</a:t>
            </a:r>
            <a:endParaRPr lang="ru-RU" sz="1400" dirty="0">
              <a:solidFill>
                <a:schemeClr val="tx1"/>
              </a:solidFill>
            </a:endParaRPr>
          </a:p>
          <a:p>
            <a:endParaRPr lang="ru-RU" sz="1200" dirty="0">
              <a:solidFill>
                <a:schemeClr val="tx1"/>
              </a:solidFill>
            </a:endParaRPr>
          </a:p>
        </p:txBody>
      </p:sp>
      <p:pic>
        <p:nvPicPr>
          <p:cNvPr id="5" name="Picture 6" descr="Картинки по запросу Картинки 70 лет Победы"/>
          <p:cNvPicPr>
            <a:picLocks noChangeAspect="1" noChangeArrowheads="1"/>
          </p:cNvPicPr>
          <p:nvPr/>
        </p:nvPicPr>
        <p:blipFill>
          <a:blip r:embed="rId2" cstate="print"/>
          <a:srcRect/>
          <a:stretch>
            <a:fillRect/>
          </a:stretch>
        </p:blipFill>
        <p:spPr bwMode="auto">
          <a:xfrm>
            <a:off x="3779912" y="3645024"/>
            <a:ext cx="2016224" cy="2448272"/>
          </a:xfrm>
          <a:prstGeom prst="rect">
            <a:avLst/>
          </a:prstGeom>
          <a:noFill/>
        </p:spPr>
      </p:pic>
    </p:spTree>
    <p:extLst>
      <p:ext uri="{BB962C8B-B14F-4D97-AF65-F5344CB8AC3E}">
        <p14:creationId xmlns:p14="http://schemas.microsoft.com/office/powerpoint/2010/main" xmlns="" val="34088777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8" name="Picture 4" descr="Два вечных огня с сегодняшнего дня будет гореть в городе Улан-Удэ, Фото с места события собственное"/>
          <p:cNvPicPr>
            <a:picLocks noChangeAspect="1" noChangeArrowheads="1"/>
          </p:cNvPicPr>
          <p:nvPr/>
        </p:nvPicPr>
        <p:blipFill>
          <a:blip r:embed="rId2" cstate="screen"/>
          <a:srcRect/>
          <a:stretch>
            <a:fillRect/>
          </a:stretch>
        </p:blipFill>
        <p:spPr bwMode="auto">
          <a:xfrm>
            <a:off x="323528" y="1988840"/>
            <a:ext cx="3980701" cy="3342434"/>
          </a:xfrm>
          <a:prstGeom prst="rect">
            <a:avLst/>
          </a:prstGeom>
          <a:noFill/>
        </p:spPr>
      </p:pic>
      <p:sp>
        <p:nvSpPr>
          <p:cNvPr id="4" name="Прямоугольник 3"/>
          <p:cNvSpPr/>
          <p:nvPr/>
        </p:nvSpPr>
        <p:spPr>
          <a:xfrm>
            <a:off x="1259632" y="5517231"/>
            <a:ext cx="7128792" cy="1477328"/>
          </a:xfrm>
          <a:prstGeom prst="rect">
            <a:avLst/>
          </a:prstGeom>
        </p:spPr>
        <p:txBody>
          <a:bodyPr wrap="square">
            <a:spAutoFit/>
          </a:bodyPr>
          <a:lstStyle/>
          <a:p>
            <a:r>
              <a:rPr lang="ru-RU" dirty="0" smtClean="0"/>
              <a:t>На Мемориале памяти солдатам, погибшим от ран в госпиталях встречали Вечный огонь: почетный командир взвода войсковой части, старший лейтенант </a:t>
            </a:r>
            <a:r>
              <a:rPr lang="ru-RU" b="1" dirty="0" smtClean="0"/>
              <a:t>Станислав </a:t>
            </a:r>
            <a:r>
              <a:rPr lang="ru-RU" b="1" dirty="0" err="1" smtClean="0"/>
              <a:t>Финг</a:t>
            </a:r>
            <a:r>
              <a:rPr lang="ru-RU" dirty="0" smtClean="0"/>
              <a:t> и ветеран ВОВ </a:t>
            </a:r>
            <a:r>
              <a:rPr lang="ru-RU" b="1" dirty="0" smtClean="0"/>
              <a:t>Григорий  Семенович  Прасолов.    </a:t>
            </a:r>
            <a:r>
              <a:rPr lang="ru-RU" b="1" smtClean="0"/>
              <a:t>31.10.2014г.</a:t>
            </a:r>
            <a:r>
              <a:rPr lang="ru-RU" b="1" dirty="0" smtClean="0"/>
              <a:t/>
            </a:r>
            <a:br>
              <a:rPr lang="ru-RU" b="1" dirty="0" smtClean="0"/>
            </a:br>
            <a:endParaRPr lang="ru-RU" dirty="0"/>
          </a:p>
        </p:txBody>
      </p:sp>
      <p:pic>
        <p:nvPicPr>
          <p:cNvPr id="6152" name="Picture 8" descr="http://primamedia.ru/f/big/606/605007.jpg"/>
          <p:cNvPicPr>
            <a:picLocks noChangeAspect="1" noChangeArrowheads="1"/>
          </p:cNvPicPr>
          <p:nvPr/>
        </p:nvPicPr>
        <p:blipFill>
          <a:blip r:embed="rId3" cstate="screen"/>
          <a:srcRect/>
          <a:stretch>
            <a:fillRect/>
          </a:stretch>
        </p:blipFill>
        <p:spPr bwMode="auto">
          <a:xfrm>
            <a:off x="4716016" y="1196752"/>
            <a:ext cx="3960440" cy="2891080"/>
          </a:xfrm>
          <a:prstGeom prst="rect">
            <a:avLst/>
          </a:prstGeom>
          <a:noFill/>
        </p:spPr>
      </p:pic>
      <p:pic>
        <p:nvPicPr>
          <p:cNvPr id="6146" name="Picture 2" descr="http://gazetarb.ru/upload/thumbs/55c/55c3b63e0fb74f772ad37273e56eb459-d087037c89ee549f773875aba4b880f0.jpg"/>
          <p:cNvPicPr>
            <a:picLocks noChangeAspect="1" noChangeArrowheads="1"/>
          </p:cNvPicPr>
          <p:nvPr/>
        </p:nvPicPr>
        <p:blipFill>
          <a:blip r:embed="rId4" cstate="screen"/>
          <a:srcRect/>
          <a:stretch>
            <a:fillRect/>
          </a:stretch>
        </p:blipFill>
        <p:spPr bwMode="auto">
          <a:xfrm>
            <a:off x="6660232" y="4365104"/>
            <a:ext cx="1584176" cy="1056118"/>
          </a:xfrm>
          <a:prstGeom prst="rect">
            <a:avLst/>
          </a:prstGeom>
          <a:noFill/>
        </p:spPr>
      </p:pic>
      <p:sp>
        <p:nvSpPr>
          <p:cNvPr id="6" name="Заголовок 5"/>
          <p:cNvSpPr>
            <a:spLocks noGrp="1"/>
          </p:cNvSpPr>
          <p:nvPr>
            <p:ph type="title"/>
          </p:nvPr>
        </p:nvSpPr>
        <p:spPr/>
        <p:txBody>
          <a:bodyPr/>
          <a:lstStyle/>
          <a:p>
            <a:r>
              <a:rPr lang="ru-RU" b="1" i="1" dirty="0" smtClean="0">
                <a:ln w="17780" cmpd="sng">
                  <a:solidFill>
                    <a:schemeClr val="accent6">
                      <a:lumMod val="75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ru-RU" sz="3600" b="1" i="1" dirty="0" smtClean="0">
                <a:ln w="17780" cmpd="sng">
                  <a:solidFill>
                    <a:schemeClr val="accent6">
                      <a:lumMod val="75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Мемориал памяти солдатам.   </a:t>
            </a:r>
            <a:endParaRPr lang="ru-RU" sz="36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6632"/>
            <a:ext cx="8229600" cy="936104"/>
          </a:xfrm>
        </p:spPr>
        <p:txBody>
          <a:bodyPr/>
          <a:lstStyle/>
          <a:p>
            <a:r>
              <a:rPr lang="ru-RU" b="1" i="1" dirty="0" smtClean="0">
                <a:ln w="17780" cmpd="sng">
                  <a:solidFill>
                    <a:schemeClr val="accent6">
                      <a:lumMod val="75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К 70 </a:t>
            </a:r>
            <a:r>
              <a:rPr lang="ru-RU" b="1" i="1" dirty="0" err="1" smtClean="0">
                <a:ln w="17780" cmpd="sng">
                  <a:solidFill>
                    <a:schemeClr val="accent6">
                      <a:lumMod val="75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летию</a:t>
            </a:r>
            <a:r>
              <a:rPr lang="ru-RU" b="1" i="1" dirty="0" smtClean="0">
                <a:ln w="17780" cmpd="sng">
                  <a:solidFill>
                    <a:schemeClr val="accent6">
                      <a:lumMod val="75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Победы.</a:t>
            </a:r>
            <a:endParaRPr lang="ru-RU" dirty="0"/>
          </a:p>
        </p:txBody>
      </p:sp>
      <p:sp>
        <p:nvSpPr>
          <p:cNvPr id="3" name="Содержимое 2"/>
          <p:cNvSpPr>
            <a:spLocks noGrp="1"/>
          </p:cNvSpPr>
          <p:nvPr>
            <p:ph idx="1"/>
          </p:nvPr>
        </p:nvSpPr>
        <p:spPr>
          <a:xfrm>
            <a:off x="3923928" y="908720"/>
            <a:ext cx="4896544" cy="5174035"/>
          </a:xfrm>
        </p:spPr>
        <p:txBody>
          <a:bodyPr>
            <a:noAutofit/>
          </a:bodyPr>
          <a:lstStyle/>
          <a:p>
            <a:pPr fontAlgn="base"/>
            <a:r>
              <a:rPr lang="ru-RU" sz="1600" dirty="0" smtClean="0"/>
              <a:t>В школах Октябрьского района началась активная подготовка к празднованию 70-летия Победы в Великой Отечественной войне.</a:t>
            </a:r>
          </a:p>
          <a:p>
            <a:pPr fontAlgn="base"/>
            <a:r>
              <a:rPr lang="ru-RU" sz="1600" dirty="0" smtClean="0"/>
              <a:t>Учащиеся школы №24 в </a:t>
            </a:r>
            <a:r>
              <a:rPr lang="ru-RU" sz="1600" dirty="0" err="1" smtClean="0"/>
              <a:t>мкрн</a:t>
            </a:r>
            <a:r>
              <a:rPr lang="ru-RU" sz="1600" dirty="0" smtClean="0"/>
              <a:t> Звездный встретились с ветеранами Великой Отечественной войны Григорием </a:t>
            </a:r>
            <a:r>
              <a:rPr lang="ru-RU" sz="1600" dirty="0" err="1" smtClean="0"/>
              <a:t>Прасоловым</a:t>
            </a:r>
            <a:r>
              <a:rPr lang="ru-RU" sz="1600" dirty="0" smtClean="0"/>
              <a:t> и Антоном Алексеевым.</a:t>
            </a:r>
          </a:p>
          <a:p>
            <a:pPr fontAlgn="base"/>
            <a:r>
              <a:rPr lang="ru-RU" sz="1600" dirty="0" smtClean="0"/>
              <a:t>Ветераны провели урок мужества на тему «Будьте достойными старшего поколения». Занятие было организовано в рамках Года патриотического воспитания и в преддверии празднования 70-летия Победы в Великой Отечественной войне.</a:t>
            </a:r>
          </a:p>
          <a:p>
            <a:pPr fontAlgn="base"/>
            <a:r>
              <a:rPr lang="ru-RU" sz="1600" dirty="0" smtClean="0"/>
              <a:t>Учащиеся получили возможность встретиться с живыми свидетелями событий, потрясших мир более полувека назад. В ходе беседы ветераны рассказали им о своей нелегкой жизни, поделились воспоминаниями о тех страшных годах.</a:t>
            </a:r>
          </a:p>
          <a:p>
            <a:pPr fontAlgn="base"/>
            <a:r>
              <a:rPr lang="ru-RU" sz="1600" dirty="0" smtClean="0"/>
              <a:t>Эмоциональные выступления ветеранов направлены на формирование у школьников чувства гордости к своей стране и благодарности к старшему поколению за стойкость и мужество, проявленные в трудные периоды истории.</a:t>
            </a:r>
          </a:p>
        </p:txBody>
      </p:sp>
      <p:pic>
        <p:nvPicPr>
          <p:cNvPr id="6" name="Picture 2" descr="http://cbs-ulan-ude.ru/images/stories/news/2013/F16/f16_galst5.jpg"/>
          <p:cNvPicPr>
            <a:picLocks noChangeAspect="1" noChangeArrowheads="1"/>
          </p:cNvPicPr>
          <p:nvPr/>
        </p:nvPicPr>
        <p:blipFill>
          <a:blip r:embed="rId2" cstate="print"/>
          <a:srcRect/>
          <a:stretch>
            <a:fillRect/>
          </a:stretch>
        </p:blipFill>
        <p:spPr bwMode="auto">
          <a:xfrm>
            <a:off x="179512" y="1412776"/>
            <a:ext cx="3600400" cy="3816424"/>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ln w="17780" cmpd="sng">
                  <a:solidFill>
                    <a:schemeClr val="accent6">
                      <a:lumMod val="75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К 70 </a:t>
            </a:r>
            <a:r>
              <a:rPr lang="ru-RU" b="1" i="1" dirty="0" err="1" smtClean="0">
                <a:ln w="17780" cmpd="sng">
                  <a:solidFill>
                    <a:schemeClr val="accent6">
                      <a:lumMod val="75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летию</a:t>
            </a:r>
            <a:r>
              <a:rPr lang="ru-RU" b="1" i="1" dirty="0" smtClean="0">
                <a:ln w="17780" cmpd="sng">
                  <a:solidFill>
                    <a:schemeClr val="accent6">
                      <a:lumMod val="75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Победы.</a:t>
            </a:r>
            <a:endParaRPr lang="ru-RU" dirty="0"/>
          </a:p>
        </p:txBody>
      </p:sp>
      <p:sp>
        <p:nvSpPr>
          <p:cNvPr id="3" name="Содержимое 2"/>
          <p:cNvSpPr>
            <a:spLocks noGrp="1"/>
          </p:cNvSpPr>
          <p:nvPr>
            <p:ph idx="1"/>
          </p:nvPr>
        </p:nvSpPr>
        <p:spPr/>
        <p:txBody>
          <a:bodyPr>
            <a:normAutofit lnSpcReduction="10000"/>
          </a:bodyPr>
          <a:lstStyle/>
          <a:p>
            <a:r>
              <a:rPr lang="ru-RU" dirty="0" smtClean="0"/>
              <a:t>Прасолов Г.С.: -Мы желаем, чтобы нынешнее и будущее поколение всегда помнили героические подвиги нашего народа в годы Великой Отечественной войны, и чтобы были достойными потомками того великого поколения.</a:t>
            </a:r>
            <a:br>
              <a:rPr lang="ru-RU" dirty="0" smtClean="0"/>
            </a:br>
            <a:r>
              <a:rPr lang="ru-RU" dirty="0" smtClean="0"/>
              <a:t>  Низкий Вам поклон, дорогие ветераны, за ваш великий подвиг!</a:t>
            </a:r>
          </a:p>
          <a:p>
            <a:r>
              <a:rPr lang="ru-RU" dirty="0" smtClean="0"/>
              <a:t>                                   Вечная слава героям!</a:t>
            </a:r>
          </a:p>
          <a:p>
            <a:endParaRPr lang="ru-RU"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P5070031"/>
          <p:cNvPicPr>
            <a:picLocks noChangeAspect="1" noChangeArrowheads="1"/>
          </p:cNvPicPr>
          <p:nvPr/>
        </p:nvPicPr>
        <p:blipFill>
          <a:blip r:embed="rId2" cstate="screen">
            <a:clrChange>
              <a:clrFrom>
                <a:srgbClr val="000000"/>
              </a:clrFrom>
              <a:clrTo>
                <a:srgbClr val="000000">
                  <a:alpha val="0"/>
                </a:srgbClr>
              </a:clrTo>
            </a:clrChange>
          </a:blip>
          <a:srcRect/>
          <a:stretch>
            <a:fillRect/>
          </a:stretch>
        </p:blipFill>
        <p:spPr>
          <a:xfrm>
            <a:off x="539552" y="1268760"/>
            <a:ext cx="2988568" cy="3466728"/>
          </a:xfrm>
          <a:prstGeom prst="rect">
            <a:avLst/>
          </a:prstGeom>
          <a:noFill/>
          <a:ln/>
        </p:spPr>
      </p:pic>
      <p:sp>
        <p:nvSpPr>
          <p:cNvPr id="3" name="Прямоугольник 2"/>
          <p:cNvSpPr/>
          <p:nvPr/>
        </p:nvSpPr>
        <p:spPr>
          <a:xfrm>
            <a:off x="3707904" y="1340768"/>
            <a:ext cx="5112568" cy="2862322"/>
          </a:xfrm>
          <a:prstGeom prst="rect">
            <a:avLst/>
          </a:prstGeom>
        </p:spPr>
        <p:txBody>
          <a:bodyPr wrap="square">
            <a:spAutoFit/>
          </a:bodyPr>
          <a:lstStyle/>
          <a:p>
            <a:pPr algn="ctr"/>
            <a:r>
              <a:rPr lang="ru-RU" b="1" dirty="0" err="1" smtClean="0">
                <a:latin typeface="Times New Roman" pitchFamily="18" charset="0"/>
              </a:rPr>
              <a:t>Дробкова</a:t>
            </a:r>
            <a:r>
              <a:rPr lang="ru-RU" b="1" dirty="0" smtClean="0">
                <a:latin typeface="Times New Roman" pitchFamily="18" charset="0"/>
              </a:rPr>
              <a:t> Пана Давыдовна </a:t>
            </a:r>
          </a:p>
          <a:p>
            <a:pPr algn="ctr"/>
            <a:r>
              <a:rPr lang="ru-RU" b="1" dirty="0" smtClean="0">
                <a:latin typeface="Times New Roman" pitchFamily="18" charset="0"/>
              </a:rPr>
              <a:t>15.07.1925 года рождения.</a:t>
            </a:r>
          </a:p>
          <a:p>
            <a:pPr algn="ctr"/>
            <a:r>
              <a:rPr lang="ru-RU" dirty="0" smtClean="0">
                <a:latin typeface="Times New Roman" pitchFamily="18" charset="0"/>
              </a:rPr>
              <a:t>После окончания школы направлена учиться на </a:t>
            </a:r>
          </a:p>
          <a:p>
            <a:pPr algn="ctr"/>
            <a:r>
              <a:rPr lang="ru-RU" dirty="0" smtClean="0">
                <a:latin typeface="Times New Roman" pitchFamily="18" charset="0"/>
              </a:rPr>
              <a:t>курсы шоферов. </a:t>
            </a:r>
          </a:p>
          <a:p>
            <a:pPr algn="ctr"/>
            <a:r>
              <a:rPr lang="ru-RU" dirty="0" smtClean="0">
                <a:latin typeface="Times New Roman" pitchFamily="18" charset="0"/>
              </a:rPr>
              <a:t>С 1941 по 1943 работает на мелькомбинате,</a:t>
            </a:r>
          </a:p>
          <a:p>
            <a:pPr algn="ctr"/>
            <a:r>
              <a:rPr lang="ru-RU" dirty="0" smtClean="0">
                <a:latin typeface="Times New Roman" pitchFamily="18" charset="0"/>
              </a:rPr>
              <a:t> мясокомбинате г. Улан – Удэ. </a:t>
            </a:r>
          </a:p>
          <a:p>
            <a:pPr algn="ctr"/>
            <a:r>
              <a:rPr lang="ru-RU" dirty="0" smtClean="0">
                <a:latin typeface="Times New Roman" pitchFamily="18" charset="0"/>
              </a:rPr>
              <a:t>В 1943 году была призвана на службу в армию.</a:t>
            </a:r>
          </a:p>
          <a:p>
            <a:pPr algn="ctr"/>
            <a:r>
              <a:rPr lang="ru-RU" dirty="0" smtClean="0">
                <a:latin typeface="Times New Roman" pitchFamily="18" charset="0"/>
              </a:rPr>
              <a:t> До 1945 года служила в Читинской области </a:t>
            </a:r>
          </a:p>
          <a:p>
            <a:pPr algn="ctr"/>
            <a:r>
              <a:rPr lang="ru-RU" dirty="0" smtClean="0">
                <a:latin typeface="Times New Roman" pitchFamily="18" charset="0"/>
              </a:rPr>
              <a:t>в должности шофера </a:t>
            </a:r>
          </a:p>
          <a:p>
            <a:pPr algn="ctr"/>
            <a:r>
              <a:rPr lang="ru-RU" dirty="0" smtClean="0">
                <a:latin typeface="Times New Roman" pitchFamily="18" charset="0"/>
              </a:rPr>
              <a:t>для заправки самолетов. </a:t>
            </a:r>
            <a:endParaRPr lang="ru-RU" dirty="0">
              <a:latin typeface="Times New Roman" pitchFamily="18" charset="0"/>
            </a:endParaRPr>
          </a:p>
        </p:txBody>
      </p:sp>
      <p:sp>
        <p:nvSpPr>
          <p:cNvPr id="4" name="Прямоугольник 3"/>
          <p:cNvSpPr/>
          <p:nvPr/>
        </p:nvSpPr>
        <p:spPr>
          <a:xfrm>
            <a:off x="2286000" y="332657"/>
            <a:ext cx="4572000" cy="1077218"/>
          </a:xfrm>
          <a:prstGeom prst="rect">
            <a:avLst/>
          </a:prstGeom>
        </p:spPr>
        <p:txBody>
          <a:bodyPr wrap="square">
            <a:spAutoFit/>
          </a:bodyPr>
          <a:lstStyle/>
          <a:p>
            <a:pPr algn="ctr"/>
            <a:r>
              <a:rPr lang="ru-RU" sz="3200" b="1" i="1" dirty="0" smtClean="0">
                <a:ln w="17780" cmpd="sng">
                  <a:solidFill>
                    <a:schemeClr val="accent6">
                      <a:lumMod val="75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Наши ветераны.</a:t>
            </a:r>
            <a:br>
              <a:rPr lang="ru-RU" sz="3200" b="1" i="1" dirty="0" smtClean="0">
                <a:ln w="17780" cmpd="sng">
                  <a:solidFill>
                    <a:schemeClr val="accent6">
                      <a:lumMod val="75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ru-RU" sz="3200" dirty="0"/>
          </a:p>
        </p:txBody>
      </p:sp>
      <p:sp>
        <p:nvSpPr>
          <p:cNvPr id="5" name="Прямоугольник 4"/>
          <p:cNvSpPr/>
          <p:nvPr/>
        </p:nvSpPr>
        <p:spPr>
          <a:xfrm>
            <a:off x="3275856" y="4221088"/>
            <a:ext cx="5688632" cy="2308324"/>
          </a:xfrm>
          <a:prstGeom prst="rect">
            <a:avLst/>
          </a:prstGeom>
        </p:spPr>
        <p:txBody>
          <a:bodyPr wrap="square">
            <a:spAutoFit/>
          </a:bodyPr>
          <a:lstStyle/>
          <a:p>
            <a:pPr algn="ctr"/>
            <a:r>
              <a:rPr lang="ru-RU" dirty="0" smtClean="0">
                <a:latin typeface="Times New Roman" pitchFamily="18" charset="0"/>
              </a:rPr>
              <a:t>Участница войны с милитаристской  Японией</a:t>
            </a:r>
          </a:p>
          <a:p>
            <a:pPr algn="ctr"/>
            <a:r>
              <a:rPr lang="ru-RU" dirty="0" smtClean="0">
                <a:latin typeface="Times New Roman" pitchFamily="18" charset="0"/>
              </a:rPr>
              <a:t>После демобилизации в декабре 1945 года</a:t>
            </a:r>
          </a:p>
          <a:p>
            <a:pPr algn="ctr"/>
            <a:r>
              <a:rPr lang="ru-RU" dirty="0" smtClean="0">
                <a:latin typeface="Times New Roman" pitchFamily="18" charset="0"/>
              </a:rPr>
              <a:t>вернулась работать на мясокомбинат. </a:t>
            </a:r>
          </a:p>
          <a:p>
            <a:pPr algn="ctr"/>
            <a:r>
              <a:rPr lang="ru-RU" dirty="0" smtClean="0">
                <a:latin typeface="Times New Roman" pitchFamily="18" charset="0"/>
              </a:rPr>
              <a:t>В 1969 году пришла работать в Спец. ПУ - №1</a:t>
            </a:r>
          </a:p>
          <a:p>
            <a:pPr algn="ctr"/>
            <a:r>
              <a:rPr lang="ru-RU" dirty="0" smtClean="0">
                <a:latin typeface="Times New Roman" pitchFamily="18" charset="0"/>
              </a:rPr>
              <a:t>На должность дежурной по режиму.</a:t>
            </a:r>
          </a:p>
          <a:p>
            <a:pPr algn="ctr"/>
            <a:r>
              <a:rPr lang="ru-RU" dirty="0" smtClean="0">
                <a:latin typeface="Times New Roman" pitchFamily="18" charset="0"/>
              </a:rPr>
              <a:t>Пана Давыдовна внесла большой вклад </a:t>
            </a:r>
          </a:p>
          <a:p>
            <a:pPr algn="ctr"/>
            <a:r>
              <a:rPr lang="ru-RU" dirty="0" smtClean="0">
                <a:latin typeface="Times New Roman" pitchFamily="18" charset="0"/>
              </a:rPr>
              <a:t>В дело воспитания подростков с трудной судьбой.</a:t>
            </a:r>
          </a:p>
          <a:p>
            <a:pPr algn="ctr"/>
            <a:r>
              <a:rPr lang="ru-RU" dirty="0" smtClean="0">
                <a:latin typeface="Times New Roman" pitchFamily="18" charset="0"/>
              </a:rPr>
              <a:t>В 1980 году ушла на заслуженный отдых.</a:t>
            </a:r>
          </a:p>
        </p:txBody>
      </p:sp>
      <p:sp>
        <p:nvSpPr>
          <p:cNvPr id="6" name="Прямоугольник 5"/>
          <p:cNvSpPr/>
          <p:nvPr/>
        </p:nvSpPr>
        <p:spPr>
          <a:xfrm>
            <a:off x="467544" y="4725144"/>
            <a:ext cx="3024336" cy="2031325"/>
          </a:xfrm>
          <a:prstGeom prst="rect">
            <a:avLst/>
          </a:prstGeom>
        </p:spPr>
        <p:txBody>
          <a:bodyPr wrap="square">
            <a:spAutoFit/>
          </a:bodyPr>
          <a:lstStyle/>
          <a:p>
            <a:pPr algn="ctr"/>
            <a:r>
              <a:rPr lang="ru-RU" dirty="0" smtClean="0">
                <a:latin typeface="Times New Roman" pitchFamily="18" charset="0"/>
              </a:rPr>
              <a:t>Награждена медалью</a:t>
            </a:r>
          </a:p>
          <a:p>
            <a:pPr algn="ctr"/>
            <a:r>
              <a:rPr lang="ru-RU" dirty="0" smtClean="0">
                <a:latin typeface="Times New Roman" pitchFamily="18" charset="0"/>
              </a:rPr>
              <a:t> «За боевые заслуги», </a:t>
            </a:r>
          </a:p>
          <a:p>
            <a:pPr algn="ctr"/>
            <a:r>
              <a:rPr lang="ru-RU" dirty="0" smtClean="0">
                <a:latin typeface="Times New Roman" pitchFamily="18" charset="0"/>
              </a:rPr>
              <a:t>«20 лет Победы над Германией»,</a:t>
            </a:r>
          </a:p>
          <a:p>
            <a:pPr algn="ctr"/>
            <a:r>
              <a:rPr lang="ru-RU" dirty="0" smtClean="0">
                <a:latin typeface="Times New Roman" pitchFamily="18" charset="0"/>
              </a:rPr>
              <a:t> «За победу над Японией», «50 лет Победы»,</a:t>
            </a:r>
          </a:p>
          <a:p>
            <a:pPr algn="ctr"/>
            <a:r>
              <a:rPr lang="ru-RU" dirty="0" smtClean="0">
                <a:latin typeface="Times New Roman" pitchFamily="18" charset="0"/>
              </a:rPr>
              <a:t>«60 лет Победы»</a:t>
            </a:r>
            <a:endParaRPr lang="ru-RU" dirty="0">
              <a:latin typeface="Times New Roman"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descr="P5070155"/>
          <p:cNvPicPr>
            <a:picLocks noGrp="1" noChangeAspect="1" noChangeArrowheads="1"/>
          </p:cNvPicPr>
          <p:nvPr>
            <p:ph type="body" idx="1"/>
          </p:nvPr>
        </p:nvPicPr>
        <p:blipFill>
          <a:blip r:embed="rId2" cstate="screen"/>
          <a:srcRect/>
          <a:stretch>
            <a:fillRect/>
          </a:stretch>
        </p:blipFill>
        <p:spPr>
          <a:xfrm>
            <a:off x="2195736" y="1196752"/>
            <a:ext cx="5328592" cy="3850110"/>
          </a:xfrm>
          <a:noFill/>
          <a:ln/>
        </p:spPr>
      </p:pic>
      <p:sp>
        <p:nvSpPr>
          <p:cNvPr id="5128" name="Rectangle 8"/>
          <p:cNvSpPr>
            <a:spLocks noChangeArrowheads="1"/>
          </p:cNvSpPr>
          <p:nvPr/>
        </p:nvSpPr>
        <p:spPr bwMode="auto">
          <a:xfrm>
            <a:off x="2123728" y="4724400"/>
            <a:ext cx="5400600" cy="2133600"/>
          </a:xfrm>
          <a:prstGeom prst="rect">
            <a:avLst/>
          </a:prstGeom>
          <a:noFill/>
          <a:ln w="9525">
            <a:noFill/>
            <a:miter lim="800000"/>
            <a:headEnd/>
            <a:tailEnd/>
          </a:ln>
          <a:effectLst/>
        </p:spPr>
        <p:txBody>
          <a:bodyPr wrap="none" anchor="ctr"/>
          <a:lstStyle/>
          <a:p>
            <a:pPr algn="ctr"/>
            <a:endParaRPr lang="ru-RU" sz="1400" b="1" dirty="0">
              <a:solidFill>
                <a:srgbClr val="F3F3FF"/>
              </a:solidFill>
              <a:latin typeface="Times New Roman" pitchFamily="18" charset="0"/>
            </a:endParaRPr>
          </a:p>
          <a:p>
            <a:pPr algn="ctr">
              <a:lnSpc>
                <a:spcPct val="140000"/>
              </a:lnSpc>
            </a:pPr>
            <a:r>
              <a:rPr lang="ru-RU" b="1" dirty="0">
                <a:solidFill>
                  <a:srgbClr val="002060"/>
                </a:solidFill>
                <a:latin typeface="Times New Roman" pitchFamily="18" charset="0"/>
              </a:rPr>
              <a:t>Дорогие наши ветераны!</a:t>
            </a:r>
          </a:p>
          <a:p>
            <a:pPr algn="ctr">
              <a:lnSpc>
                <a:spcPct val="140000"/>
              </a:lnSpc>
            </a:pPr>
            <a:r>
              <a:rPr lang="ru-RU" b="1" dirty="0">
                <a:solidFill>
                  <a:srgbClr val="002060"/>
                </a:solidFill>
                <a:latin typeface="Times New Roman" pitchFamily="18" charset="0"/>
              </a:rPr>
              <a:t>Поздравляем Вас с Днем Великой Победы!</a:t>
            </a:r>
          </a:p>
          <a:p>
            <a:pPr algn="ctr">
              <a:lnSpc>
                <a:spcPct val="140000"/>
              </a:lnSpc>
            </a:pPr>
            <a:r>
              <a:rPr lang="ru-RU" b="1" dirty="0">
                <a:solidFill>
                  <a:srgbClr val="002060"/>
                </a:solidFill>
                <a:latin typeface="Times New Roman" pitchFamily="18" charset="0"/>
              </a:rPr>
              <a:t>Желаем Вам доброго здоровья, благополучия, </a:t>
            </a:r>
          </a:p>
          <a:p>
            <a:pPr algn="ctr">
              <a:lnSpc>
                <a:spcPct val="140000"/>
              </a:lnSpc>
            </a:pPr>
            <a:r>
              <a:rPr lang="ru-RU" b="1" dirty="0">
                <a:solidFill>
                  <a:srgbClr val="002060"/>
                </a:solidFill>
                <a:latin typeface="Times New Roman" pitchFamily="18" charset="0"/>
              </a:rPr>
              <a:t>любви близких и уважения окружающих!</a:t>
            </a:r>
            <a:endParaRPr lang="ru-RU" dirty="0">
              <a:solidFill>
                <a:srgbClr val="002060"/>
              </a:solidFill>
              <a:latin typeface="Times New Roman" pitchFamily="18" charset="0"/>
            </a:endParaRPr>
          </a:p>
          <a:p>
            <a:pPr algn="ctr">
              <a:lnSpc>
                <a:spcPct val="140000"/>
              </a:lnSpc>
            </a:pPr>
            <a:endParaRPr lang="ru-RU" dirty="0">
              <a:latin typeface="Times New Roman" pitchFamily="18" charset="0"/>
            </a:endParaRPr>
          </a:p>
        </p:txBody>
      </p:sp>
      <p:sp>
        <p:nvSpPr>
          <p:cNvPr id="4" name="Прямоугольник 3"/>
          <p:cNvSpPr/>
          <p:nvPr/>
        </p:nvSpPr>
        <p:spPr>
          <a:xfrm>
            <a:off x="2195736" y="332656"/>
            <a:ext cx="5544616" cy="707886"/>
          </a:xfrm>
          <a:prstGeom prst="rect">
            <a:avLst/>
          </a:prstGeom>
        </p:spPr>
        <p:txBody>
          <a:bodyPr wrap="square">
            <a:spAutoFit/>
          </a:bodyPr>
          <a:lstStyle/>
          <a:p>
            <a:r>
              <a:rPr lang="ru-RU" sz="4000" b="1" i="1" dirty="0" smtClean="0">
                <a:ln w="17780" cmpd="sng">
                  <a:solidFill>
                    <a:schemeClr val="accent6">
                      <a:lumMod val="75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Times New Roman" pitchFamily="18" charset="0"/>
                <a:cs typeface="Times New Roman" pitchFamily="18" charset="0"/>
              </a:rPr>
              <a:t>    Слава  Победы !!!</a:t>
            </a:r>
            <a:endParaRPr lang="ru-RU" sz="4000" dirty="0">
              <a:latin typeface="Times New Roman" pitchFamily="18" charset="0"/>
              <a:cs typeface="Times New Roman"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4" name="Рисунок 3" descr="http://www.obzor.lt/images/news/11/2012_05_04/pic4.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77850" y="2636838"/>
            <a:ext cx="9974263" cy="5553075"/>
          </a:xfrm>
          <a:prstGeom prst="rect">
            <a:avLst/>
          </a:prstGeom>
          <a:noFill/>
          <a:ln w="9525">
            <a:noFill/>
            <a:miter lim="800000"/>
            <a:headEnd/>
            <a:tailEnd/>
          </a:ln>
        </p:spPr>
      </p:pic>
      <p:sp>
        <p:nvSpPr>
          <p:cNvPr id="8" name="Прямоугольник 7"/>
          <p:cNvSpPr/>
          <p:nvPr/>
        </p:nvSpPr>
        <p:spPr>
          <a:xfrm>
            <a:off x="395288" y="1196975"/>
            <a:ext cx="8353425" cy="1200150"/>
          </a:xfrm>
          <a:prstGeom prst="rect">
            <a:avLst/>
          </a:prstGeom>
          <a:noFill/>
        </p:spPr>
        <p:txBody>
          <a:bodyPr>
            <a:spAutoFit/>
          </a:bodyPr>
          <a:lstStyle/>
          <a:p>
            <a:pPr algn="ctr">
              <a:defRPr/>
            </a:pPr>
            <a:r>
              <a:rPr lang="ru-RU" sz="7200" b="1" dirty="0">
                <a:solidFill>
                  <a:srgbClr val="C00000"/>
                </a:solidFill>
                <a:effectLst>
                  <a:outerShdw blurRad="38100" dist="38100" dir="2700000" algn="tl">
                    <a:srgbClr val="000000">
                      <a:alpha val="43137"/>
                    </a:srgbClr>
                  </a:outerShdw>
                </a:effectLst>
              </a:rPr>
              <a:t>С днём Победы!</a:t>
            </a:r>
          </a:p>
        </p:txBody>
      </p:sp>
    </p:spTree>
  </p:cSld>
  <p:clrMapOvr>
    <a:masterClrMapping/>
  </p:clrMapOvr>
  <p:transition advTm="2300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700808"/>
            <a:ext cx="8229600" cy="2736304"/>
          </a:xfrm>
        </p:spPr>
        <p:txBody>
          <a:bodyPr>
            <a:normAutofit/>
          </a:bodyPr>
          <a:lstStyle/>
          <a:p>
            <a:r>
              <a:rPr lang="ru-RU" b="1" i="1" dirty="0" smtClean="0">
                <a:ln w="17780" cmpd="sng">
                  <a:solidFill>
                    <a:schemeClr val="accent6">
                      <a:lumMod val="75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«Нам есть, что помнить! </a:t>
            </a:r>
            <a:br>
              <a:rPr lang="ru-RU" b="1" i="1" dirty="0" smtClean="0">
                <a:ln w="17780" cmpd="sng">
                  <a:solidFill>
                    <a:schemeClr val="accent6">
                      <a:lumMod val="75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r>
              <a:rPr lang="ru-RU" b="1" i="1" dirty="0" smtClean="0">
                <a:ln w="17780" cmpd="sng">
                  <a:solidFill>
                    <a:schemeClr val="accent6">
                      <a:lumMod val="75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Нам есть кем гордиться»</a:t>
            </a:r>
            <a:r>
              <a:rPr lang="ru-RU" i="1" dirty="0" smtClean="0"/>
              <a:t/>
            </a:r>
            <a:br>
              <a:rPr lang="ru-RU" i="1" dirty="0" smtClean="0"/>
            </a:br>
            <a:endParaRPr lang="ru-RU" i="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052736"/>
            <a:ext cx="8229600" cy="5112568"/>
          </a:xfrm>
        </p:spPr>
        <p:txBody>
          <a:bodyPr>
            <a:normAutofit fontScale="90000"/>
          </a:bodyPr>
          <a:lstStyle/>
          <a:p>
            <a:r>
              <a:rPr lang="ru-RU" b="1" i="1" dirty="0" smtClean="0">
                <a:ln w="17780" cmpd="sng">
                  <a:solidFill>
                    <a:schemeClr val="accent6">
                      <a:lumMod val="75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Детям своим расскажите о них, чтобы запомнили!</a:t>
            </a:r>
            <a:br>
              <a:rPr lang="ru-RU" b="1" i="1" dirty="0" smtClean="0">
                <a:ln w="17780" cmpd="sng">
                  <a:solidFill>
                    <a:schemeClr val="accent6">
                      <a:lumMod val="75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r>
              <a:rPr lang="ru-RU" b="1" i="1" dirty="0" smtClean="0">
                <a:ln w="17780" cmpd="sng">
                  <a:solidFill>
                    <a:schemeClr val="accent6">
                      <a:lumMod val="75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Детям детей</a:t>
            </a:r>
            <a:br>
              <a:rPr lang="ru-RU" b="1" i="1" dirty="0" smtClean="0">
                <a:ln w="17780" cmpd="sng">
                  <a:solidFill>
                    <a:schemeClr val="accent6">
                      <a:lumMod val="75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r>
              <a:rPr lang="ru-RU" b="1" i="1" dirty="0" smtClean="0">
                <a:ln w="17780" cmpd="sng">
                  <a:solidFill>
                    <a:schemeClr val="accent6">
                      <a:lumMod val="75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Расскажите о них, чтобы </a:t>
            </a:r>
            <a:br>
              <a:rPr lang="ru-RU" b="1" i="1" dirty="0" smtClean="0">
                <a:ln w="17780" cmpd="sng">
                  <a:solidFill>
                    <a:schemeClr val="accent6">
                      <a:lumMod val="75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r>
              <a:rPr lang="ru-RU" b="1" i="1" dirty="0" smtClean="0">
                <a:ln w="17780" cmpd="sng">
                  <a:solidFill>
                    <a:schemeClr val="accent6">
                      <a:lumMod val="75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тоже запомнили!</a:t>
            </a:r>
            <a:br>
              <a:rPr lang="ru-RU" b="1" i="1" dirty="0" smtClean="0">
                <a:ln w="17780" cmpd="sng">
                  <a:solidFill>
                    <a:schemeClr val="accent6">
                      <a:lumMod val="75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r>
              <a:rPr lang="ru-RU" b="1" i="1" dirty="0" smtClean="0">
                <a:ln w="17780" cmpd="sng">
                  <a:solidFill>
                    <a:schemeClr val="accent6">
                      <a:lumMod val="75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ru-RU" b="1" i="1" dirty="0" smtClean="0">
                <a:ln w="17780" cmpd="sng">
                  <a:solidFill>
                    <a:schemeClr val="accent6">
                      <a:lumMod val="75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r>
              <a:rPr lang="ru-RU" b="1" i="1" dirty="0" smtClean="0">
                <a:ln w="17780" cmpd="sng">
                  <a:solidFill>
                    <a:schemeClr val="accent6">
                      <a:lumMod val="75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Р.Рождественский</a:t>
            </a:r>
            <a:br>
              <a:rPr lang="ru-RU" b="1" i="1" dirty="0" smtClean="0">
                <a:ln w="17780" cmpd="sng">
                  <a:solidFill>
                    <a:schemeClr val="accent6">
                      <a:lumMod val="75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714202"/>
          </a:xfrm>
        </p:spPr>
        <p:txBody>
          <a:bodyPr>
            <a:normAutofit fontScale="90000"/>
          </a:bodyPr>
          <a:lstStyle/>
          <a:p>
            <a:r>
              <a:rPr lang="ru-RU" b="1" i="1" dirty="0" smtClean="0">
                <a:ln w="17780" cmpd="sng">
                  <a:solidFill>
                    <a:schemeClr val="accent6">
                      <a:lumMod val="75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Наши ветераны!</a:t>
            </a:r>
            <a:br>
              <a:rPr lang="ru-RU" b="1" i="1" dirty="0" smtClean="0">
                <a:ln w="17780" cmpd="sng">
                  <a:solidFill>
                    <a:schemeClr val="accent6">
                      <a:lumMod val="75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r>
              <a:rPr lang="ru-RU" b="1" i="1" dirty="0" smtClean="0">
                <a:ln w="17780" cmpd="sng">
                  <a:solidFill>
                    <a:schemeClr val="accent6">
                      <a:lumMod val="75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О том, кого знаем и ценим!</a:t>
            </a:r>
            <a:br>
              <a:rPr lang="ru-RU" b="1" i="1" dirty="0" smtClean="0">
                <a:ln w="17780" cmpd="sng">
                  <a:solidFill>
                    <a:schemeClr val="accent6">
                      <a:lumMod val="75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ru-RU" dirty="0"/>
          </a:p>
        </p:txBody>
      </p:sp>
      <p:pic>
        <p:nvPicPr>
          <p:cNvPr id="3" name="Picture 2" descr="DSC01145"/>
          <p:cNvPicPr>
            <a:picLocks noChangeAspect="1" noChangeArrowheads="1"/>
          </p:cNvPicPr>
          <p:nvPr/>
        </p:nvPicPr>
        <p:blipFill>
          <a:blip r:embed="rId2" cstate="screen"/>
          <a:srcRect b="-25266"/>
          <a:stretch>
            <a:fillRect/>
          </a:stretch>
        </p:blipFill>
        <p:spPr bwMode="auto">
          <a:xfrm>
            <a:off x="395536" y="1772816"/>
            <a:ext cx="3024336" cy="4503669"/>
          </a:xfrm>
          <a:prstGeom prst="rect">
            <a:avLst/>
          </a:prstGeom>
          <a:noFill/>
        </p:spPr>
      </p:pic>
      <p:sp>
        <p:nvSpPr>
          <p:cNvPr id="5" name="Прямоугольник 4"/>
          <p:cNvSpPr/>
          <p:nvPr/>
        </p:nvSpPr>
        <p:spPr>
          <a:xfrm>
            <a:off x="3635896" y="1844824"/>
            <a:ext cx="4896544" cy="4216539"/>
          </a:xfrm>
          <a:prstGeom prst="rect">
            <a:avLst/>
          </a:prstGeom>
        </p:spPr>
        <p:txBody>
          <a:bodyPr wrap="square">
            <a:spAutoFit/>
          </a:bodyPr>
          <a:lstStyle/>
          <a:p>
            <a:r>
              <a:rPr lang="ru-RU" sz="2400" b="1" i="1" dirty="0" smtClean="0">
                <a:solidFill>
                  <a:srgbClr val="C00000"/>
                </a:solidFill>
                <a:latin typeface="Times New Roman" pitchFamily="18" charset="0"/>
              </a:rPr>
              <a:t>Прасолов Григорий Семенович </a:t>
            </a:r>
            <a:r>
              <a:rPr lang="ru-RU" sz="2400" dirty="0" smtClean="0">
                <a:latin typeface="Times New Roman" pitchFamily="18" charset="0"/>
              </a:rPr>
              <a:t>– </a:t>
            </a:r>
          </a:p>
          <a:p>
            <a:r>
              <a:rPr lang="ru-RU" sz="1600" dirty="0" smtClean="0">
                <a:latin typeface="Times New Roman" pitchFamily="18" charset="0"/>
              </a:rPr>
              <a:t>20 июля 1924 года рождения</a:t>
            </a:r>
          </a:p>
          <a:p>
            <a:pPr algn="ctr"/>
            <a:endParaRPr lang="ru-RU" sz="2000" dirty="0" smtClean="0">
              <a:solidFill>
                <a:srgbClr val="002060"/>
              </a:solidFill>
              <a:latin typeface="Times New Roman" pitchFamily="18" charset="0"/>
            </a:endParaRPr>
          </a:p>
          <a:p>
            <a:pPr algn="ctr"/>
            <a:r>
              <a:rPr lang="ru-RU" sz="2000" dirty="0" smtClean="0">
                <a:solidFill>
                  <a:srgbClr val="002060"/>
                </a:solidFill>
                <a:latin typeface="Times New Roman" pitchFamily="18" charset="0"/>
              </a:rPr>
              <a:t>Ветеран войны и труда</a:t>
            </a:r>
          </a:p>
          <a:p>
            <a:pPr algn="ctr"/>
            <a:r>
              <a:rPr lang="ru-RU" sz="2000" dirty="0" smtClean="0">
                <a:solidFill>
                  <a:srgbClr val="002060"/>
                </a:solidFill>
                <a:latin typeface="Times New Roman" pitchFamily="18" charset="0"/>
              </a:rPr>
              <a:t>Старший лейтенант запаса</a:t>
            </a:r>
          </a:p>
          <a:p>
            <a:pPr algn="ctr"/>
            <a:r>
              <a:rPr lang="ru-RU" sz="2000" dirty="0" smtClean="0">
                <a:solidFill>
                  <a:srgbClr val="002060"/>
                </a:solidFill>
                <a:latin typeface="Times New Roman" pitchFamily="18" charset="0"/>
              </a:rPr>
              <a:t>Ветеран 277 стрелковой  </a:t>
            </a:r>
            <a:r>
              <a:rPr lang="ru-RU" sz="2000" dirty="0" err="1" smtClean="0">
                <a:solidFill>
                  <a:srgbClr val="002060"/>
                </a:solidFill>
                <a:latin typeface="Times New Roman" pitchFamily="18" charset="0"/>
              </a:rPr>
              <a:t>Рославльской</a:t>
            </a:r>
            <a:r>
              <a:rPr lang="ru-RU" sz="2000" dirty="0" smtClean="0">
                <a:solidFill>
                  <a:srgbClr val="002060"/>
                </a:solidFill>
                <a:latin typeface="Times New Roman" pitchFamily="18" charset="0"/>
              </a:rPr>
              <a:t> Краснознаменной орденов Суворова и Кутузова </a:t>
            </a:r>
            <a:r>
              <a:rPr lang="en-US" sz="2000" dirty="0" smtClean="0">
                <a:solidFill>
                  <a:srgbClr val="002060"/>
                </a:solidFill>
                <a:latin typeface="Times New Roman" pitchFamily="18" charset="0"/>
              </a:rPr>
              <a:t>II </a:t>
            </a:r>
            <a:r>
              <a:rPr lang="ru-RU" sz="2000" dirty="0" smtClean="0">
                <a:solidFill>
                  <a:srgbClr val="002060"/>
                </a:solidFill>
                <a:latin typeface="Times New Roman" pitchFamily="18" charset="0"/>
              </a:rPr>
              <a:t>степени дивизии, 850-й стрелковой Витебской Краснознаменной орденов Суворова  </a:t>
            </a:r>
            <a:r>
              <a:rPr lang="en-US" sz="2000" dirty="0" smtClean="0">
                <a:solidFill>
                  <a:srgbClr val="002060"/>
                </a:solidFill>
                <a:latin typeface="Times New Roman" pitchFamily="18" charset="0"/>
              </a:rPr>
              <a:t>III </a:t>
            </a:r>
            <a:r>
              <a:rPr lang="ru-RU" sz="2000" dirty="0" smtClean="0">
                <a:solidFill>
                  <a:srgbClr val="002060"/>
                </a:solidFill>
                <a:latin typeface="Times New Roman" pitchFamily="18" charset="0"/>
              </a:rPr>
              <a:t>степени </a:t>
            </a:r>
            <a:r>
              <a:rPr lang="en-US" sz="2000" dirty="0" smtClean="0">
                <a:solidFill>
                  <a:srgbClr val="002060"/>
                </a:solidFill>
                <a:latin typeface="Times New Roman" pitchFamily="18" charset="0"/>
              </a:rPr>
              <a:t> </a:t>
            </a:r>
            <a:r>
              <a:rPr lang="ru-RU" sz="2000" dirty="0" smtClean="0">
                <a:solidFill>
                  <a:srgbClr val="002060"/>
                </a:solidFill>
                <a:latin typeface="Times New Roman" pitchFamily="18" charset="0"/>
              </a:rPr>
              <a:t>и Александра Невского полка.</a:t>
            </a:r>
          </a:p>
          <a:p>
            <a:pPr algn="ctr"/>
            <a:r>
              <a:rPr lang="ru-RU" sz="2000" dirty="0" smtClean="0">
                <a:solidFill>
                  <a:srgbClr val="002060"/>
                </a:solidFill>
                <a:latin typeface="Times New Roman" pitchFamily="18" charset="0"/>
              </a:rPr>
              <a:t>Заслуженный учитель школы </a:t>
            </a:r>
          </a:p>
          <a:p>
            <a:pPr algn="ctr"/>
            <a:r>
              <a:rPr lang="ru-RU" sz="2000" dirty="0" smtClean="0">
                <a:solidFill>
                  <a:srgbClr val="002060"/>
                </a:solidFill>
                <a:latin typeface="Times New Roman" pitchFamily="18" charset="0"/>
              </a:rPr>
              <a:t>Бурятской АССР.</a:t>
            </a:r>
            <a:endParaRPr lang="ru-RU" sz="2000" dirty="0">
              <a:solidFill>
                <a:srgbClr val="00206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274638"/>
            <a:ext cx="8229600" cy="994122"/>
          </a:xfrm>
        </p:spPr>
        <p:txBody>
          <a:bodyPr>
            <a:normAutofit fontScale="90000"/>
          </a:bodyPr>
          <a:lstStyle/>
          <a:p>
            <a:r>
              <a:rPr lang="ru-RU" b="1" i="1" dirty="0" smtClean="0">
                <a:ln w="17780" cmpd="sng">
                  <a:solidFill>
                    <a:schemeClr val="accent6">
                      <a:lumMod val="75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ru-RU" b="1" i="1" dirty="0" smtClean="0">
                <a:ln w="17780" cmpd="sng">
                  <a:solidFill>
                    <a:schemeClr val="accent6">
                      <a:lumMod val="75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r>
              <a:rPr lang="ru-RU" sz="3600" b="1" i="1" dirty="0" smtClean="0">
                <a:ln w="17780" cmpd="sng">
                  <a:solidFill>
                    <a:schemeClr val="accent6">
                      <a:lumMod val="75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С Днем Победы!</a:t>
            </a:r>
            <a:br>
              <a:rPr lang="ru-RU" sz="3600" b="1" i="1" dirty="0" smtClean="0">
                <a:ln w="17780" cmpd="sng">
                  <a:solidFill>
                    <a:schemeClr val="accent6">
                      <a:lumMod val="75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r>
              <a:rPr lang="ru-RU" sz="3600" b="1" i="1" dirty="0" smtClean="0">
                <a:ln w="17780" cmpd="sng">
                  <a:solidFill>
                    <a:schemeClr val="accent6">
                      <a:lumMod val="75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О том, кого знаем и ценим!</a:t>
            </a:r>
            <a:br>
              <a:rPr lang="ru-RU" sz="3600" b="1" i="1" dirty="0" smtClean="0">
                <a:ln w="17780" cmpd="sng">
                  <a:solidFill>
                    <a:schemeClr val="accent6">
                      <a:lumMod val="75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ru-RU" sz="3600" dirty="0"/>
          </a:p>
        </p:txBody>
      </p:sp>
      <p:sp>
        <p:nvSpPr>
          <p:cNvPr id="4" name="Содержимое 3"/>
          <p:cNvSpPr>
            <a:spLocks noGrp="1"/>
          </p:cNvSpPr>
          <p:nvPr>
            <p:ph idx="1"/>
          </p:nvPr>
        </p:nvSpPr>
        <p:spPr>
          <a:xfrm>
            <a:off x="3275856" y="1412776"/>
            <a:ext cx="5410944" cy="5256584"/>
          </a:xfrm>
        </p:spPr>
        <p:txBody>
          <a:bodyPr>
            <a:normAutofit fontScale="25000" lnSpcReduction="20000"/>
          </a:bodyPr>
          <a:lstStyle/>
          <a:p>
            <a:pPr>
              <a:buNone/>
            </a:pPr>
            <a:r>
              <a:rPr lang="ru-RU" sz="6400" b="1" dirty="0" smtClean="0">
                <a:solidFill>
                  <a:srgbClr val="C00000"/>
                </a:solidFill>
                <a:latin typeface="Times New Roman" pitchFamily="18" charset="0"/>
              </a:rPr>
              <a:t>      Прасолов Григорий Семенович </a:t>
            </a:r>
            <a:r>
              <a:rPr lang="ru-RU" sz="6400" dirty="0" smtClean="0">
                <a:latin typeface="Times New Roman" pitchFamily="18" charset="0"/>
              </a:rPr>
              <a:t>– </a:t>
            </a:r>
            <a:r>
              <a:rPr lang="ru-RU" sz="4900" dirty="0" smtClean="0">
                <a:latin typeface="Times New Roman" pitchFamily="18" charset="0"/>
              </a:rPr>
              <a:t>24.07.1924 года рождения,</a:t>
            </a:r>
          </a:p>
          <a:p>
            <a:pPr algn="just">
              <a:buNone/>
            </a:pPr>
            <a:r>
              <a:rPr lang="ru-RU" sz="4900" dirty="0" smtClean="0">
                <a:latin typeface="Times New Roman" pitchFamily="18" charset="0"/>
              </a:rPr>
              <a:t> воспитанник </a:t>
            </a:r>
            <a:r>
              <a:rPr lang="ru-RU" sz="4900" dirty="0" err="1" smtClean="0">
                <a:latin typeface="Times New Roman" pitchFamily="18" charset="0"/>
              </a:rPr>
              <a:t>Кяхтинского</a:t>
            </a:r>
            <a:r>
              <a:rPr lang="ru-RU" sz="4900" dirty="0" smtClean="0">
                <a:latin typeface="Times New Roman" pitchFamily="18" charset="0"/>
              </a:rPr>
              <a:t> детского дома. </a:t>
            </a:r>
          </a:p>
          <a:p>
            <a:pPr algn="just">
              <a:buNone/>
            </a:pPr>
            <a:r>
              <a:rPr lang="ru-RU" sz="4900" dirty="0" smtClean="0">
                <a:latin typeface="Times New Roman" pitchFamily="18" charset="0"/>
              </a:rPr>
              <a:t>    </a:t>
            </a:r>
            <a:r>
              <a:rPr lang="ru-RU" sz="5600" dirty="0" smtClean="0">
                <a:latin typeface="Times New Roman" pitchFamily="18" charset="0"/>
              </a:rPr>
              <a:t>В августе 1942 года призван в ряды Красной Армии. </a:t>
            </a:r>
          </a:p>
          <a:p>
            <a:pPr algn="just">
              <a:buNone/>
            </a:pPr>
            <a:r>
              <a:rPr lang="ru-RU" sz="5600" dirty="0" smtClean="0">
                <a:latin typeface="Times New Roman" pitchFamily="18" charset="0"/>
              </a:rPr>
              <a:t>   В боях под Каунасом был награжден орденом «Отечественная</a:t>
            </a:r>
          </a:p>
          <a:p>
            <a:pPr algn="just">
              <a:buNone/>
            </a:pPr>
            <a:r>
              <a:rPr lang="ru-RU" sz="5600" dirty="0" smtClean="0">
                <a:latin typeface="Times New Roman" pitchFamily="18" charset="0"/>
              </a:rPr>
              <a:t>война» 1 степени.  Лечение после ранения в госпиталях, затем 146</a:t>
            </a:r>
          </a:p>
          <a:p>
            <a:pPr algn="just">
              <a:buNone/>
            </a:pPr>
            <a:r>
              <a:rPr lang="ru-RU" sz="5600" dirty="0" smtClean="0">
                <a:latin typeface="Times New Roman" pitchFamily="18" charset="0"/>
              </a:rPr>
              <a:t>запасной полк, и 17 декабря 1944 года снова в бой в составе 137</a:t>
            </a:r>
          </a:p>
          <a:p>
            <a:pPr algn="just">
              <a:buNone/>
            </a:pPr>
            <a:r>
              <a:rPr lang="ru-RU" sz="5600" dirty="0" smtClean="0">
                <a:latin typeface="Times New Roman" pitchFamily="18" charset="0"/>
              </a:rPr>
              <a:t> стрелковой дивизии.</a:t>
            </a:r>
          </a:p>
          <a:p>
            <a:pPr>
              <a:buNone/>
            </a:pPr>
            <a:r>
              <a:rPr lang="ru-RU" sz="5600" dirty="0" smtClean="0">
                <a:latin typeface="Times New Roman" pitchFamily="18" charset="0"/>
              </a:rPr>
              <a:t>    За подвиги в боях в восточной Пруссии Григорий Семенович</a:t>
            </a:r>
          </a:p>
          <a:p>
            <a:pPr algn="just">
              <a:buNone/>
            </a:pPr>
            <a:r>
              <a:rPr lang="ru-RU" sz="5600" dirty="0" smtClean="0">
                <a:latin typeface="Times New Roman" pitchFamily="18" charset="0"/>
              </a:rPr>
              <a:t>   был награжден орденом «Красная Звезда».</a:t>
            </a:r>
          </a:p>
          <a:p>
            <a:pPr algn="just">
              <a:buNone/>
            </a:pPr>
            <a:r>
              <a:rPr lang="ru-RU" sz="5600" dirty="0" smtClean="0">
                <a:latin typeface="Times New Roman" pitchFamily="18" charset="0"/>
              </a:rPr>
              <a:t> Под Кенигсбергом 13 марта 1944 года был вторично ранен. Снова госпиталь. </a:t>
            </a:r>
          </a:p>
          <a:p>
            <a:pPr>
              <a:buNone/>
            </a:pPr>
            <a:r>
              <a:rPr lang="ru-RU" sz="5600" dirty="0" smtClean="0">
                <a:latin typeface="Times New Roman" pitchFamily="18" charset="0"/>
              </a:rPr>
              <a:t>             После войны вернулся  в  родную Бурятию г.Улан-Удэ.</a:t>
            </a:r>
            <a:br>
              <a:rPr lang="ru-RU" sz="5600" dirty="0" smtClean="0">
                <a:latin typeface="Times New Roman" pitchFamily="18" charset="0"/>
              </a:rPr>
            </a:br>
            <a:r>
              <a:rPr lang="ru-RU" sz="5600" dirty="0" smtClean="0">
                <a:latin typeface="Times New Roman" pitchFamily="18" charset="0"/>
              </a:rPr>
              <a:t>С ноября 1945 года работает в системе </a:t>
            </a:r>
            <a:r>
              <a:rPr lang="ru-RU" sz="5600" dirty="0" err="1" smtClean="0">
                <a:latin typeface="Times New Roman" pitchFamily="18" charset="0"/>
              </a:rPr>
              <a:t>Профтехобразования</a:t>
            </a:r>
            <a:r>
              <a:rPr lang="ru-RU" sz="5600" dirty="0" smtClean="0">
                <a:latin typeface="Times New Roman" pitchFamily="18" charset="0"/>
              </a:rPr>
              <a:t>. Поступает учиться  в Педагогический институт им. Д. Банзарова и успешно заканчивает в 1946 г.</a:t>
            </a:r>
            <a:br>
              <a:rPr lang="ru-RU" sz="5600" dirty="0" smtClean="0">
                <a:latin typeface="Times New Roman" pitchFamily="18" charset="0"/>
              </a:rPr>
            </a:br>
            <a:r>
              <a:rPr lang="ru-RU" sz="5600" b="1" dirty="0" smtClean="0">
                <a:latin typeface="Times New Roman" pitchFamily="18" charset="0"/>
              </a:rPr>
              <a:t>    </a:t>
            </a:r>
          </a:p>
          <a:p>
            <a:pPr>
              <a:buNone/>
            </a:pPr>
            <a:r>
              <a:rPr lang="ru-RU" sz="5600" b="1" dirty="0" smtClean="0">
                <a:solidFill>
                  <a:srgbClr val="002060"/>
                </a:solidFill>
                <a:latin typeface="Times New Roman" pitchFamily="18" charset="0"/>
              </a:rPr>
              <a:t>     За добросовестный труд по обучению и воспитанию молодого поколения награжден:</a:t>
            </a:r>
            <a:r>
              <a:rPr lang="ru-RU" sz="5600" dirty="0" smtClean="0">
                <a:solidFill>
                  <a:srgbClr val="002060"/>
                </a:solidFill>
                <a:latin typeface="Times New Roman" pitchFamily="18" charset="0"/>
              </a:rPr>
              <a:t/>
            </a:r>
            <a:br>
              <a:rPr lang="ru-RU" sz="5600" dirty="0" smtClean="0">
                <a:solidFill>
                  <a:srgbClr val="002060"/>
                </a:solidFill>
                <a:latin typeface="Times New Roman" pitchFamily="18" charset="0"/>
              </a:rPr>
            </a:br>
            <a:r>
              <a:rPr lang="ru-RU" sz="5600" b="1" dirty="0" smtClean="0">
                <a:solidFill>
                  <a:srgbClr val="002060"/>
                </a:solidFill>
                <a:latin typeface="Times New Roman" pitchFamily="18" charset="0"/>
              </a:rPr>
              <a:t>Орден:  «Знак Почета»</a:t>
            </a:r>
          </a:p>
          <a:p>
            <a:pPr algn="just"/>
            <a:r>
              <a:rPr lang="ru-RU" sz="5600" b="1" dirty="0" smtClean="0">
                <a:solidFill>
                  <a:srgbClr val="002060"/>
                </a:solidFill>
                <a:latin typeface="Times New Roman" pitchFamily="18" charset="0"/>
              </a:rPr>
              <a:t>Медаль «Ветеран труда»</a:t>
            </a:r>
          </a:p>
          <a:p>
            <a:pPr algn="just"/>
            <a:r>
              <a:rPr lang="ru-RU" sz="5600" b="1" dirty="0" smtClean="0">
                <a:solidFill>
                  <a:srgbClr val="002060"/>
                </a:solidFill>
                <a:latin typeface="Times New Roman" pitchFamily="18" charset="0"/>
              </a:rPr>
              <a:t>Знаки: «Отличник </a:t>
            </a:r>
            <a:r>
              <a:rPr lang="ru-RU" sz="5600" b="1" dirty="0" err="1" smtClean="0">
                <a:solidFill>
                  <a:srgbClr val="002060"/>
                </a:solidFill>
                <a:latin typeface="Times New Roman" pitchFamily="18" charset="0"/>
              </a:rPr>
              <a:t>профтехобразования</a:t>
            </a:r>
            <a:r>
              <a:rPr lang="ru-RU" sz="5600" b="1" dirty="0" smtClean="0">
                <a:solidFill>
                  <a:srgbClr val="002060"/>
                </a:solidFill>
                <a:latin typeface="Times New Roman" pitchFamily="18" charset="0"/>
              </a:rPr>
              <a:t> РСФСР»</a:t>
            </a:r>
          </a:p>
          <a:p>
            <a:pPr algn="just"/>
            <a:r>
              <a:rPr lang="ru-RU" sz="5600" b="1" dirty="0" smtClean="0">
                <a:solidFill>
                  <a:srgbClr val="002060"/>
                </a:solidFill>
                <a:latin typeface="Times New Roman" pitchFamily="18" charset="0"/>
              </a:rPr>
              <a:t>«Отличник </a:t>
            </a:r>
            <a:r>
              <a:rPr lang="ru-RU" sz="5600" b="1" dirty="0" err="1" smtClean="0">
                <a:solidFill>
                  <a:srgbClr val="002060"/>
                </a:solidFill>
                <a:latin typeface="Times New Roman" pitchFamily="18" charset="0"/>
              </a:rPr>
              <a:t>профтехобразования</a:t>
            </a:r>
            <a:r>
              <a:rPr lang="ru-RU" sz="5600" b="1" dirty="0" smtClean="0">
                <a:solidFill>
                  <a:srgbClr val="002060"/>
                </a:solidFill>
                <a:latin typeface="Times New Roman" pitchFamily="18" charset="0"/>
              </a:rPr>
              <a:t> СССР» </a:t>
            </a:r>
          </a:p>
          <a:p>
            <a:pPr algn="just"/>
            <a:r>
              <a:rPr lang="ru-RU" sz="5600" b="1" dirty="0" smtClean="0">
                <a:solidFill>
                  <a:srgbClr val="002060"/>
                </a:solidFill>
                <a:latin typeface="Times New Roman" pitchFamily="18" charset="0"/>
              </a:rPr>
              <a:t>Звания: «Заслуженный учитель школы Бурятской АССР»</a:t>
            </a:r>
          </a:p>
          <a:p>
            <a:pPr algn="just">
              <a:buNone/>
            </a:pPr>
            <a:endParaRPr lang="ru-RU" sz="5600" b="1" dirty="0">
              <a:solidFill>
                <a:srgbClr val="002060"/>
              </a:solidFill>
            </a:endParaRPr>
          </a:p>
        </p:txBody>
      </p:sp>
      <p:sp>
        <p:nvSpPr>
          <p:cNvPr id="5" name="Прямоугольник 4"/>
          <p:cNvSpPr/>
          <p:nvPr/>
        </p:nvSpPr>
        <p:spPr>
          <a:xfrm>
            <a:off x="323528" y="4797152"/>
            <a:ext cx="2808312" cy="2031325"/>
          </a:xfrm>
          <a:prstGeom prst="rect">
            <a:avLst/>
          </a:prstGeom>
        </p:spPr>
        <p:txBody>
          <a:bodyPr wrap="square">
            <a:spAutoFit/>
          </a:bodyPr>
          <a:lstStyle/>
          <a:p>
            <a:pPr algn="ctr"/>
            <a:r>
              <a:rPr lang="ru-RU" sz="1400" b="1" dirty="0" smtClean="0">
                <a:solidFill>
                  <a:srgbClr val="FF3300"/>
                </a:solidFill>
                <a:latin typeface="Times New Roman" pitchFamily="18" charset="0"/>
              </a:rPr>
              <a:t>Боевые награды:</a:t>
            </a:r>
            <a:r>
              <a:rPr lang="ru-RU" sz="1400" dirty="0" smtClean="0">
                <a:solidFill>
                  <a:srgbClr val="FF3300"/>
                </a:solidFill>
                <a:latin typeface="Times New Roman" pitchFamily="18" charset="0"/>
              </a:rPr>
              <a:t/>
            </a:r>
            <a:br>
              <a:rPr lang="ru-RU" sz="1400" dirty="0" smtClean="0">
                <a:solidFill>
                  <a:srgbClr val="FF3300"/>
                </a:solidFill>
                <a:latin typeface="Times New Roman" pitchFamily="18" charset="0"/>
              </a:rPr>
            </a:br>
            <a:r>
              <a:rPr lang="ru-RU" sz="1400" b="1" dirty="0" smtClean="0">
                <a:solidFill>
                  <a:srgbClr val="FF3300"/>
                </a:solidFill>
                <a:latin typeface="Times New Roman" pitchFamily="18" charset="0"/>
              </a:rPr>
              <a:t>Ордена:</a:t>
            </a:r>
            <a:br>
              <a:rPr lang="ru-RU" sz="1400" b="1" dirty="0" smtClean="0">
                <a:solidFill>
                  <a:srgbClr val="FF3300"/>
                </a:solidFill>
                <a:latin typeface="Times New Roman" pitchFamily="18" charset="0"/>
              </a:rPr>
            </a:br>
            <a:r>
              <a:rPr lang="ru-RU" sz="1400" b="1" dirty="0" smtClean="0">
                <a:solidFill>
                  <a:srgbClr val="002060"/>
                </a:solidFill>
                <a:latin typeface="Times New Roman" pitchFamily="18" charset="0"/>
              </a:rPr>
              <a:t>Два ордена «Отечественной войны </a:t>
            </a:r>
            <a:r>
              <a:rPr lang="en-US" sz="1400" b="1" dirty="0" smtClean="0">
                <a:solidFill>
                  <a:srgbClr val="002060"/>
                </a:solidFill>
                <a:latin typeface="Times New Roman" pitchFamily="18" charset="0"/>
              </a:rPr>
              <a:t>I</a:t>
            </a:r>
            <a:r>
              <a:rPr lang="ru-RU" sz="1400" b="1" dirty="0" smtClean="0">
                <a:solidFill>
                  <a:srgbClr val="002060"/>
                </a:solidFill>
                <a:latin typeface="Times New Roman" pitchFamily="18" charset="0"/>
              </a:rPr>
              <a:t> степени» </a:t>
            </a:r>
            <a:br>
              <a:rPr lang="ru-RU" sz="1400" b="1" dirty="0" smtClean="0">
                <a:solidFill>
                  <a:srgbClr val="002060"/>
                </a:solidFill>
                <a:latin typeface="Times New Roman" pitchFamily="18" charset="0"/>
              </a:rPr>
            </a:br>
            <a:r>
              <a:rPr lang="ru-RU" sz="1400" b="1" dirty="0" smtClean="0">
                <a:solidFill>
                  <a:srgbClr val="002060"/>
                </a:solidFill>
                <a:latin typeface="Times New Roman" pitchFamily="18" charset="0"/>
              </a:rPr>
              <a:t>Орден «Красная Звезда» </a:t>
            </a:r>
            <a:br>
              <a:rPr lang="ru-RU" sz="1400" b="1" dirty="0" smtClean="0">
                <a:solidFill>
                  <a:srgbClr val="002060"/>
                </a:solidFill>
                <a:latin typeface="Times New Roman" pitchFamily="18" charset="0"/>
              </a:rPr>
            </a:br>
            <a:r>
              <a:rPr lang="ru-RU" sz="1400" b="1" dirty="0" smtClean="0">
                <a:solidFill>
                  <a:srgbClr val="002060"/>
                </a:solidFill>
                <a:latin typeface="Times New Roman" pitchFamily="18" charset="0"/>
              </a:rPr>
              <a:t>Медали:</a:t>
            </a:r>
            <a:br>
              <a:rPr lang="ru-RU" sz="1400" b="1" dirty="0" smtClean="0">
                <a:solidFill>
                  <a:srgbClr val="002060"/>
                </a:solidFill>
                <a:latin typeface="Times New Roman" pitchFamily="18" charset="0"/>
              </a:rPr>
            </a:br>
            <a:r>
              <a:rPr lang="ru-RU" sz="1400" b="1" dirty="0" smtClean="0">
                <a:solidFill>
                  <a:srgbClr val="002060"/>
                </a:solidFill>
                <a:latin typeface="Times New Roman" pitchFamily="18" charset="0"/>
              </a:rPr>
              <a:t>«За боевые заслуги»</a:t>
            </a:r>
            <a:br>
              <a:rPr lang="ru-RU" sz="1400" b="1" dirty="0" smtClean="0">
                <a:solidFill>
                  <a:srgbClr val="002060"/>
                </a:solidFill>
                <a:latin typeface="Times New Roman" pitchFamily="18" charset="0"/>
              </a:rPr>
            </a:br>
            <a:r>
              <a:rPr lang="ru-RU" sz="1400" b="1" dirty="0" smtClean="0">
                <a:solidFill>
                  <a:srgbClr val="002060"/>
                </a:solidFill>
                <a:latin typeface="Times New Roman" pitchFamily="18" charset="0"/>
              </a:rPr>
              <a:t>«За победу над Германией»</a:t>
            </a:r>
            <a:br>
              <a:rPr lang="ru-RU" sz="1400" b="1" dirty="0" smtClean="0">
                <a:solidFill>
                  <a:srgbClr val="002060"/>
                </a:solidFill>
                <a:latin typeface="Times New Roman" pitchFamily="18" charset="0"/>
              </a:rPr>
            </a:br>
            <a:r>
              <a:rPr lang="ru-RU" sz="1400" b="1" dirty="0" smtClean="0">
                <a:solidFill>
                  <a:srgbClr val="002060"/>
                </a:solidFill>
                <a:latin typeface="Times New Roman" pitchFamily="18" charset="0"/>
              </a:rPr>
              <a:t>«Медаль Жукова»</a:t>
            </a:r>
            <a:endParaRPr lang="ru-RU" sz="1400" b="1" dirty="0">
              <a:solidFill>
                <a:srgbClr val="002060"/>
              </a:solidFill>
            </a:endParaRPr>
          </a:p>
        </p:txBody>
      </p:sp>
      <p:pic>
        <p:nvPicPr>
          <p:cNvPr id="7" name="Picture 4" descr="P5070155"/>
          <p:cNvPicPr>
            <a:picLocks noChangeAspect="1" noChangeArrowheads="1"/>
          </p:cNvPicPr>
          <p:nvPr/>
        </p:nvPicPr>
        <p:blipFill>
          <a:blip r:embed="rId2" cstate="screen"/>
          <a:srcRect/>
          <a:stretch>
            <a:fillRect/>
          </a:stretch>
        </p:blipFill>
        <p:spPr>
          <a:xfrm>
            <a:off x="395536" y="1268760"/>
            <a:ext cx="2448272" cy="3591393"/>
          </a:xfrm>
          <a:prstGeom prst="rect">
            <a:avLst/>
          </a:prstGeom>
          <a:noFill/>
          <a:ln/>
        </p:spPr>
      </p:pic>
    </p:spTree>
    <p:extLst>
      <p:ext uri="{BB962C8B-B14F-4D97-AF65-F5344CB8AC3E}">
        <p14:creationId xmlns:p14="http://schemas.microsoft.com/office/powerpoint/2010/main" xmlns="" val="24504026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ln w="17780" cmpd="sng">
                  <a:solidFill>
                    <a:schemeClr val="accent6">
                      <a:lumMod val="75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Фронтовые дороги.</a:t>
            </a:r>
            <a:endParaRPr lang="ru-RU" dirty="0"/>
          </a:p>
        </p:txBody>
      </p:sp>
      <p:sp>
        <p:nvSpPr>
          <p:cNvPr id="3" name="Содержимое 2"/>
          <p:cNvSpPr>
            <a:spLocks noGrp="1"/>
          </p:cNvSpPr>
          <p:nvPr>
            <p:ph idx="1"/>
          </p:nvPr>
        </p:nvSpPr>
        <p:spPr>
          <a:xfrm>
            <a:off x="179512" y="1196752"/>
            <a:ext cx="5544616" cy="4929411"/>
          </a:xfrm>
        </p:spPr>
        <p:txBody>
          <a:bodyPr>
            <a:noAutofit/>
          </a:bodyPr>
          <a:lstStyle/>
          <a:p>
            <a:pPr>
              <a:buNone/>
            </a:pPr>
            <a:r>
              <a:rPr lang="ru-RU" sz="1400" b="1" dirty="0" smtClean="0">
                <a:solidFill>
                  <a:srgbClr val="002060"/>
                </a:solidFill>
              </a:rPr>
              <a:t>        </a:t>
            </a:r>
            <a:r>
              <a:rPr lang="ru-RU" sz="1800" b="1" dirty="0" smtClean="0">
                <a:solidFill>
                  <a:srgbClr val="C00000"/>
                </a:solidFill>
              </a:rPr>
              <a:t>Прасолов  Григорий Семенович.</a:t>
            </a:r>
          </a:p>
          <a:p>
            <a:r>
              <a:rPr lang="ru-RU" sz="1400" b="1" dirty="0" smtClean="0">
                <a:solidFill>
                  <a:srgbClr val="002060"/>
                </a:solidFill>
              </a:rPr>
              <a:t>Григорий Семенович, воспитанник </a:t>
            </a:r>
            <a:r>
              <a:rPr lang="ru-RU" sz="1400" b="1" dirty="0" err="1" smtClean="0">
                <a:solidFill>
                  <a:srgbClr val="002060"/>
                </a:solidFill>
              </a:rPr>
              <a:t>Кяхтинского</a:t>
            </a:r>
            <a:r>
              <a:rPr lang="ru-RU" sz="1400" b="1" dirty="0" smtClean="0">
                <a:solidFill>
                  <a:srgbClr val="002060"/>
                </a:solidFill>
              </a:rPr>
              <a:t> детского дома.  В августе 1942-го окончил железнодорожное училище №2 г.Улан-Удэ, где учился на помощника машиниста. Вместе с другими выпускниками был призвали в ряды Красной Армии. Со своими товарищами, бывшими детдомовцами, Александром </a:t>
            </a:r>
            <a:r>
              <a:rPr lang="ru-RU" sz="1400" b="1" dirty="0" err="1" smtClean="0">
                <a:solidFill>
                  <a:srgbClr val="002060"/>
                </a:solidFill>
              </a:rPr>
              <a:t>Краснопольцевым</a:t>
            </a:r>
            <a:r>
              <a:rPr lang="ru-RU" sz="1400" b="1" dirty="0" smtClean="0">
                <a:solidFill>
                  <a:srgbClr val="002060"/>
                </a:solidFill>
              </a:rPr>
              <a:t>, Георгием </a:t>
            </a:r>
            <a:r>
              <a:rPr lang="ru-RU" sz="1400" b="1" dirty="0" err="1" smtClean="0">
                <a:solidFill>
                  <a:srgbClr val="002060"/>
                </a:solidFill>
              </a:rPr>
              <a:t>Злыгостевым</a:t>
            </a:r>
            <a:r>
              <a:rPr lang="ru-RU" sz="1400" b="1" dirty="0" smtClean="0">
                <a:solidFill>
                  <a:srgbClr val="002060"/>
                </a:solidFill>
              </a:rPr>
              <a:t>, Василием </a:t>
            </a:r>
            <a:r>
              <a:rPr lang="ru-RU" sz="1400" b="1" dirty="0" err="1" smtClean="0">
                <a:solidFill>
                  <a:srgbClr val="002060"/>
                </a:solidFill>
              </a:rPr>
              <a:t>Ланцовым</a:t>
            </a:r>
            <a:r>
              <a:rPr lang="ru-RU" sz="1400" b="1" dirty="0" smtClean="0">
                <a:solidFill>
                  <a:srgbClr val="002060"/>
                </a:solidFill>
              </a:rPr>
              <a:t>, Иваном Самсоновым и другими, он осваивал военную науку в пулеметно-минометном училище, которое дислоцировалось на станции Дивизионная.</a:t>
            </a:r>
          </a:p>
          <a:p>
            <a:r>
              <a:rPr lang="ru-RU" sz="1400" b="1" dirty="0" smtClean="0">
                <a:solidFill>
                  <a:srgbClr val="002060"/>
                </a:solidFill>
              </a:rPr>
              <a:t>- Там мы пробыли до февраля 1943 года. Нас готовили командирами, но обстановка, сложившаяся на Западном фронте, требовала скорейшего пополнения бойцами. Нас, не окончивших еще училище, ночью 18 февраля подняли по тревоге, погрузили в военный эшелон и повезли на запад. Прибыли мы на станцию Пробуждение, недалеко от Сухиничей, для пополнения 277-й стрелковой дивизии, которая прибыла из-под Сталинграда и ожидала новобранцев из Забайкалья, - вспоминает Григорий Семенович.</a:t>
            </a:r>
          </a:p>
          <a:p>
            <a:r>
              <a:rPr lang="ru-RU" sz="1400" b="1" dirty="0" smtClean="0">
                <a:solidFill>
                  <a:srgbClr val="002060"/>
                </a:solidFill>
              </a:rPr>
              <a:t>Григория </a:t>
            </a:r>
            <a:r>
              <a:rPr lang="ru-RU" sz="1400" b="1" dirty="0" err="1" smtClean="0">
                <a:solidFill>
                  <a:srgbClr val="002060"/>
                </a:solidFill>
              </a:rPr>
              <a:t>Просолова</a:t>
            </a:r>
            <a:r>
              <a:rPr lang="ru-RU" sz="1400" b="1" dirty="0" smtClean="0">
                <a:solidFill>
                  <a:srgbClr val="002060"/>
                </a:solidFill>
              </a:rPr>
              <a:t> определили в 850-й стрелковый полк, в батарею 45-миллиметровых пушек. Началась учеба во фронтовых условиях по освоению оружия. Сначала он стал наводчиком, а затем и командиром 45-миллиметровой пушки.</a:t>
            </a:r>
          </a:p>
          <a:p>
            <a:endParaRPr lang="ru-RU" sz="1200" b="1" dirty="0">
              <a:solidFill>
                <a:srgbClr val="002060"/>
              </a:solidFill>
            </a:endParaRPr>
          </a:p>
        </p:txBody>
      </p:sp>
      <p:pic>
        <p:nvPicPr>
          <p:cNvPr id="16386" name="Picture 2" descr="http://www.brts03.ru/images/news/veteran_4.JPG"/>
          <p:cNvPicPr>
            <a:picLocks noChangeAspect="1" noChangeArrowheads="1"/>
          </p:cNvPicPr>
          <p:nvPr/>
        </p:nvPicPr>
        <p:blipFill>
          <a:blip r:embed="rId2" cstate="screen"/>
          <a:srcRect/>
          <a:stretch>
            <a:fillRect/>
          </a:stretch>
        </p:blipFill>
        <p:spPr bwMode="auto">
          <a:xfrm rot="442018">
            <a:off x="5892141" y="1664155"/>
            <a:ext cx="3031559" cy="3631348"/>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0"/>
            <a:ext cx="8229600" cy="980728"/>
          </a:xfrm>
        </p:spPr>
        <p:txBody>
          <a:bodyPr>
            <a:normAutofit/>
          </a:bodyPr>
          <a:lstStyle/>
          <a:p>
            <a:r>
              <a:rPr lang="ru-RU" b="1" i="1" dirty="0" smtClean="0">
                <a:ln w="17780" cmpd="sng">
                  <a:solidFill>
                    <a:schemeClr val="accent6">
                      <a:lumMod val="75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Фронтовые дороги.</a:t>
            </a:r>
            <a:endParaRPr lang="ru-RU" dirty="0"/>
          </a:p>
        </p:txBody>
      </p:sp>
      <p:sp>
        <p:nvSpPr>
          <p:cNvPr id="3" name="Содержимое 2"/>
          <p:cNvSpPr>
            <a:spLocks noGrp="1"/>
          </p:cNvSpPr>
          <p:nvPr>
            <p:ph idx="1"/>
          </p:nvPr>
        </p:nvSpPr>
        <p:spPr>
          <a:xfrm>
            <a:off x="4427984" y="764704"/>
            <a:ext cx="4536504" cy="5361459"/>
          </a:xfrm>
        </p:spPr>
        <p:txBody>
          <a:bodyPr>
            <a:noAutofit/>
          </a:bodyPr>
          <a:lstStyle/>
          <a:p>
            <a:r>
              <a:rPr lang="ru-RU" sz="2000" b="1" dirty="0" smtClean="0">
                <a:solidFill>
                  <a:srgbClr val="C00000"/>
                </a:solidFill>
              </a:rPr>
              <a:t>Прасолов Григорий Семенович</a:t>
            </a:r>
            <a:r>
              <a:rPr lang="ru-RU" sz="1400" dirty="0" smtClean="0"/>
              <a:t>, </a:t>
            </a:r>
          </a:p>
        </p:txBody>
      </p:sp>
      <p:pic>
        <p:nvPicPr>
          <p:cNvPr id="22530" name="Picture 2" descr="Фронтовые дороги Григория Прасолова"/>
          <p:cNvPicPr>
            <a:picLocks noChangeAspect="1" noChangeArrowheads="1"/>
          </p:cNvPicPr>
          <p:nvPr/>
        </p:nvPicPr>
        <p:blipFill>
          <a:blip r:embed="rId2" cstate="screen"/>
          <a:srcRect/>
          <a:stretch>
            <a:fillRect/>
          </a:stretch>
        </p:blipFill>
        <p:spPr bwMode="auto">
          <a:xfrm>
            <a:off x="251520" y="1124744"/>
            <a:ext cx="4224469" cy="3312368"/>
          </a:xfrm>
          <a:prstGeom prst="rect">
            <a:avLst/>
          </a:prstGeom>
          <a:noFill/>
        </p:spPr>
      </p:pic>
      <p:sp>
        <p:nvSpPr>
          <p:cNvPr id="5" name="Прямоугольник 4"/>
          <p:cNvSpPr/>
          <p:nvPr/>
        </p:nvSpPr>
        <p:spPr>
          <a:xfrm>
            <a:off x="179512" y="4725144"/>
            <a:ext cx="4608512" cy="923330"/>
          </a:xfrm>
          <a:prstGeom prst="rect">
            <a:avLst/>
          </a:prstGeom>
        </p:spPr>
        <p:txBody>
          <a:bodyPr wrap="square">
            <a:spAutoFit/>
          </a:bodyPr>
          <a:lstStyle/>
          <a:p>
            <a:r>
              <a:rPr lang="ru-RU" b="1" dirty="0" smtClean="0">
                <a:solidFill>
                  <a:srgbClr val="002060"/>
                </a:solidFill>
              </a:rPr>
              <a:t>"...узнавайте правду о войне, пока мы есть.         Молодежь должна знать историю своей Родины»</a:t>
            </a:r>
            <a:endParaRPr lang="ru-RU" b="1" dirty="0">
              <a:solidFill>
                <a:srgbClr val="002060"/>
              </a:solidFill>
            </a:endParaRPr>
          </a:p>
        </p:txBody>
      </p:sp>
      <p:sp>
        <p:nvSpPr>
          <p:cNvPr id="6" name="Прямоугольник 5"/>
          <p:cNvSpPr/>
          <p:nvPr/>
        </p:nvSpPr>
        <p:spPr>
          <a:xfrm>
            <a:off x="4572000" y="1124744"/>
            <a:ext cx="4572000" cy="5786199"/>
          </a:xfrm>
          <a:prstGeom prst="rect">
            <a:avLst/>
          </a:prstGeom>
        </p:spPr>
        <p:txBody>
          <a:bodyPr wrap="square">
            <a:spAutoFit/>
          </a:bodyPr>
          <a:lstStyle/>
          <a:p>
            <a:r>
              <a:rPr lang="ru-RU"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Огнем и колесами мы должны были обеспечивать пехоту в наступательном бою. После обучения дивизия заняла оборону в районе Сухиничей. Шли оборонительно- наступательные бои. Впервые мы увидели в действии прославленную «Катюшу». Ее залпы обращали немцев в бегство. Потом «Катюша» исчезла, а нам приходилось выдерживать ответный огонь немцев. Постепенно мы привыкли к фронтовой обстановке и стали понимать, что такое война, - продолжает рассказывать Григорий Семенович. - Много лет прошло с того дня, когда я начал воевать и познал настоящую солдатскую военную дружбу. Не забыть мне однополчан, с которыми воевали. В одном расчете были парни из Бодайбо - Анатолий и Григорий Мельниковы. Командиром взвода был младший лейтенант </a:t>
            </a:r>
            <a:r>
              <a:rPr lang="ru-RU" sz="1600" dirty="0" err="1" smtClean="0">
                <a:latin typeface="Times New Roman" pitchFamily="18" charset="0"/>
                <a:cs typeface="Times New Roman" pitchFamily="18" charset="0"/>
              </a:rPr>
              <a:t>Иксанов</a:t>
            </a:r>
            <a:r>
              <a:rPr lang="ru-RU" sz="1600" dirty="0" smtClean="0">
                <a:latin typeface="Times New Roman" pitchFamily="18" charset="0"/>
                <a:cs typeface="Times New Roman" pitchFamily="18" charset="0"/>
              </a:rPr>
              <a:t>. Войска ударной группировки в августе 1943 года перешли в наступление в направлении Рославля. Бои приняли затяжной характер. Противник предпринимал одну контратаку за другой, поддерживая их массированным огнем из орудий и минометов.</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71400"/>
            <a:ext cx="8229600" cy="1589038"/>
          </a:xfrm>
        </p:spPr>
        <p:txBody>
          <a:bodyPr/>
          <a:lstStyle/>
          <a:p>
            <a:r>
              <a:rPr lang="ru-RU" b="1" i="1" dirty="0" smtClean="0">
                <a:ln w="17780" cmpd="sng">
                  <a:solidFill>
                    <a:schemeClr val="accent6">
                      <a:lumMod val="75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Фронтовые дороги.</a:t>
            </a:r>
            <a:endParaRPr lang="ru-RU" dirty="0"/>
          </a:p>
        </p:txBody>
      </p:sp>
      <p:sp>
        <p:nvSpPr>
          <p:cNvPr id="6" name="Прямоугольник 5"/>
          <p:cNvSpPr/>
          <p:nvPr/>
        </p:nvSpPr>
        <p:spPr>
          <a:xfrm>
            <a:off x="2771800" y="908720"/>
            <a:ext cx="6120680" cy="5909310"/>
          </a:xfrm>
          <a:prstGeom prst="rect">
            <a:avLst/>
          </a:prstGeom>
        </p:spPr>
        <p:txBody>
          <a:bodyPr wrap="square">
            <a:spAutoFit/>
          </a:bodyPr>
          <a:lstStyle/>
          <a:p>
            <a:r>
              <a:rPr lang="ru-RU" dirty="0" smtClean="0"/>
              <a:t>   В течение мая и первой половины июня 1944 года, когда готовилась Белорусская наступательная операция под кодовым названием «Багратион» под общим руководством маршалов Советского Союза - Г.К.Жукова и А.М.Василевского, стрелковая дивизия значительно пополнилась живой силой и техникой, ее численность достигла почти 7 тысяч человек. </a:t>
            </a:r>
          </a:p>
          <a:p>
            <a:r>
              <a:rPr lang="ru-RU" dirty="0" smtClean="0"/>
              <a:t>   - Как одна из самых сильных дивизий 5-й </a:t>
            </a:r>
            <a:r>
              <a:rPr lang="ru-RU" dirty="0" err="1" smtClean="0"/>
              <a:t>Краснознамен-ной</a:t>
            </a:r>
            <a:r>
              <a:rPr lang="ru-RU" dirty="0" smtClean="0"/>
              <a:t> армии, мы должны были при наступлении действовать в первом эшелоне в направлении главного удара. Для этого был выделен 2-й батальон 850-го стрелкового полка под командованием капитана </a:t>
            </a:r>
            <a:r>
              <a:rPr lang="ru-RU" dirty="0" err="1" smtClean="0"/>
              <a:t>И.П.Луева</a:t>
            </a:r>
            <a:r>
              <a:rPr lang="ru-RU" dirty="0" smtClean="0"/>
              <a:t>. Командовал 850-м стрелковым полком подполковник Д. К. Морозов. 23 июня началось наступление главных сил 5-й армии. Операция «Багратион» отличалась огромным размахом сосредоточения живой силы и техники. Наступление проходило стремительно и на огромном участке фронта. При поддержке танков и самолетов советские войска, ломая оборону противника, успешно продвигались вперед, на запад. 27 июня мы форсировали реку </a:t>
            </a:r>
            <a:r>
              <a:rPr lang="ru-RU" dirty="0" err="1" smtClean="0"/>
              <a:t>Усвейку</a:t>
            </a:r>
            <a:r>
              <a:rPr lang="ru-RU" dirty="0" smtClean="0"/>
              <a:t>, освободили ряд населенных пунктов. </a:t>
            </a:r>
          </a:p>
        </p:txBody>
      </p:sp>
      <p:pic>
        <p:nvPicPr>
          <p:cNvPr id="5" name="Picture 4" descr="DSC05989"/>
          <p:cNvPicPr>
            <a:picLocks noGrp="1" noChangeAspect="1" noChangeArrowheads="1"/>
          </p:cNvPicPr>
          <p:nvPr>
            <p:ph idx="1"/>
          </p:nvPr>
        </p:nvPicPr>
        <p:blipFill>
          <a:blip r:embed="rId2" cstate="screen"/>
          <a:srcRect/>
          <a:stretch>
            <a:fillRect/>
          </a:stretch>
        </p:blipFill>
        <p:spPr bwMode="auto">
          <a:xfrm>
            <a:off x="251520" y="1340768"/>
            <a:ext cx="2461977" cy="3085803"/>
          </a:xfrm>
          <a:prstGeom prst="rect">
            <a:avLst/>
          </a:prstGeom>
          <a:noFill/>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908</TotalTime>
  <Words>2032</Words>
  <Application>Microsoft Office PowerPoint</Application>
  <PresentationFormat>Экран (4:3)</PresentationFormat>
  <Paragraphs>127</Paragraphs>
  <Slides>25</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25</vt:i4>
      </vt:variant>
    </vt:vector>
  </HeadingPairs>
  <TitlesOfParts>
    <vt:vector size="26" baseType="lpstr">
      <vt:lpstr>Тема Office</vt:lpstr>
      <vt:lpstr>Слайд 1</vt:lpstr>
      <vt:lpstr>Слайд 2</vt:lpstr>
      <vt:lpstr>«Нам есть, что помнить!  Нам есть кем гордиться» </vt:lpstr>
      <vt:lpstr>Детям своим расскажите о них, чтобы запомнили! Детям детей Расскажите о них, чтобы  тоже запомнили!                            Р.Рождественский </vt:lpstr>
      <vt:lpstr> Наши ветераны! О том, кого знаем и ценим! </vt:lpstr>
      <vt:lpstr> С Днем Победы! О том, кого знаем и ценим! </vt:lpstr>
      <vt:lpstr> Фронтовые дороги.</vt:lpstr>
      <vt:lpstr>      Фронтовые дороги.</vt:lpstr>
      <vt:lpstr>Фронтовые дороги.</vt:lpstr>
      <vt:lpstr>Фронтовые дороги.</vt:lpstr>
      <vt:lpstr>Фронтовые дороги.</vt:lpstr>
      <vt:lpstr>Фронтовые дороги.</vt:lpstr>
      <vt:lpstr>Мирные будни.</vt:lpstr>
      <vt:lpstr>Слайд 14</vt:lpstr>
      <vt:lpstr>Слайд 15</vt:lpstr>
      <vt:lpstr>В гостях у ветерана.</vt:lpstr>
      <vt:lpstr>Парад ПОБЕДЫ!!!</vt:lpstr>
      <vt:lpstr>Парад ПОБЕДЫ!!!</vt:lpstr>
      <vt:lpstr>Парад ПОБЕДЫ!!!</vt:lpstr>
      <vt:lpstr> Мемориал памяти солдатам.   </vt:lpstr>
      <vt:lpstr>К 70 летию Победы.</vt:lpstr>
      <vt:lpstr>К 70 летию Победы.</vt:lpstr>
      <vt:lpstr>Слайд 23</vt:lpstr>
      <vt:lpstr>Слайд 24</vt:lpstr>
      <vt:lpstr>Слайд 25</vt:lpstr>
    </vt:vector>
  </TitlesOfParts>
  <Company>Интернат</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user1</dc:creator>
  <cp:lastModifiedBy>ОЛЕГ &amp; РИТА</cp:lastModifiedBy>
  <cp:revision>210</cp:revision>
  <dcterms:created xsi:type="dcterms:W3CDTF">2015-02-17T08:35:42Z</dcterms:created>
  <dcterms:modified xsi:type="dcterms:W3CDTF">2018-01-04T04:47:00Z</dcterms:modified>
</cp:coreProperties>
</file>