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7" r:id="rId2"/>
    <p:sldId id="258" r:id="rId3"/>
    <p:sldId id="261" r:id="rId4"/>
    <p:sldId id="262" r:id="rId5"/>
    <p:sldId id="263" r:id="rId6"/>
    <p:sldId id="267" r:id="rId7"/>
    <p:sldId id="264" r:id="rId8"/>
    <p:sldId id="265" r:id="rId9"/>
    <p:sldId id="276" r:id="rId10"/>
    <p:sldId id="277" r:id="rId11"/>
    <p:sldId id="275" r:id="rId12"/>
    <p:sldId id="268" r:id="rId13"/>
    <p:sldId id="270" r:id="rId14"/>
    <p:sldId id="272" r:id="rId15"/>
    <p:sldId id="269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80ABD5-7427-4DC7-8EDE-C102C3EBC782}">
          <p14:sldIdLst>
            <p14:sldId id="257"/>
          </p14:sldIdLst>
        </p14:section>
        <p14:section name="Раздел без заголовка" id="{7BC3AA11-BD13-4FB8-959F-50F3AC3754A3}">
          <p14:sldIdLst>
            <p14:sldId id="258"/>
            <p14:sldId id="261"/>
            <p14:sldId id="262"/>
            <p14:sldId id="263"/>
            <p14:sldId id="267"/>
            <p14:sldId id="264"/>
            <p14:sldId id="265"/>
            <p14:sldId id="276"/>
            <p14:sldId id="277"/>
            <p14:sldId id="275"/>
            <p14:sldId id="268"/>
            <p14:sldId id="270"/>
            <p14:sldId id="272"/>
            <p14:sldId id="269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35" autoAdjust="0"/>
    <p:restoredTop sz="94660"/>
  </p:normalViewPr>
  <p:slideViewPr>
    <p:cSldViewPr>
      <p:cViewPr>
        <p:scale>
          <a:sx n="90" d="100"/>
          <a:sy n="90" d="100"/>
        </p:scale>
        <p:origin x="-101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4DBE8-E610-4E30-8DFF-A02645F18B24}" type="datetimeFigureOut">
              <a:rPr lang="ru-RU" smtClean="0"/>
              <a:t>26.12.2017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51EDB4-69EB-4BEB-913E-83308640FA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891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 Презентацию составила учитель русского языка и литературы Белова Т.В.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1EDB4-69EB-4BEB-913E-83308640FA4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172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1EDB4-69EB-4BEB-913E-83308640FA4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510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51EDB4-69EB-4BEB-913E-83308640FA4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150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26.12.2017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alpha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 userDrawn="1"/>
        </p:nvSpPr>
        <p:spPr>
          <a:xfrm rot="21365376">
            <a:off x="342641" y="350577"/>
            <a:ext cx="8501046" cy="6156277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 userDrawn="1"/>
        </p:nvSpPr>
        <p:spPr>
          <a:xfrm rot="352294">
            <a:off x="353437" y="558538"/>
            <a:ext cx="8458738" cy="581458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 userDrawn="1"/>
        </p:nvSpPr>
        <p:spPr>
          <a:xfrm>
            <a:off x="428596" y="500042"/>
            <a:ext cx="8286808" cy="592935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571472" y="6500834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 userDrawn="1"/>
        </p:nvGrpSpPr>
        <p:grpSpPr>
          <a:xfrm>
            <a:off x="714348" y="2214554"/>
            <a:ext cx="500066" cy="500066"/>
            <a:chOff x="571472" y="3929066"/>
            <a:chExt cx="785818" cy="785818"/>
          </a:xfrm>
        </p:grpSpPr>
        <p:sp>
          <p:nvSpPr>
            <p:cNvPr id="16" name="Овал 15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8" name="Группа 17"/>
          <p:cNvGrpSpPr/>
          <p:nvPr userDrawn="1"/>
        </p:nvGrpSpPr>
        <p:grpSpPr>
          <a:xfrm>
            <a:off x="714348" y="3214686"/>
            <a:ext cx="500066" cy="500066"/>
            <a:chOff x="571472" y="3929066"/>
            <a:chExt cx="785818" cy="785818"/>
          </a:xfrm>
        </p:grpSpPr>
        <p:sp>
          <p:nvSpPr>
            <p:cNvPr id="19" name="Овал 18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1" name="Группа 20"/>
          <p:cNvGrpSpPr/>
          <p:nvPr userDrawn="1"/>
        </p:nvGrpSpPr>
        <p:grpSpPr>
          <a:xfrm>
            <a:off x="714348" y="4214818"/>
            <a:ext cx="500066" cy="500066"/>
            <a:chOff x="571472" y="3929066"/>
            <a:chExt cx="785818" cy="785818"/>
          </a:xfrm>
        </p:grpSpPr>
        <p:sp>
          <p:nvSpPr>
            <p:cNvPr id="22" name="Овал 21"/>
            <p:cNvSpPr/>
            <p:nvPr/>
          </p:nvSpPr>
          <p:spPr>
            <a:xfrm>
              <a:off x="571472" y="3929066"/>
              <a:ext cx="785818" cy="785818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Овал 22"/>
            <p:cNvSpPr/>
            <p:nvPr/>
          </p:nvSpPr>
          <p:spPr>
            <a:xfrm>
              <a:off x="714348" y="4071942"/>
              <a:ext cx="500066" cy="50006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459257" y="1899122"/>
            <a:ext cx="8572560" cy="2369597"/>
            <a:chOff x="1115616" y="2146448"/>
            <a:chExt cx="7165477" cy="307369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13174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4741066"/>
              <a:ext cx="5084703" cy="4790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chemeClr val="accent5">
                    <a:lumMod val="75000"/>
                  </a:schemeClr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296820" y="1052737"/>
            <a:ext cx="69475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Урок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русского языка в 8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классе</a:t>
            </a:r>
          </a:p>
          <a:p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Тема  Словосочетание. Синтаксические связи слов в словосочетании.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4139952" y="3576506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Презентацию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подготовила учитель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русского языка 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литературы ГБОУ СОШ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с.Девлезеркино</a:t>
            </a:r>
            <a:endParaRPr lang="ru-RU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Костякова Н.Г.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288" y="476672"/>
            <a:ext cx="1636202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98069"/>
            <a:ext cx="7087866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24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022" y="731679"/>
            <a:ext cx="6919913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60184" y="2420888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accent1">
                    <a:lumMod val="75000"/>
                  </a:schemeClr>
                </a:solidFill>
              </a:rPr>
              <a:t>Ошибаться редко, синее небо, идти уверенно, пилить дрова, искать клад, смотреть фильм, топить печь, горный воздух, быстро доехать. </a:t>
            </a:r>
          </a:p>
        </p:txBody>
      </p:sp>
    </p:spTree>
    <p:extLst>
      <p:ext uri="{BB962C8B-B14F-4D97-AF65-F5344CB8AC3E}">
        <p14:creationId xmlns:p14="http://schemas.microsoft.com/office/powerpoint/2010/main" val="283886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28517"/>
            <a:ext cx="7344816" cy="595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u="sng" dirty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1600" u="sng" dirty="0" smtClean="0">
                <a:solidFill>
                  <a:srgbClr val="1F497D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rgbClr val="1F497D"/>
                </a:solidFill>
                <a:ea typeface="Calibri"/>
                <a:cs typeface="Times New Roman"/>
              </a:rPr>
              <a:t>Творческая работа</a:t>
            </a:r>
            <a:r>
              <a:rPr lang="ru-RU" sz="2400" dirty="0">
                <a:solidFill>
                  <a:srgbClr val="1F497D"/>
                </a:solidFill>
                <a:ea typeface="Calibri"/>
                <a:cs typeface="Times New Roman"/>
              </a:rPr>
              <a:t>.   Запишите словосочетания, правильно подбирая существительные и прилагательные </a:t>
            </a:r>
            <a:r>
              <a:rPr lang="ru-RU" sz="2400" dirty="0" smtClean="0">
                <a:solidFill>
                  <a:srgbClr val="1F497D"/>
                </a:solidFill>
                <a:ea typeface="Calibri"/>
                <a:cs typeface="Times New Roman"/>
              </a:rPr>
              <a:t>.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 smtClean="0">
                <a:solidFill>
                  <a:srgbClr val="1F497D"/>
                </a:solidFill>
                <a:ea typeface="Calibri"/>
                <a:cs typeface="Times New Roman"/>
              </a:rPr>
              <a:t>Ближний</a:t>
            </a: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, близкий (друг, деревня); 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Дружественный, дружеский, дружный (помощь, государство, класс);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Завидный, завистливый (здоровье, сосед);                               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  Враждебный, вражеский (разведчик, цель);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Искусный, искусственный (работа, алмаз, бриллиант);</a:t>
            </a:r>
            <a:endParaRPr lang="ru-RU" sz="2400" b="1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i="1" u="sng" dirty="0">
                <a:solidFill>
                  <a:srgbClr val="1F497D"/>
                </a:solidFill>
                <a:ea typeface="Calibri"/>
                <a:cs typeface="Times New Roman"/>
              </a:rPr>
              <a:t>Ледяной, льдистый леденящий (взгляд, путь, горка).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244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2533" y="339878"/>
            <a:ext cx="532859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 smtClean="0">
                <a:solidFill>
                  <a:schemeClr val="accent1"/>
                </a:solidFill>
              </a:rPr>
              <a:t>  </a:t>
            </a:r>
            <a:r>
              <a:rPr lang="ru-RU" sz="3600" b="1" dirty="0">
                <a:solidFill>
                  <a:schemeClr val="accent1"/>
                </a:solidFill>
              </a:rPr>
              <a:t>Тест.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Цель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: проверка степени усвоения материала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1. Какие пары слов не являются словосочетаниями?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А) медведь заревел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Б) заревел неистово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В)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схватил за комбинезон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 2.  В каких словосочетаниях сова связаны примыканием?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А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) спуститься с горы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Б) бег трусцой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   В) легко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преодолеть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9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5" y="1772816"/>
            <a:ext cx="539297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В каких словосочетаниях слова связаны управлением?</a:t>
            </a:r>
          </a:p>
          <a:p>
            <a:r>
              <a:rPr lang="ru-RU" sz="3200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А) развевающегося флага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   Б)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шел медленно</a:t>
            </a:r>
          </a:p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В)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</a:rPr>
              <a:t>присутствовать на митинге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225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210" y="1268760"/>
            <a:ext cx="712879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.Замените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словосочетания со связью согласование на словосочетания со связью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управление.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Материнские заботы, расчетные таблицы , снежные звездочки.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.Замените словосочетания со связью управление на словосочетания со связью согласование.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Залив реки, берег моря, воздух гор.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14440/img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15"/>
          <a:stretch>
            <a:fillRect/>
          </a:stretch>
        </p:blipFill>
        <p:spPr bwMode="auto">
          <a:xfrm>
            <a:off x="1297184" y="1909217"/>
            <a:ext cx="7272808" cy="431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87624" y="980728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Тип 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связи слов  в словосочетании</a:t>
            </a:r>
          </a:p>
        </p:txBody>
      </p:sp>
    </p:spTree>
    <p:extLst>
      <p:ext uri="{BB962C8B-B14F-4D97-AF65-F5344CB8AC3E}">
        <p14:creationId xmlns:p14="http://schemas.microsoft.com/office/powerpoint/2010/main" val="174323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0800000" flipV="1">
            <a:off x="1259632" y="980728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Цель:</a:t>
            </a:r>
          </a:p>
          <a:p>
            <a:r>
              <a:rPr lang="ru-RU" sz="14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Образовательная: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формирование знаний о способах связи слов в словосочетании, формирование умений определять способы связи слов в словосочетании; развитие орфографических навыков;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развивающая: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работа над выразительными средствами языка, развитие навыков монологической речи, развитие навыков и способностей критического мышления (навыков сопоставления, формулирования и проверки гипотез, умений анализировать языковой материал, процесс собственной учебной деятельности);</a:t>
            </a:r>
          </a:p>
          <a:p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</a:rPr>
              <a:t> воспитательная: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</a:rPr>
              <a:t>воспитание уважительного отношения к чужому мнению, культуры учебного труда, требовательного отношения к себе и своей работе, воспитание чувства милосердия, воспитание высоконравственных качеств.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4802" y="2413338"/>
            <a:ext cx="73636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Что изучается в разделе «Синтаксис и пунктуация»?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Что называется предложением?</a:t>
            </a:r>
          </a:p>
          <a:p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Что вам известно о словосочетании? Приведите примеры.</a:t>
            </a:r>
          </a:p>
          <a:p>
            <a:r>
              <a:rPr lang="ru-RU" sz="2800" u="sng" dirty="0">
                <a:solidFill>
                  <a:schemeClr val="accent1">
                    <a:lumMod val="75000"/>
                  </a:schemeClr>
                </a:solidFill>
              </a:rPr>
              <a:t>Можно ли считать сочетание подлежащего и сказуемого </a:t>
            </a:r>
            <a:r>
              <a:rPr lang="ru-RU" sz="2800" u="sng" dirty="0" smtClean="0">
                <a:solidFill>
                  <a:schemeClr val="accent1">
                    <a:lumMod val="75000"/>
                  </a:schemeClr>
                </a:solidFill>
              </a:rPr>
              <a:t>словосочетанием ?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980728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Беседа по вопросам</a:t>
            </a: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5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80728"/>
            <a:ext cx="7416823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Синтаксис</a:t>
            </a:r>
            <a:r>
              <a:rPr lang="ru-RU" sz="2400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 – раздел грамматики, изучающий строение ( составление) предложений. От греч. – «построение вместе», «построение войска».</a:t>
            </a:r>
            <a:endParaRPr lang="ru-RU" sz="2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Пунктуация</a:t>
            </a:r>
            <a:r>
              <a:rPr lang="ru-RU" sz="2400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 – знаки препинания, правила постановки их в тексте. От </a:t>
            </a:r>
            <a:r>
              <a:rPr lang="ru-RU" sz="2400" dirty="0" err="1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латинск</a:t>
            </a:r>
            <a:r>
              <a:rPr lang="ru-RU" sz="2400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. – «постановка точек», «точка», «след укола».</a:t>
            </a:r>
            <a:endParaRPr lang="ru-RU" sz="2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Словосочетание</a:t>
            </a:r>
            <a:r>
              <a:rPr lang="ru-RU" sz="2400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 – два или несколько самостоятельных слов, объединенных по смыслу и грамматически.  Словосочетание состоит из </a:t>
            </a:r>
            <a:r>
              <a:rPr lang="ru-RU" sz="2400" b="1" i="1" dirty="0">
                <a:solidFill>
                  <a:srgbClr val="1F497D"/>
                </a:solidFill>
                <a:latin typeface="+mj-lt"/>
                <a:ea typeface="Times New Roman"/>
                <a:cs typeface="Times New Roman"/>
              </a:rPr>
              <a:t>главного слова и зависимого.</a:t>
            </a:r>
            <a:endParaRPr lang="ru-RU" sz="2400" dirty="0">
              <a:latin typeface="+mj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F497D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44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7344816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51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168" y="555629"/>
            <a:ext cx="2500298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TextBox 4"/>
          <p:cNvSpPr txBox="1">
            <a:spLocks noChangeArrowheads="1"/>
          </p:cNvSpPr>
          <p:nvPr/>
        </p:nvSpPr>
        <p:spPr bwMode="auto">
          <a:xfrm>
            <a:off x="1117083" y="908718"/>
            <a:ext cx="4027884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400" b="1" dirty="0" smtClean="0">
                <a:solidFill>
                  <a:srgbClr val="C00000"/>
                </a:solidFill>
                <a:latin typeface="Monotype Corsiva" pitchFamily="66" charset="0"/>
              </a:rPr>
              <a:t>С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огласование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У</a:t>
            </a:r>
          </a:p>
          <a:p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ru-RU" sz="4400" b="1" dirty="0">
                <a:solidFill>
                  <a:srgbClr val="C00000"/>
                </a:solidFill>
                <a:latin typeface="Monotype Corsiva" pitchFamily="66" charset="0"/>
              </a:rPr>
              <a:t>П</a:t>
            </a:r>
          </a:p>
          <a:p>
            <a:endParaRPr lang="ru-RU" sz="4000" dirty="0">
              <a:latin typeface="Monotype Corsiva" pitchFamily="66" charset="0"/>
            </a:endParaRPr>
          </a:p>
          <a:p>
            <a:endParaRPr lang="ru-RU" sz="4000" dirty="0"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88" y="2286000"/>
            <a:ext cx="364331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правление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00188" y="3571875"/>
            <a:ext cx="364331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римыкание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688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177582"/>
            <a:ext cx="72728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1F497D"/>
                </a:solidFill>
                <a:ea typeface="Times New Roman"/>
                <a:cs typeface="Times New Roman"/>
              </a:rPr>
              <a:t>Согласование</a:t>
            </a:r>
            <a:r>
              <a:rPr lang="ru-RU" sz="2400" dirty="0" smtClean="0">
                <a:solidFill>
                  <a:srgbClr val="1F497D"/>
                </a:solidFill>
                <a:ea typeface="Times New Roman"/>
                <a:cs typeface="Times New Roman"/>
              </a:rPr>
              <a:t> </a:t>
            </a:r>
            <a:r>
              <a:rPr lang="ru-RU" sz="2400" dirty="0">
                <a:solidFill>
                  <a:srgbClr val="1F497D"/>
                </a:solidFill>
                <a:ea typeface="Times New Roman"/>
                <a:cs typeface="Times New Roman"/>
              </a:rPr>
              <a:t>(связь, при которой зависимое слово — имя прилагательное и все слова с признаками прилагательного</a:t>
            </a:r>
            <a:r>
              <a:rPr lang="ru-RU" sz="2400" dirty="0" smtClean="0">
                <a:solidFill>
                  <a:srgbClr val="1F497D"/>
                </a:solidFill>
                <a:ea typeface="Times New Roman"/>
                <a:cs typeface="Times New Roman"/>
              </a:rPr>
              <a:t>)</a:t>
            </a:r>
          </a:p>
          <a:p>
            <a:pPr lvl="0">
              <a:lnSpc>
                <a:spcPct val="115000"/>
              </a:lnSpc>
            </a:pPr>
            <a:r>
              <a:rPr lang="ru-RU" sz="2400" b="1" dirty="0">
                <a:solidFill>
                  <a:srgbClr val="1F497D"/>
                </a:solidFill>
                <a:ea typeface="Times New Roman"/>
                <a:cs typeface="Times New Roman"/>
              </a:rPr>
              <a:t>Управление</a:t>
            </a:r>
            <a:r>
              <a:rPr lang="ru-RU" sz="2400" dirty="0">
                <a:solidFill>
                  <a:srgbClr val="1F497D"/>
                </a:solidFill>
                <a:ea typeface="Times New Roman"/>
                <a:cs typeface="Times New Roman"/>
              </a:rPr>
              <a:t> (такая связь, при которой зависимое слово имя существительное и все слова с признаками существительного</a:t>
            </a:r>
            <a:r>
              <a:rPr lang="ru-RU" sz="2400" dirty="0" smtClean="0">
                <a:solidFill>
                  <a:srgbClr val="1F497D"/>
                </a:solidFill>
                <a:ea typeface="Times New Roman"/>
                <a:cs typeface="Times New Roman"/>
              </a:rPr>
              <a:t>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1F497D"/>
                </a:solidFill>
                <a:ea typeface="Times New Roman"/>
                <a:cs typeface="Times New Roman"/>
              </a:rPr>
              <a:t>Примыкание</a:t>
            </a:r>
            <a:r>
              <a:rPr lang="ru-RU" sz="2400" dirty="0">
                <a:solidFill>
                  <a:srgbClr val="1F497D"/>
                </a:solidFill>
                <a:ea typeface="Times New Roman"/>
                <a:cs typeface="Times New Roman"/>
              </a:rPr>
              <a:t> (связь, при которой зависимое слово – наречие, деепричастие, неопределенная форма глагола)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1F497D"/>
                </a:solidFill>
                <a:ea typeface="Times New Roman"/>
                <a:cs typeface="Times New Roman"/>
              </a:rPr>
              <a:t>  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7830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9517" y="1278038"/>
            <a:ext cx="57745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Практическое закрепление знаний</a:t>
            </a:r>
            <a:r>
              <a:rPr lang="ru-RU" b="1" dirty="0"/>
              <a:t>.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801258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Найдите верное утверждение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1.В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подчинительных словосочетаниях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нельзя выделить ни главного, ни 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зависимого слова.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2. В подчинительных словосочетаниях всегда можно выделить главное и зависимое слова.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3. И в подчинительных, и в сочинительных словосочетаниях всегда можно выделить главное и зависимое слова.</a:t>
            </a:r>
          </a:p>
          <a:p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4. В сочинительных словосочетаниях всегда можно выделить главное и зависимое слова.</a:t>
            </a:r>
          </a:p>
        </p:txBody>
      </p:sp>
    </p:spTree>
    <p:extLst>
      <p:ext uri="{BB962C8B-B14F-4D97-AF65-F5344CB8AC3E}">
        <p14:creationId xmlns:p14="http://schemas.microsoft.com/office/powerpoint/2010/main" val="382046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488" y="1012825"/>
            <a:ext cx="6931025" cy="383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12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34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1859B"/>
      </a:hlink>
      <a:folHlink>
        <a:srgbClr val="31859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524</TotalTime>
  <Words>509</Words>
  <Application>Microsoft Office PowerPoint</Application>
  <PresentationFormat>Экран (4:3)</PresentationFormat>
  <Paragraphs>68</Paragraphs>
  <Slides>16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3</cp:lastModifiedBy>
  <cp:revision>45</cp:revision>
  <dcterms:created xsi:type="dcterms:W3CDTF">2014-07-06T18:18:01Z</dcterms:created>
  <dcterms:modified xsi:type="dcterms:W3CDTF">2017-12-26T18:48:39Z</dcterms:modified>
</cp:coreProperties>
</file>