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PT Sans Narrow"/>
      <p:regular r:id="rId31"/>
      <p:bold r:id="rId32"/>
    </p:embeddedFont>
    <p:embeddedFont>
      <p:font typeface="Open Sans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7EF74782-8604-4E9B-A35B-EC6F0104BEB7}">
  <a:tblStyle styleId="{7EF74782-8604-4E9B-A35B-EC6F0104BEB7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PTSansNarrow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OpenSans-regular.fntdata"/><Relationship Id="rId10" Type="http://schemas.openxmlformats.org/officeDocument/2006/relationships/slide" Target="slides/slide5.xml"/><Relationship Id="rId32" Type="http://schemas.openxmlformats.org/officeDocument/2006/relationships/font" Target="fonts/PTSansNarrow-bold.fntdata"/><Relationship Id="rId13" Type="http://schemas.openxmlformats.org/officeDocument/2006/relationships/slide" Target="slides/slide8.xml"/><Relationship Id="rId35" Type="http://schemas.openxmlformats.org/officeDocument/2006/relationships/font" Target="fonts/OpenSans-italic.fntdata"/><Relationship Id="rId12" Type="http://schemas.openxmlformats.org/officeDocument/2006/relationships/slide" Target="slides/slide7.xml"/><Relationship Id="rId34" Type="http://schemas.openxmlformats.org/officeDocument/2006/relationships/font" Target="fonts/OpenSans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OpenSans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7007735" y="3176887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1575034" y="3158251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" name="Shape 12"/>
          <p:cNvGrpSpPr/>
          <p:nvPr/>
        </p:nvGrpSpPr>
        <p:grpSpPr>
          <a:xfrm>
            <a:off x="1004144" y="1022025"/>
            <a:ext cx="7136667" cy="152400"/>
            <a:chOff x="1346428" y="1011300"/>
            <a:chExt cx="6452100" cy="152400"/>
          </a:xfrm>
        </p:grpSpPr>
        <p:cxnSp>
          <p:nvCxnSpPr>
            <p:cNvPr id="13" name="Shape 13"/>
            <p:cNvCxnSpPr/>
            <p:nvPr/>
          </p:nvCxnSpPr>
          <p:spPr>
            <a:xfrm rot="10800000">
              <a:off x="1346428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 rot="10800000">
              <a:off x="1346428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5" name="Shape 15"/>
          <p:cNvGrpSpPr/>
          <p:nvPr/>
        </p:nvGrpSpPr>
        <p:grpSpPr>
          <a:xfrm>
            <a:off x="1004151" y="3969100"/>
            <a:ext cx="7136667" cy="152400"/>
            <a:chOff x="1346435" y="3969087"/>
            <a:chExt cx="6452100" cy="152400"/>
          </a:xfrm>
        </p:grpSpPr>
        <p:cxnSp>
          <p:nvCxnSpPr>
            <p:cNvPr id="16" name="Shape 16"/>
            <p:cNvCxnSpPr/>
            <p:nvPr/>
          </p:nvCxnSpPr>
          <p:spPr>
            <a:xfrm>
              <a:off x="1346435" y="4121487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>
              <a:off x="1346435" y="3969087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18" name="Shape 18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7" name="Shape 57"/>
          <p:cNvSpPr txBox="1"/>
          <p:nvPr>
            <p:ph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3"/>
              </a:buClr>
              <a:buSzPct val="100000"/>
              <a:defRPr sz="13000">
                <a:solidFill>
                  <a:schemeClr val="accent3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3" name="Shape 33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7" name="Shape 4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8" name="Shape 48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Open Sans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2.png"/><Relationship Id="rId4" Type="http://schemas.openxmlformats.org/officeDocument/2006/relationships/image" Target="../media/image05.png"/><Relationship Id="rId11" Type="http://schemas.openxmlformats.org/officeDocument/2006/relationships/image" Target="../media/image07.gif"/><Relationship Id="rId10" Type="http://schemas.openxmlformats.org/officeDocument/2006/relationships/image" Target="../media/image01.png"/><Relationship Id="rId12" Type="http://schemas.openxmlformats.org/officeDocument/2006/relationships/image" Target="../media/image10.png"/><Relationship Id="rId9" Type="http://schemas.openxmlformats.org/officeDocument/2006/relationships/image" Target="../media/image06.png"/><Relationship Id="rId5" Type="http://schemas.openxmlformats.org/officeDocument/2006/relationships/image" Target="../media/image04.png"/><Relationship Id="rId6" Type="http://schemas.openxmlformats.org/officeDocument/2006/relationships/image" Target="../media/image09.png"/><Relationship Id="rId7" Type="http://schemas.openxmlformats.org/officeDocument/2006/relationships/image" Target="../media/image08.png"/><Relationship Id="rId8" Type="http://schemas.openxmlformats.org/officeDocument/2006/relationships/image" Target="../media/image0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hape 66"/>
          <p:cNvCxnSpPr/>
          <p:nvPr/>
        </p:nvCxnSpPr>
        <p:spPr>
          <a:xfrm>
            <a:off x="578100" y="908925"/>
            <a:ext cx="7987800" cy="10800"/>
          </a:xfrm>
          <a:prstGeom prst="straightConnector1">
            <a:avLst/>
          </a:prstGeom>
          <a:noFill/>
          <a:ln cap="flat" cmpd="sng" w="76200">
            <a:solidFill>
              <a:schemeClr val="accent3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67" name="Shape 67"/>
          <p:cNvCxnSpPr/>
          <p:nvPr/>
        </p:nvCxnSpPr>
        <p:spPr>
          <a:xfrm>
            <a:off x="578100" y="4429725"/>
            <a:ext cx="7987800" cy="10800"/>
          </a:xfrm>
          <a:prstGeom prst="straightConnector1">
            <a:avLst/>
          </a:prstGeom>
          <a:noFill/>
          <a:ln cap="flat" cmpd="sng" w="76200">
            <a:solidFill>
              <a:schemeClr val="accent3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68" name="Shape 68"/>
          <p:cNvCxnSpPr/>
          <p:nvPr/>
        </p:nvCxnSpPr>
        <p:spPr>
          <a:xfrm>
            <a:off x="577950" y="1015875"/>
            <a:ext cx="7988100" cy="2130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69" name="Shape 69"/>
          <p:cNvCxnSpPr/>
          <p:nvPr/>
        </p:nvCxnSpPr>
        <p:spPr>
          <a:xfrm>
            <a:off x="577950" y="4312125"/>
            <a:ext cx="7988100" cy="21300"/>
          </a:xfrm>
          <a:prstGeom prst="straightConnector1">
            <a:avLst/>
          </a:prstGeom>
          <a:noFill/>
          <a:ln cap="flat" cmpd="sng" w="19050">
            <a:solidFill>
              <a:schemeClr val="accent3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70" name="Shape 70"/>
          <p:cNvCxnSpPr/>
          <p:nvPr/>
        </p:nvCxnSpPr>
        <p:spPr>
          <a:xfrm>
            <a:off x="578100" y="2610525"/>
            <a:ext cx="1047900" cy="108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71" name="Shape 71"/>
          <p:cNvCxnSpPr/>
          <p:nvPr/>
        </p:nvCxnSpPr>
        <p:spPr>
          <a:xfrm>
            <a:off x="7467300" y="2669250"/>
            <a:ext cx="1047900" cy="108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72" name="Shape 72"/>
          <p:cNvSpPr txBox="1"/>
          <p:nvPr/>
        </p:nvSpPr>
        <p:spPr>
          <a:xfrm>
            <a:off x="1690500" y="2000575"/>
            <a:ext cx="5712300" cy="17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ru" sz="60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Спортивный пробег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286350" y="157405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СТАРТ</a:t>
            </a:r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3400" y="2812374"/>
            <a:ext cx="3517200" cy="212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 txBox="1"/>
          <p:nvPr/>
        </p:nvSpPr>
        <p:spPr>
          <a:xfrm>
            <a:off x="7175225" y="1186950"/>
            <a:ext cx="256800" cy="3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311700" y="156300"/>
            <a:ext cx="8520600" cy="859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2400"/>
              <a:t>                                                       Задание №1 </a:t>
            </a:r>
          </a:p>
          <a:p>
            <a:pPr lvl="0">
              <a:spcBef>
                <a:spcPts val="0"/>
              </a:spcBef>
              <a:buNone/>
            </a:pPr>
            <a:r>
              <a:rPr lang="ru" sz="2400"/>
              <a:t>                                 Распределите правильно мячи</a:t>
            </a:r>
          </a:p>
        </p:txBody>
      </p:sp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07361">
            <a:off x="6501024" y="2184436"/>
            <a:ext cx="1347325" cy="154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65564">
            <a:off x="7064320" y="1448040"/>
            <a:ext cx="1581339" cy="951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52626" y="1281387"/>
            <a:ext cx="1490224" cy="128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Shape 1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1223065">
            <a:off x="4671723" y="3012355"/>
            <a:ext cx="1795424" cy="14961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" name="Shape 138"/>
          <p:cNvCxnSpPr/>
          <p:nvPr/>
        </p:nvCxnSpPr>
        <p:spPr>
          <a:xfrm>
            <a:off x="4570500" y="1219050"/>
            <a:ext cx="3000" cy="347550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lg" w="lg" type="none"/>
            <a:tailEnd len="lg" w="lg" type="none"/>
          </a:ln>
        </p:spPr>
      </p:cxnSp>
      <p:pic>
        <p:nvPicPr>
          <p:cNvPr id="139" name="Shape 1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287259">
            <a:off x="6542175" y="3690904"/>
            <a:ext cx="2173223" cy="994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 rot="1763310">
            <a:off x="1833482" y="2445160"/>
            <a:ext cx="1035490" cy="1023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Shape 14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3985653">
            <a:off x="2970369" y="1503233"/>
            <a:ext cx="1216588" cy="12371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36838" y="1298098"/>
            <a:ext cx="1647425" cy="164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811250" y="3227825"/>
            <a:ext cx="1321858" cy="154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60075" y="3227825"/>
            <a:ext cx="1237592" cy="160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311700" y="134925"/>
            <a:ext cx="8520600" cy="1142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 sz="2400"/>
              <a:t>Задание №2</a:t>
            </a:r>
          </a:p>
          <a:p>
            <a:pPr lvl="0">
              <a:spcBef>
                <a:spcPts val="0"/>
              </a:spcBef>
              <a:buNone/>
            </a:pPr>
            <a:r>
              <a:rPr lang="ru" sz="2200"/>
              <a:t>Определи правильную последовательность подготавливающих упражнений.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311700" y="1277025"/>
            <a:ext cx="8520600" cy="3449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i="1" lang="ru" sz="2400"/>
              <a:t>Упражнения подготавливающие к броску мяча в корзину: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ru"/>
              <a:t>Передача мяча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ru"/>
              <a:t>Перебрасывание мяча через сетку натянутую выше головы ребенка (произвольным способом)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ru"/>
              <a:t>Метание мяча в обруч, расположенный на полу, с расстояния 2-2,5 метра снизу, сверху, из-за головы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ru"/>
              <a:t>Удары мячом об пол и броски его в баскетбольный щит</a:t>
            </a:r>
          </a:p>
          <a:p>
            <a:pPr indent="-228600" lvl="0" marL="457200">
              <a:spcBef>
                <a:spcPts val="0"/>
              </a:spcBef>
              <a:buAutoNum type="arabicPeriod"/>
            </a:pPr>
            <a:r>
              <a:rPr lang="ru"/>
              <a:t>Бросок мяча в корзину, бросок мяча в корзину стоящую на полу, удобным для детей способом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145600"/>
            <a:ext cx="8520600" cy="87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 sz="2400"/>
              <a:t>Задание №2</a:t>
            </a:r>
          </a:p>
          <a:p>
            <a:pPr lvl="0">
              <a:spcBef>
                <a:spcPts val="0"/>
              </a:spcBef>
              <a:buNone/>
            </a:pPr>
            <a:r>
              <a:rPr lang="ru" sz="2400"/>
              <a:t>                                            (Правильный ответ)</a:t>
            </a:r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i="1" lang="ru" sz="2400"/>
              <a:t>Упражнения подготавливающие к броску мяча в корзину: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ru"/>
              <a:t>Перебрасывание мяча через сетку натянутую выше головы ребенка (произвольным способом)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ru"/>
              <a:t>Метание мяча в обруч, расположенный на полу, с расстояния 2-2,5 метра снизу, сверху, из-за головы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ru"/>
              <a:t>Бросок мяча в корзину, бросок мяча в корзину стоящую на полу, удобным для детей способом</a:t>
            </a:r>
          </a:p>
          <a:p>
            <a:pPr indent="-228600" lvl="0" marL="457200" rtl="0">
              <a:spcBef>
                <a:spcPts val="0"/>
              </a:spcBef>
              <a:buAutoNum type="arabicPeriod"/>
            </a:pPr>
            <a:r>
              <a:rPr lang="ru"/>
              <a:t>Передача мяча</a:t>
            </a:r>
          </a:p>
          <a:p>
            <a:pPr indent="-228600" lvl="0" marL="457200">
              <a:spcBef>
                <a:spcPts val="0"/>
              </a:spcBef>
              <a:buAutoNum type="arabicPeriod"/>
            </a:pPr>
            <a:r>
              <a:rPr lang="ru"/>
              <a:t>Удары мячом об пол и броски его в баскетбольный щит</a:t>
            </a:r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311700" y="167000"/>
            <a:ext cx="8520600" cy="1142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ru" sz="2400"/>
              <a:t>Задание №3</a:t>
            </a:r>
          </a:p>
          <a:p>
            <a:pPr lvl="0" rtl="0">
              <a:spcBef>
                <a:spcPts val="0"/>
              </a:spcBef>
              <a:buNone/>
            </a:pPr>
            <a:r>
              <a:rPr lang="ru" sz="2200"/>
              <a:t>Определи правильную последовательность подготавливающих упражнений.</a:t>
            </a:r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311700" y="1309100"/>
            <a:ext cx="8520600" cy="322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2400"/>
              <a:t>Упражнения подготавливающие к ведению мяча: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Отбивание мяча на месте правой и левой рукой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Удары мяча об пол одной рукой и ловля его двумя руками стоя и при ходьбе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Ведение мяча, остановка шагом и передача мяча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Ведение мяча, ударяя ладонью по нему (произвольным способом)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Ведение мяча с изменением скорости и направления передвижения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311700" y="145600"/>
            <a:ext cx="8520600" cy="870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ru" sz="2400"/>
              <a:t>Задание №3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ru" sz="2400"/>
              <a:t>(Правильный ответ)</a:t>
            </a:r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2400"/>
              <a:t>Упражнения подготавливающие к ведению мяча: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Удары мяча об пол одной рукой и ловля его двумя руками стоя и при ходьбе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Отбивание мяча на месте правой и левой рукой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Ведение мяча, ударяя ладонью по нему (произвольным способом)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Ведение мяча, остановка шагом и передача мяча</a:t>
            </a:r>
          </a:p>
          <a:p>
            <a:pPr indent="-361950" lvl="0" marL="457200" rtl="0">
              <a:spcBef>
                <a:spcPts val="0"/>
              </a:spcBef>
              <a:buSzPct val="100000"/>
              <a:buAutoNum type="arabicPeriod"/>
            </a:pPr>
            <a:r>
              <a:rPr lang="ru" sz="2100"/>
              <a:t>Ведение мяча с изменением скорости и направления передвижения</a:t>
            </a:r>
          </a:p>
        </p:txBody>
      </p:sp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311700" y="167000"/>
            <a:ext cx="8520600" cy="83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ru" sz="2400"/>
              <a:t>Задание №4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ru" sz="2400"/>
              <a:t>Заполните таблицу, используя предложенные варианты: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311700" y="1176275"/>
            <a:ext cx="8520600" cy="3721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i="1" lang="ru" sz="2400"/>
              <a:t>Ходьба на лыжах, баскетбол, бадминтон, катание на велосипеде, катание на санках, хоккей, катание на коньках, футбол, плавание, скольжение, городки, настольный теннис.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aphicFrame>
        <p:nvGraphicFramePr>
          <p:cNvPr id="175" name="Shape 175"/>
          <p:cNvGraphicFramePr/>
          <p:nvPr/>
        </p:nvGraphicFramePr>
        <p:xfrm>
          <a:off x="514075" y="3161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{7EF74782-8604-4E9B-A35B-EC6F0104BEB7}</a:tableStyleId>
              </a:tblPr>
              <a:tblGrid>
                <a:gridCol w="4068650"/>
                <a:gridCol w="4047200"/>
              </a:tblGrid>
              <a:tr h="715175"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" sz="24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Спортивные упражнения</a:t>
                      </a:r>
                    </a:p>
                  </a:txBody>
                  <a:tcPr marT="91425" marB="91425" marR="91425" marL="91425" anchor="ctr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600"/>
                        </a:spcAft>
                        <a:buNone/>
                      </a:pPr>
                      <a:r>
                        <a:rPr lang="ru" sz="2400">
                          <a:solidFill>
                            <a:schemeClr val="dk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Спортивные игры</a:t>
                      </a:r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chemeClr val="dk1"/>
                    </a:solidFill>
                  </a:tcPr>
                </a:tc>
              </a:tr>
              <a:tr h="71517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x="286350" y="1700225"/>
            <a:ext cx="8571300" cy="8373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“Остановись, подумай!”</a:t>
            </a:r>
          </a:p>
        </p:txBody>
      </p:sp>
      <p:sp>
        <p:nvSpPr>
          <p:cNvPr id="181" name="Shape 181"/>
          <p:cNvSpPr txBox="1"/>
          <p:nvPr/>
        </p:nvSpPr>
        <p:spPr>
          <a:xfrm>
            <a:off x="642150" y="2641250"/>
            <a:ext cx="78597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ru" sz="3000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Толковый словарик</a:t>
            </a:r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/>
        </p:nvSpPr>
        <p:spPr>
          <a:xfrm>
            <a:off x="235250" y="139025"/>
            <a:ext cx="8918400" cy="7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1. Это состояние полного физического, психического и социального благополучие, а не просто отсутствие болезни.</a:t>
            </a:r>
            <a:r>
              <a:rPr lang="ru"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</p:txBody>
      </p:sp>
      <p:sp>
        <p:nvSpPr>
          <p:cNvPr id="187" name="Shape 187"/>
          <p:cNvSpPr txBox="1"/>
          <p:nvPr/>
        </p:nvSpPr>
        <p:spPr>
          <a:xfrm>
            <a:off x="7429250" y="437225"/>
            <a:ext cx="20637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i="1" lang="ru" sz="20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(Здоровье)</a:t>
            </a:r>
          </a:p>
        </p:txBody>
      </p:sp>
      <p:cxnSp>
        <p:nvCxnSpPr>
          <p:cNvPr id="188" name="Shape 188"/>
          <p:cNvCxnSpPr/>
          <p:nvPr/>
        </p:nvCxnSpPr>
        <p:spPr>
          <a:xfrm>
            <a:off x="-5275" y="5143500"/>
            <a:ext cx="9142800" cy="10800"/>
          </a:xfrm>
          <a:prstGeom prst="straightConnector1">
            <a:avLst/>
          </a:prstGeom>
          <a:noFill/>
          <a:ln cap="flat" cmpd="sng" w="114300">
            <a:solidFill>
              <a:schemeClr val="accent3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89" name="Shape 189"/>
          <p:cNvSpPr txBox="1"/>
          <p:nvPr/>
        </p:nvSpPr>
        <p:spPr>
          <a:xfrm>
            <a:off x="241200" y="999912"/>
            <a:ext cx="8661600" cy="70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2. Это педагогический процесс, направленный на достижение физического совершенства.</a:t>
            </a:r>
          </a:p>
        </p:txBody>
      </p:sp>
      <p:sp>
        <p:nvSpPr>
          <p:cNvPr id="190" name="Shape 190"/>
          <p:cNvSpPr txBox="1"/>
          <p:nvPr/>
        </p:nvSpPr>
        <p:spPr>
          <a:xfrm>
            <a:off x="5441625" y="1326012"/>
            <a:ext cx="4694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i="1" lang="ru" sz="20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(Физическое воспитание)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235250" y="1860787"/>
            <a:ext cx="8370300" cy="91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3. Это система мер,  включающая взаимосвязь и взаимодействие всех факторов образовательной среды, направленных на сохранение здоровья ребенка на всех этапах его обучения и развития.</a:t>
            </a:r>
          </a:p>
        </p:txBody>
      </p:sp>
      <p:sp>
        <p:nvSpPr>
          <p:cNvPr id="192" name="Shape 192"/>
          <p:cNvSpPr txBox="1"/>
          <p:nvPr/>
        </p:nvSpPr>
        <p:spPr>
          <a:xfrm>
            <a:off x="4114075" y="2473650"/>
            <a:ext cx="5218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i="1" lang="ru" sz="20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(Здоровьесберегающая технология)</a:t>
            </a:r>
          </a:p>
        </p:txBody>
      </p:sp>
      <p:sp>
        <p:nvSpPr>
          <p:cNvPr id="193" name="Shape 193"/>
          <p:cNvSpPr txBox="1"/>
          <p:nvPr/>
        </p:nvSpPr>
        <p:spPr>
          <a:xfrm>
            <a:off x="193850" y="2828375"/>
            <a:ext cx="8453100" cy="70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4. Это способность противостоять утомлению в какой-либо деятельности.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6711975" y="3274737"/>
            <a:ext cx="23676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i="1" lang="ru" sz="20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(Выносливость)</a:t>
            </a:r>
          </a:p>
        </p:txBody>
      </p:sp>
      <p:sp>
        <p:nvSpPr>
          <p:cNvPr id="195" name="Shape 195"/>
          <p:cNvSpPr txBox="1"/>
          <p:nvPr/>
        </p:nvSpPr>
        <p:spPr>
          <a:xfrm>
            <a:off x="193850" y="3722662"/>
            <a:ext cx="7985100" cy="58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5. Играя обучаться, без того, чтобы об этом знать и без того, чтобы напрягаться - ...</a:t>
            </a:r>
          </a:p>
        </p:txBody>
      </p:sp>
      <p:sp>
        <p:nvSpPr>
          <p:cNvPr id="196" name="Shape 196"/>
          <p:cNvSpPr txBox="1"/>
          <p:nvPr/>
        </p:nvSpPr>
        <p:spPr>
          <a:xfrm>
            <a:off x="5560550" y="4148987"/>
            <a:ext cx="39324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i="1" lang="ru" sz="20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(Имплицитное обучение)</a:t>
            </a:r>
          </a:p>
        </p:txBody>
      </p:sp>
      <p:sp>
        <p:nvSpPr>
          <p:cNvPr id="197" name="Shape 197"/>
          <p:cNvSpPr txBox="1"/>
          <p:nvPr/>
        </p:nvSpPr>
        <p:spPr>
          <a:xfrm>
            <a:off x="235250" y="4378787"/>
            <a:ext cx="8370300" cy="58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6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6. Неожиданное чувство успеха, а также радости для мотивации игры.</a:t>
            </a:r>
          </a:p>
        </p:txBody>
      </p:sp>
      <p:sp>
        <p:nvSpPr>
          <p:cNvPr id="198" name="Shape 198"/>
          <p:cNvSpPr txBox="1"/>
          <p:nvPr/>
        </p:nvSpPr>
        <p:spPr>
          <a:xfrm>
            <a:off x="6553700" y="4774500"/>
            <a:ext cx="3814800" cy="37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i="1" lang="ru" sz="2000">
                <a:solidFill>
                  <a:schemeClr val="accent1"/>
                </a:solidFill>
                <a:latin typeface="Open Sans"/>
                <a:ea typeface="Open Sans"/>
                <a:cs typeface="Open Sans"/>
                <a:sym typeface="Open Sans"/>
              </a:rPr>
              <a:t>(“Дофамин душ”)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1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286350" y="161680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“Дофамин душ”</a:t>
            </a:r>
          </a:p>
        </p:txBody>
      </p:sp>
      <p:sp>
        <p:nvSpPr>
          <p:cNvPr id="204" name="Shape 204"/>
          <p:cNvSpPr txBox="1"/>
          <p:nvPr/>
        </p:nvSpPr>
        <p:spPr>
          <a:xfrm>
            <a:off x="262650" y="2641250"/>
            <a:ext cx="8618700" cy="8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ru" sz="3000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Игра с мячами “Мяч путешественник”</a:t>
            </a:r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286350" y="163820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“Разминка”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963000" y="2641225"/>
            <a:ext cx="7218000" cy="158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ru" sz="3000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Назовите популярные игры с мячом:</a:t>
            </a:r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type="title"/>
          </p:nvPr>
        </p:nvSpPr>
        <p:spPr>
          <a:xfrm>
            <a:off x="286350" y="1627475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Командная игра “Угадай вид спорта”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171100" y="2673325"/>
            <a:ext cx="8854200" cy="18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ru" sz="3000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Правила игры: команда должна выбрать вид спорта и обыграть его, а другая должна угадать, что было задумано</a:t>
            </a:r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/>
          <p:nvPr>
            <p:ph type="title"/>
          </p:nvPr>
        </p:nvSpPr>
        <p:spPr>
          <a:xfrm>
            <a:off x="286350" y="1616800"/>
            <a:ext cx="8571300" cy="942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/>
              <a:t>“Привал”</a:t>
            </a:r>
          </a:p>
        </p:txBody>
      </p:sp>
      <p:sp>
        <p:nvSpPr>
          <p:cNvPr id="216" name="Shape 216"/>
          <p:cNvSpPr txBox="1"/>
          <p:nvPr/>
        </p:nvSpPr>
        <p:spPr>
          <a:xfrm>
            <a:off x="1486950" y="2558800"/>
            <a:ext cx="61701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ru" sz="3000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Творческие задания</a:t>
            </a:r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311700" y="74850"/>
            <a:ext cx="8520600" cy="524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 sz="2400"/>
              <a:t>Музыкальная пауза</a:t>
            </a:r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311700" y="598950"/>
            <a:ext cx="8520600" cy="801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i="1" lang="ru" sz="2000"/>
              <a:t>Угадайте, о каких видах спорта напоминают строчки из известных песен?</a:t>
            </a:r>
          </a:p>
        </p:txBody>
      </p:sp>
      <p:sp>
        <p:nvSpPr>
          <p:cNvPr id="223" name="Shape 223"/>
          <p:cNvSpPr txBox="1"/>
          <p:nvPr/>
        </p:nvSpPr>
        <p:spPr>
          <a:xfrm>
            <a:off x="417050" y="1497075"/>
            <a:ext cx="6555000" cy="34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“Вот кто-то с горочки спустился…”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“Мы на лодочке катались…”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“Я по жизни загулял, словно в темный лес попал…”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“Твоя вишневая “девятка”, меня совсем с ума свела…”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“Все бегут, бегут, бегут, бегут, бегут, бегут…”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“Кони в яблоках, кони серые…”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“Я буду долго гнать велосипед…”</a:t>
            </a: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“если вы в своей квартире, лягте на пол -  3-4, выполняйте правильно движения…”</a:t>
            </a:r>
          </a:p>
          <a:p>
            <a:pPr indent="-342900" lvl="0" marL="45720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“Крутится волчок, крутится волчок… люблю волчок - забаву детства…”</a:t>
            </a:r>
          </a:p>
        </p:txBody>
      </p:sp>
      <p:sp>
        <p:nvSpPr>
          <p:cNvPr id="224" name="Shape 224"/>
          <p:cNvSpPr txBox="1"/>
          <p:nvPr/>
        </p:nvSpPr>
        <p:spPr>
          <a:xfrm>
            <a:off x="7176300" y="1497087"/>
            <a:ext cx="1967700" cy="4220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i="1" lang="ru" sz="1800">
                <a:solidFill>
                  <a:schemeClr val="accent1"/>
                </a:solidFill>
              </a:rPr>
              <a:t>(санный)</a:t>
            </a:r>
          </a:p>
        </p:txBody>
      </p:sp>
      <p:sp>
        <p:nvSpPr>
          <p:cNvPr id="225" name="Shape 225"/>
          <p:cNvSpPr txBox="1"/>
          <p:nvPr/>
        </p:nvSpPr>
        <p:spPr>
          <a:xfrm>
            <a:off x="7176300" y="1876400"/>
            <a:ext cx="1967700" cy="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1800">
                <a:solidFill>
                  <a:schemeClr val="accent1"/>
                </a:solidFill>
              </a:rPr>
              <a:t>(гребля)</a:t>
            </a:r>
          </a:p>
        </p:txBody>
      </p:sp>
      <p:sp>
        <p:nvSpPr>
          <p:cNvPr id="226" name="Shape 226"/>
          <p:cNvSpPr txBox="1"/>
          <p:nvPr/>
        </p:nvSpPr>
        <p:spPr>
          <a:xfrm>
            <a:off x="7176300" y="2151800"/>
            <a:ext cx="1967700" cy="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1800">
                <a:solidFill>
                  <a:schemeClr val="accent1"/>
                </a:solidFill>
              </a:rPr>
              <a:t>(биатлон)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7176300" y="2434050"/>
            <a:ext cx="1967700" cy="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1800">
                <a:solidFill>
                  <a:schemeClr val="accent1"/>
                </a:solidFill>
              </a:rPr>
              <a:t>(ралли)</a:t>
            </a:r>
          </a:p>
        </p:txBody>
      </p:sp>
      <p:sp>
        <p:nvSpPr>
          <p:cNvPr id="228" name="Shape 228"/>
          <p:cNvSpPr txBox="1"/>
          <p:nvPr/>
        </p:nvSpPr>
        <p:spPr>
          <a:xfrm>
            <a:off x="6705800" y="2973187"/>
            <a:ext cx="3315000" cy="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1800">
                <a:solidFill>
                  <a:schemeClr val="accent1"/>
                </a:solidFill>
              </a:rPr>
              <a:t>(легкая атлетика)</a:t>
            </a:r>
          </a:p>
        </p:txBody>
      </p:sp>
      <p:sp>
        <p:nvSpPr>
          <p:cNvPr id="229" name="Shape 229"/>
          <p:cNvSpPr txBox="1"/>
          <p:nvPr/>
        </p:nvSpPr>
        <p:spPr>
          <a:xfrm>
            <a:off x="7176300" y="3245750"/>
            <a:ext cx="1967700" cy="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1800">
                <a:solidFill>
                  <a:schemeClr val="accent1"/>
                </a:solidFill>
              </a:rPr>
              <a:t>(конный)</a:t>
            </a:r>
          </a:p>
        </p:txBody>
      </p:sp>
      <p:sp>
        <p:nvSpPr>
          <p:cNvPr id="230" name="Shape 230"/>
          <p:cNvSpPr txBox="1"/>
          <p:nvPr/>
        </p:nvSpPr>
        <p:spPr>
          <a:xfrm>
            <a:off x="7176300" y="3512350"/>
            <a:ext cx="1967700" cy="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1800">
                <a:solidFill>
                  <a:schemeClr val="accent1"/>
                </a:solidFill>
              </a:rPr>
              <a:t>(велогонки)</a:t>
            </a:r>
          </a:p>
        </p:txBody>
      </p:sp>
      <p:sp>
        <p:nvSpPr>
          <p:cNvPr id="231" name="Shape 231"/>
          <p:cNvSpPr txBox="1"/>
          <p:nvPr/>
        </p:nvSpPr>
        <p:spPr>
          <a:xfrm>
            <a:off x="7176300" y="3906000"/>
            <a:ext cx="1967700" cy="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1800">
                <a:solidFill>
                  <a:schemeClr val="accent1"/>
                </a:solidFill>
              </a:rPr>
              <a:t>(спортивная гимнастика)</a:t>
            </a:r>
          </a:p>
        </p:txBody>
      </p:sp>
      <p:sp>
        <p:nvSpPr>
          <p:cNvPr id="232" name="Shape 232"/>
          <p:cNvSpPr txBox="1"/>
          <p:nvPr/>
        </p:nvSpPr>
        <p:spPr>
          <a:xfrm>
            <a:off x="7176300" y="4478625"/>
            <a:ext cx="1967700" cy="27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i="1" lang="ru" sz="1800">
                <a:solidFill>
                  <a:schemeClr val="accent1"/>
                </a:solidFill>
              </a:rPr>
              <a:t>(фигурное катиние)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type="title"/>
          </p:nvPr>
        </p:nvSpPr>
        <p:spPr>
          <a:xfrm>
            <a:off x="311700" y="74850"/>
            <a:ext cx="8520600" cy="459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ru" sz="2400"/>
              <a:t>Закончите пословицы</a:t>
            </a:r>
          </a:p>
        </p:txBody>
      </p:sp>
      <p:sp>
        <p:nvSpPr>
          <p:cNvPr id="238" name="Shape 238"/>
          <p:cNvSpPr txBox="1"/>
          <p:nvPr/>
        </p:nvSpPr>
        <p:spPr>
          <a:xfrm>
            <a:off x="343050" y="1251125"/>
            <a:ext cx="8457900" cy="36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В здоровом теле -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1800">
              <a:solidFill>
                <a:schemeClr val="dk2"/>
              </a:solidFill>
            </a:endParaRP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Без осанки конь -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1800">
              <a:solidFill>
                <a:schemeClr val="dk2"/>
              </a:solidFill>
            </a:endParaRP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Пешком ходить -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1800">
              <a:solidFill>
                <a:schemeClr val="dk2"/>
              </a:solidFill>
            </a:endParaRP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Со спортом не дружишь -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1800">
              <a:solidFill>
                <a:schemeClr val="dk2"/>
              </a:solidFill>
            </a:endParaRP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Крепок телом -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1800">
              <a:solidFill>
                <a:schemeClr val="dk2"/>
              </a:solidFill>
            </a:endParaRP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Держи голову                       , живот                         , а ноги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1800">
              <a:solidFill>
                <a:schemeClr val="dk2"/>
              </a:solidFill>
            </a:endParaRPr>
          </a:p>
          <a:p>
            <a:pPr indent="-342900" lvl="0" marL="4572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i="1" lang="ru" sz="1800">
                <a:solidFill>
                  <a:schemeClr val="dk2"/>
                </a:solidFill>
              </a:rPr>
              <a:t>Начинай новую жизнь не с понедельника, а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i="1" sz="1800">
              <a:solidFill>
                <a:schemeClr val="dk2"/>
              </a:solidFill>
            </a:endParaRPr>
          </a:p>
        </p:txBody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311700" y="534750"/>
            <a:ext cx="8520600" cy="534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b="1" i="1" lang="ru" sz="2000"/>
              <a:t>Я буду произносить начало пословицы, а вы должны их закончить.</a:t>
            </a:r>
          </a:p>
        </p:txBody>
      </p:sp>
      <p:sp>
        <p:nvSpPr>
          <p:cNvPr id="240" name="Shape 240"/>
          <p:cNvSpPr txBox="1"/>
          <p:nvPr/>
        </p:nvSpPr>
        <p:spPr>
          <a:xfrm>
            <a:off x="3143825" y="1258125"/>
            <a:ext cx="23952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i="1" lang="ru" sz="1800">
                <a:solidFill>
                  <a:schemeClr val="accent1"/>
                </a:solidFill>
              </a:rPr>
              <a:t>здоровый дух.</a:t>
            </a:r>
          </a:p>
        </p:txBody>
      </p:sp>
      <p:sp>
        <p:nvSpPr>
          <p:cNvPr id="241" name="Shape 241"/>
          <p:cNvSpPr txBox="1"/>
          <p:nvPr/>
        </p:nvSpPr>
        <p:spPr>
          <a:xfrm>
            <a:off x="3143825" y="1788787"/>
            <a:ext cx="23952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ru" sz="1800">
                <a:solidFill>
                  <a:schemeClr val="accent1"/>
                </a:solidFill>
              </a:rPr>
              <a:t>корова.</a:t>
            </a:r>
          </a:p>
        </p:txBody>
      </p:sp>
      <p:sp>
        <p:nvSpPr>
          <p:cNvPr id="242" name="Shape 242"/>
          <p:cNvSpPr txBox="1"/>
          <p:nvPr/>
        </p:nvSpPr>
        <p:spPr>
          <a:xfrm>
            <a:off x="3143825" y="2344787"/>
            <a:ext cx="23952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ru" sz="1800">
                <a:solidFill>
                  <a:schemeClr val="accent1"/>
                </a:solidFill>
              </a:rPr>
              <a:t>долго жить.</a:t>
            </a:r>
          </a:p>
        </p:txBody>
      </p:sp>
      <p:sp>
        <p:nvSpPr>
          <p:cNvPr id="243" name="Shape 243"/>
          <p:cNvSpPr txBox="1"/>
          <p:nvPr/>
        </p:nvSpPr>
        <p:spPr>
          <a:xfrm>
            <a:off x="4001975" y="2900800"/>
            <a:ext cx="44136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ru" sz="1800">
                <a:solidFill>
                  <a:schemeClr val="accent1"/>
                </a:solidFill>
              </a:rPr>
              <a:t>не раз потом потужишь.</a:t>
            </a:r>
          </a:p>
        </p:txBody>
      </p:sp>
      <p:sp>
        <p:nvSpPr>
          <p:cNvPr id="244" name="Shape 244"/>
          <p:cNvSpPr txBox="1"/>
          <p:nvPr/>
        </p:nvSpPr>
        <p:spPr>
          <a:xfrm>
            <a:off x="2903275" y="3456800"/>
            <a:ext cx="23952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ru" sz="1800">
                <a:solidFill>
                  <a:schemeClr val="accent1"/>
                </a:solidFill>
              </a:rPr>
              <a:t>богат и делом.</a:t>
            </a:r>
          </a:p>
        </p:txBody>
      </p:sp>
      <p:sp>
        <p:nvSpPr>
          <p:cNvPr id="245" name="Shape 245"/>
          <p:cNvSpPr txBox="1"/>
          <p:nvPr/>
        </p:nvSpPr>
        <p:spPr>
          <a:xfrm>
            <a:off x="2555875" y="4015450"/>
            <a:ext cx="13071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ru" sz="1800">
                <a:solidFill>
                  <a:schemeClr val="accent1"/>
                </a:solidFill>
              </a:rPr>
              <a:t>в холоде </a:t>
            </a:r>
          </a:p>
        </p:txBody>
      </p:sp>
      <p:sp>
        <p:nvSpPr>
          <p:cNvPr id="246" name="Shape 246"/>
          <p:cNvSpPr txBox="1"/>
          <p:nvPr/>
        </p:nvSpPr>
        <p:spPr>
          <a:xfrm>
            <a:off x="4920400" y="4012800"/>
            <a:ext cx="13071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ru" sz="1800">
                <a:solidFill>
                  <a:schemeClr val="accent1"/>
                </a:solidFill>
              </a:rPr>
              <a:t>в голоде</a:t>
            </a:r>
          </a:p>
        </p:txBody>
      </p:sp>
      <p:sp>
        <p:nvSpPr>
          <p:cNvPr id="247" name="Shape 247"/>
          <p:cNvSpPr txBox="1"/>
          <p:nvPr/>
        </p:nvSpPr>
        <p:spPr>
          <a:xfrm>
            <a:off x="7284925" y="4015450"/>
            <a:ext cx="23952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ru" sz="1800">
                <a:solidFill>
                  <a:schemeClr val="accent1"/>
                </a:solidFill>
              </a:rPr>
              <a:t>в тепле.</a:t>
            </a:r>
          </a:p>
        </p:txBody>
      </p:sp>
      <p:sp>
        <p:nvSpPr>
          <p:cNvPr id="248" name="Shape 248"/>
          <p:cNvSpPr txBox="1"/>
          <p:nvPr/>
        </p:nvSpPr>
        <p:spPr>
          <a:xfrm>
            <a:off x="5737075" y="4555750"/>
            <a:ext cx="2395200" cy="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i="1" lang="ru" sz="1800">
                <a:solidFill>
                  <a:schemeClr val="accent1"/>
                </a:solidFill>
              </a:rPr>
              <a:t>с утренней зарядки.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x="311700" y="213850"/>
            <a:ext cx="8520600" cy="951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ru" sz="3000"/>
              <a:t>P.S. “Правила жизни”</a:t>
            </a:r>
          </a:p>
          <a:p>
            <a:pPr lvl="0" algn="ctr">
              <a:spcBef>
                <a:spcPts val="0"/>
              </a:spcBef>
              <a:buNone/>
            </a:pPr>
            <a:r>
              <a:rPr lang="ru" sz="2400"/>
              <a:t>(по солнышку)</a:t>
            </a:r>
          </a:p>
        </p:txBody>
      </p:sp>
      <p:sp>
        <p:nvSpPr>
          <p:cNvPr id="254" name="Shape 254"/>
          <p:cNvSpPr txBox="1"/>
          <p:nvPr>
            <p:ph idx="1" type="body"/>
          </p:nvPr>
        </p:nvSpPr>
        <p:spPr>
          <a:xfrm>
            <a:off x="311700" y="1422100"/>
            <a:ext cx="4211700" cy="3147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ru" sz="2200"/>
              <a:t>Делай добро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ru" sz="2200"/>
              <a:t>Люби и прощай людей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ru" sz="2200"/>
              <a:t>Бойся обидеть человека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ru" sz="2200"/>
              <a:t>Найди свою цель в жизни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ru" sz="2200"/>
              <a:t>Познай себя и мир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ru" sz="2200"/>
              <a:t>Не теряй веры в себя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ru" sz="2200"/>
              <a:t>Худшая ошибка - все время бояться совершить ошибку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5" name="Shape 255"/>
          <p:cNvSpPr txBox="1"/>
          <p:nvPr/>
        </p:nvSpPr>
        <p:spPr>
          <a:xfrm>
            <a:off x="4640925" y="1422225"/>
            <a:ext cx="4127700" cy="31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ru" sz="2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Победи слабость и лень!</a:t>
            </a:r>
          </a:p>
          <a:p>
            <a:pPr indent="-3683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ru" sz="2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Уважай себя!</a:t>
            </a:r>
          </a:p>
          <a:p>
            <a:pPr indent="-3683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ru" sz="2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Умей дарить радость!</a:t>
            </a:r>
          </a:p>
          <a:p>
            <a:pPr indent="-3683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ru" sz="2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Не ошибается только тот, кто ничего не делает</a:t>
            </a:r>
          </a:p>
          <a:p>
            <a:pPr indent="-3683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ru" sz="2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Заботься о своем здоровье</a:t>
            </a:r>
          </a:p>
          <a:p>
            <a:pPr indent="-3683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</a:pPr>
            <a:r>
              <a:rPr lang="ru" sz="22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Принцип “начни с себя”!</a:t>
            </a:r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type="title"/>
          </p:nvPr>
        </p:nvSpPr>
        <p:spPr>
          <a:xfrm>
            <a:off x="311700" y="1642150"/>
            <a:ext cx="8520600" cy="1538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6000"/>
              <a:t>Спасибо за внимание!</a:t>
            </a:r>
          </a:p>
        </p:txBody>
      </p:sp>
      <p:cxnSp>
        <p:nvCxnSpPr>
          <p:cNvPr id="261" name="Shape 261"/>
          <p:cNvCxnSpPr/>
          <p:nvPr/>
        </p:nvCxnSpPr>
        <p:spPr>
          <a:xfrm flipH="1" rot="10800000">
            <a:off x="300" y="0"/>
            <a:ext cx="9143400" cy="213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round/>
            <a:headEnd len="lg" w="lg" type="none"/>
            <a:tailEnd len="lg" w="lg" type="none"/>
          </a:ln>
        </p:spPr>
      </p:cxn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267325"/>
            <a:ext cx="8520600" cy="1112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3000"/>
              <a:t>1.  Игры где забивают голы - мяч должен попасть в ворота или другую цель: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30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646775"/>
            <a:ext cx="4329300" cy="2919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американский футбол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футбол  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хоккей с мячом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хоккей на траве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поло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3000"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/>
        </p:nvSpPr>
        <p:spPr>
          <a:xfrm>
            <a:off x="4800900" y="1646775"/>
            <a:ext cx="4031400" cy="29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ru" sz="3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водное поло</a:t>
            </a:r>
          </a:p>
          <a:p>
            <a:pPr indent="-4191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ru" sz="3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баскетбол</a:t>
            </a:r>
          </a:p>
          <a:p>
            <a:pPr indent="-4191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ru" sz="3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гандбол</a:t>
            </a:r>
          </a:p>
          <a:p>
            <a:pPr indent="-419100" lvl="0" marL="45720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Open Sans"/>
              <a:buChar char="-"/>
            </a:pPr>
            <a:r>
              <a:rPr lang="ru" sz="3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пушбол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445025"/>
            <a:ext cx="8520600" cy="1575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/>
              <a:t>2.  Игры, где мяч нужно перекинуть через сетку - мяч должен быть отбит на половину соперника так, чтобы тот не смог его отбить: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2170750"/>
            <a:ext cx="8520600" cy="265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волейбол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теннис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настольный теннис</a:t>
            </a:r>
          </a:p>
          <a:p>
            <a:pPr indent="-419100" lvl="0" marL="457200">
              <a:spcBef>
                <a:spcPts val="0"/>
              </a:spcBef>
              <a:buSzPct val="100000"/>
              <a:buChar char="-"/>
            </a:pPr>
            <a:r>
              <a:rPr lang="ru" sz="3000"/>
              <a:t>пляжный волейбол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1501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/>
              <a:t>3.  Игры, где по мячу бьют битой - мяч должен быть отбит так, чтобы отбивающий мог добежать до цели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2341850"/>
            <a:ext cx="8520600" cy="2226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бейсбол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крикет</a:t>
            </a:r>
          </a:p>
          <a:p>
            <a:pPr indent="-419100" lvl="0" marL="457200">
              <a:spcBef>
                <a:spcPts val="0"/>
              </a:spcBef>
              <a:buSzPct val="100000"/>
              <a:buChar char="-"/>
            </a:pPr>
            <a:r>
              <a:rPr lang="ru" sz="3000"/>
              <a:t>лапта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311700" y="445025"/>
            <a:ext cx="8520600" cy="2025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/>
              <a:t>4.  Игры, где каждый игрок должен поразить мячом цель - мяч должен поразить цель за наименьшее количество ударов ли наибольшее количество целей за удар: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311700" y="2769575"/>
            <a:ext cx="8520600" cy="1799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гольф</a:t>
            </a:r>
          </a:p>
          <a:p>
            <a:pPr indent="-419100" lvl="0" marL="457200">
              <a:spcBef>
                <a:spcPts val="0"/>
              </a:spcBef>
              <a:buSzPct val="100000"/>
              <a:buChar char="-"/>
            </a:pPr>
            <a:r>
              <a:rPr lang="ru" sz="3000"/>
              <a:t>боулинг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513275"/>
            <a:ext cx="8520600" cy="863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/>
              <a:t>5.  Игры на точность позиционирования: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1988975"/>
            <a:ext cx="8520600" cy="2569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петанк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боулз</a:t>
            </a:r>
          </a:p>
          <a:p>
            <a:pPr indent="-419100" lvl="0" marL="457200">
              <a:spcBef>
                <a:spcPts val="0"/>
              </a:spcBef>
              <a:buSzPct val="100000"/>
              <a:buChar char="-"/>
            </a:pPr>
            <a:r>
              <a:rPr lang="ru" sz="3000"/>
              <a:t>бочче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284625"/>
            <a:ext cx="8520600" cy="1126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/>
              <a:t>6.  Игры, где нет победителей и проигравших. Просто ради удовольствия: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258250" y="1732350"/>
            <a:ext cx="8520600" cy="2790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популярная в Бирме игра - Чинлон</a:t>
            </a:r>
          </a:p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Японская Темари (Кемари)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rPr lang="ru" sz="2400"/>
              <a:t>Цель - подбивая (преимущественно ногами) небольшой мяч в кругу игроков, как можно дольше удержать его в воздухе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3000"/>
              <a:t>7.  Мяч в неигровых видах спорта: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3000"/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311700" y="2127975"/>
            <a:ext cx="8520600" cy="2441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SzPct val="100000"/>
              <a:buChar char="-"/>
            </a:pPr>
            <a:r>
              <a:rPr lang="ru" sz="3000"/>
              <a:t>художественная гимнастика</a:t>
            </a:r>
          </a:p>
          <a:p>
            <a:pPr indent="-419100" lvl="0" marL="457200">
              <a:spcBef>
                <a:spcPts val="0"/>
              </a:spcBef>
              <a:buSzPct val="100000"/>
              <a:buChar char="-"/>
            </a:pPr>
            <a:r>
              <a:rPr lang="ru" sz="3000"/>
              <a:t>метание ядра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