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</p:sldMasterIdLst>
  <p:notesMasterIdLst>
    <p:notesMasterId r:id="rId19"/>
  </p:notesMasterIdLst>
  <p:sldIdLst>
    <p:sldId id="256" r:id="rId3"/>
    <p:sldId id="264" r:id="rId4"/>
    <p:sldId id="263" r:id="rId5"/>
    <p:sldId id="262" r:id="rId6"/>
    <p:sldId id="261" r:id="rId7"/>
    <p:sldId id="260" r:id="rId8"/>
    <p:sldId id="259" r:id="rId9"/>
    <p:sldId id="270" r:id="rId10"/>
    <p:sldId id="258" r:id="rId11"/>
    <p:sldId id="257" r:id="rId12"/>
    <p:sldId id="269" r:id="rId13"/>
    <p:sldId id="268" r:id="rId14"/>
    <p:sldId id="265" r:id="rId15"/>
    <p:sldId id="266" r:id="rId16"/>
    <p:sldId id="267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>
        <p:scale>
          <a:sx n="66" d="100"/>
          <a:sy n="66" d="100"/>
        </p:scale>
        <p:origin x="-152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BDD529-BD94-447C-88D8-FBDE44DE4E8B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DE314-D550-4708-9F60-14554F8A1D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619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1556932"/>
            <a:ext cx="8676964" cy="1260000"/>
          </a:xfrm>
        </p:spPr>
        <p:txBody>
          <a:bodyPr/>
          <a:lstStyle>
            <a:lvl1pPr>
              <a:defRPr sz="8000" b="0">
                <a:solidFill>
                  <a:srgbClr val="C00000"/>
                </a:solidFill>
                <a:effectLst/>
                <a:latin typeface="Matreshka" pitchFamily="2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528591"/>
            <a:ext cx="7452828" cy="1260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4493871"/>
      </p:ext>
    </p:extLst>
  </p:cSld>
  <p:clrMapOvr>
    <a:masterClrMapping/>
  </p:clrMapOvr>
  <p:transition spd="med" advClick="0" advTm="50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185" y="620614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540" y="1880828"/>
            <a:ext cx="8280000" cy="43200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609584262"/>
      </p:ext>
    </p:extLst>
  </p:cSld>
  <p:clrMapOvr>
    <a:masterClrMapping/>
  </p:clrMapOvr>
  <p:transition spd="med" advClick="0" advTm="500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540" y="620614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431540" y="1880828"/>
            <a:ext cx="8280000" cy="4320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91527776"/>
      </p:ext>
    </p:extLst>
  </p:cSld>
  <p:clrMapOvr>
    <a:masterClrMapping/>
  </p:clrMapOvr>
  <p:transition spd="med" advClick="0" advTm="50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460" y="620688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432460" y="1880828"/>
            <a:ext cx="8280000" cy="4320000"/>
          </a:xfrm>
        </p:spPr>
        <p:txBody>
          <a:bodyPr/>
          <a:lstStyle>
            <a:lvl1pPr marL="342000" indent="-342000">
              <a:buSzPct val="60000"/>
              <a:buFont typeface="Wingdings" pitchFamily="2" charset="2"/>
              <a:buChar char="v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 marL="741600" indent="-284400">
              <a:buFont typeface="Arial" pitchFamily="34" charset="0"/>
              <a:buChar char="•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 marL="1144800" indent="-230400">
              <a:buFont typeface="Arial" pitchFamily="34" charset="0"/>
              <a:buChar char="•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  <a:lvl4pPr indent="-324000"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 indent="-324000"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195008314"/>
      </p:ext>
    </p:extLst>
  </p:cSld>
  <p:clrMapOvr>
    <a:masterClrMapping/>
  </p:clrMapOvr>
  <p:transition spd="med" advClick="0" advTm="50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460" y="620688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32460" y="1880828"/>
            <a:ext cx="3780000" cy="4320000"/>
          </a:xfrm>
        </p:spPr>
        <p:txBody>
          <a:bodyPr/>
          <a:lstStyle>
            <a:lvl1pPr>
              <a:defRPr sz="32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460" y="1880828"/>
            <a:ext cx="3780000" cy="4320000"/>
          </a:xfrm>
        </p:spPr>
        <p:txBody>
          <a:bodyPr/>
          <a:lstStyle>
            <a:lvl1pPr>
              <a:defRPr sz="32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903127760"/>
      </p:ext>
    </p:extLst>
  </p:cSld>
  <p:clrMapOvr>
    <a:masterClrMapping/>
  </p:clrMapOvr>
  <p:transition spd="med" advClick="0" advTm="50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73372"/>
      </p:ext>
    </p:extLst>
  </p:cSld>
  <p:clrMapOvr>
    <a:masterClrMapping/>
  </p:clrMapOvr>
  <p:transition spd="med" advClick="0" advTm="500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ДЕТСКИЕ\Nezhniy\Nezhn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420888"/>
            <a:ext cx="6622504" cy="1251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005064"/>
            <a:ext cx="6400800" cy="1104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2654153"/>
      </p:ext>
    </p:extLst>
  </p:cSld>
  <p:clrMapOvr>
    <a:masterClrMapping/>
  </p:clrMapOvr>
  <p:transition spd="med" advClick="0" advTm="500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286183"/>
      </p:ext>
    </p:extLst>
  </p:cSld>
  <p:clrMapOvr>
    <a:masterClrMapping/>
  </p:clrMapOvr>
  <p:transition spd="med" advClick="0" advTm="500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620713"/>
            <a:ext cx="8278812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68313" y="1916113"/>
            <a:ext cx="8278812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ransition spd="med" advClick="0" advTm="5000">
    <p:pull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rgbClr val="C00000"/>
          </a:solidFill>
          <a:latin typeface="+mj-lt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60000"/>
        <a:buFont typeface="Wingdings" pitchFamily="2" charset="2"/>
        <a:buChar char="v"/>
        <a:defRPr sz="3200" kern="1200">
          <a:solidFill>
            <a:srgbClr val="0D0D0D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0D0D0D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D0D0D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:\ProPowerPoint\Шаблоны\ДЕТСКИЕ\Nezhniy\NezhnySlid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2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12875"/>
            <a:ext cx="8229600" cy="471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0" y="6515100"/>
            <a:ext cx="1530350" cy="3079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BFBFBF"/>
                </a:solidFill>
                <a:latin typeface="Ariston" pitchFamily="66" charset="0"/>
                <a:cs typeface="+mn-cs"/>
              </a:rPr>
              <a:t>ProPowerPoint.ru</a:t>
            </a:r>
            <a:endParaRPr lang="ru-RU" sz="1400" smtClean="0">
              <a:solidFill>
                <a:srgbClr val="BFBFBF"/>
              </a:solidFill>
              <a:latin typeface="Ariston" pitchFamily="66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transition spd="med" advClick="0" advTm="5000">
    <p:pull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754" y="908720"/>
            <a:ext cx="84331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чего начинается Родина?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80692" y="1965186"/>
            <a:ext cx="36949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Патриотическое воспитание детей</a:t>
            </a:r>
          </a:p>
          <a:p>
            <a:pPr algn="ctr"/>
            <a:r>
              <a:rPr lang="ru-RU" sz="2400" dirty="0"/>
              <a:t>старшего дошкольного возраста</a:t>
            </a:r>
          </a:p>
          <a:p>
            <a:pPr algn="ctr"/>
            <a:endParaRPr lang="ru-RU" sz="2400" dirty="0"/>
          </a:p>
        </p:txBody>
      </p:sp>
      <p:pic>
        <p:nvPicPr>
          <p:cNvPr id="1026" name="Picture 2" descr="F:\Проект - С ЧЕГО НАЧИНАЕТСЯ РОДИНА\Красное\IMG_22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847652"/>
            <a:ext cx="3094435" cy="412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F:\Проект - С ЧЕГО НАЧИНАЕТСЯ РОДИНА\Красное\IMG_20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4273" y="3762477"/>
            <a:ext cx="2767822" cy="2075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624179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Проект - С ЧЕГО НАЧИНАЕТСЯ РОДИНА\семья\ял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715977"/>
            <a:ext cx="3528392" cy="2954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7" descr="F:\Проект - С ЧЕГО НАЧИНАЕТСЯ РОДИНА\семья\анис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8383" y="3140968"/>
            <a:ext cx="2177357" cy="3348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F:\Проект - С ЧЕГО НАЧИНАЕТСЯ РОДИНА\семья\бобковы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3028887"/>
            <a:ext cx="3150821" cy="335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07062" y="709746"/>
            <a:ext cx="64369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ctr" fontAlgn="base"/>
            <a:r>
              <a:rPr lang="ru-RU" sz="2400" dirty="0">
                <a:solidFill>
                  <a:srgbClr val="373737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«Моя семья» 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 fontAlgn="base"/>
            <a:r>
              <a:rPr lang="ru-RU" sz="2400" dirty="0">
                <a:solidFill>
                  <a:srgbClr val="373737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           Семья – это важно! Семья – это счастье!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 fontAlgn="base"/>
            <a:r>
              <a:rPr lang="ru-RU" sz="2400" dirty="0">
                <a:solidFill>
                  <a:srgbClr val="373737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           Семья – это труд, друг о друге забота.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 fontAlgn="base"/>
            <a:r>
              <a:rPr lang="ru-RU" sz="2400" dirty="0">
                <a:solidFill>
                  <a:srgbClr val="373737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           Семья – это много домашней работы.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 fontAlgn="base"/>
            <a:r>
              <a:rPr lang="ru-RU" sz="2400" dirty="0">
                <a:solidFill>
                  <a:srgbClr val="373737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           Семья – это важно! Семья – это сложно!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 fontAlgn="base"/>
            <a:r>
              <a:rPr lang="ru-RU" sz="2400" dirty="0">
                <a:solidFill>
                  <a:srgbClr val="373737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           Но счастливо жить одному невозможно</a:t>
            </a:r>
            <a:r>
              <a:rPr lang="ru-RU" sz="2000" dirty="0">
                <a:solidFill>
                  <a:srgbClr val="373737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!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710563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476" y="548680"/>
            <a:ext cx="8509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Защитника Отечества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F:\Проект - С ЧЕГО НАЧИНАЕТСЯ РОДИНА\Красное\Д с\IMG_45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46" y="1428390"/>
            <a:ext cx="4733799" cy="355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Проект - С ЧЕГО НАЧИНАЕТСЯ РОДИНА\Красное\Д с\IMG_46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010124"/>
            <a:ext cx="2972467" cy="222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Проект - С ЧЕГО НАЧИНАЕТСЯ РОДИНА\Красное\Д с\IMG_46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0915" y="1492350"/>
            <a:ext cx="3256490" cy="434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420921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620688"/>
            <a:ext cx="65746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Мамочке, любимой!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F:\Проект - С ЧЕГО НАЧИНАЕТСЯ РОДИНА\Красное\Д с\IMG_41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544018"/>
            <a:ext cx="3303758" cy="440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Проект - С ЧЕГО НАЧИНАЕТСЯ РОДИНА\Красное\Д с\IMG_41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5256584" cy="394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0497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Проект - С ЧЕГО НАЧИНАЕТСЯ РОДИНА\20160829_0813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627194">
            <a:off x="5033523" y="1145030"/>
            <a:ext cx="4495479" cy="3371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494400"/>
            <a:ext cx="43542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Победы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2" name="Picture 4" descr="F:\Проект - С ЧЕГО НАЧИНАЕТСЯ РОДИНА\Красное\Д с\SAM_40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619" y="1390220"/>
            <a:ext cx="3863317" cy="289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Проект - С ЧЕГО НАЧИНАЕТСЯ РОДИНА\Красное\Д с\SAM_398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933056"/>
            <a:ext cx="3261932" cy="2446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63488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476672"/>
            <a:ext cx="37915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семьи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6" name="Picture 4" descr="F:\Проект - С ЧЕГО НАЧИНАЕТСЯ РОДИНА\20160829_08134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1327" y="4055066"/>
            <a:ext cx="5004047" cy="278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Проект - С ЧЕГО НАЧИНАЕТСЯ РОДИНА\20160829_08133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48" b="-1"/>
          <a:stretch/>
        </p:blipFill>
        <p:spPr bwMode="auto">
          <a:xfrm>
            <a:off x="0" y="1196752"/>
            <a:ext cx="3975135" cy="493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30425" y="1369526"/>
            <a:ext cx="521345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удивительный незаменимый и сложный организм. Это близкие люди, это традиции, которые мы перенимаем из поколения в поколения, это греет нас своей добротой и бескорыстностью и помогает идти дальше. </a:t>
            </a:r>
          </a:p>
        </p:txBody>
      </p:sp>
    </p:spTree>
    <p:extLst>
      <p:ext uri="{BB962C8B-B14F-4D97-AF65-F5344CB8AC3E}">
        <p14:creationId xmlns:p14="http://schemas.microsoft.com/office/powerpoint/2010/main" val="3137238021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Проект - С ЧЕГО НАЧИНАЕТСЯ РОДИНА\Красное\Д с\IMG_46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4800807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187237"/>
            <a:ext cx="3455987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20072" y="798605"/>
            <a:ext cx="3600400" cy="494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sz="2400" kern="1800" dirty="0">
                <a:latin typeface="Times New Roman"/>
                <a:ea typeface="Calibri"/>
                <a:cs typeface="Times New Roman"/>
              </a:rPr>
              <a:t>Человеку важно знать свои корни - отдельному человеку, семье, народу - тогда и воздух, которым мы дышим, будет целебен и вкусен, дороже будет взрастившая нас земля и легче будет почувствовать назначение и смысл человеческой жизни.</a:t>
            </a:r>
            <a:endParaRPr lang="ru-RU" sz="2000" dirty="0">
              <a:ea typeface="Calibri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2400" kern="1800" dirty="0">
                <a:latin typeface="Times New Roman"/>
                <a:ea typeface="Calibri"/>
                <a:cs typeface="Times New Roman"/>
              </a:rPr>
              <a:t>                                                                                                В.М. Песков </a:t>
            </a:r>
            <a:endParaRPr lang="ru-RU" sz="2000" dirty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400" kern="1800" dirty="0"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12495015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333660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44624" y="800686"/>
            <a:ext cx="109452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Моя малая Родина – село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КРАСНОЕ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8822" y="2555011"/>
            <a:ext cx="6832259" cy="3569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6399139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 - С ЧЕГО НАЧИНАЕТСЯ РОДИНА\Красное\IMG_48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27370"/>
            <a:ext cx="6698526" cy="502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Проект - С ЧЕГО НАЧИНАЕТСЯ РОДИНА\Красное\IMG_483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210516" y="2346436"/>
            <a:ext cx="3485628" cy="4066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580487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Проект - С ЧЕГО НАЧИНАЕТСЯ РОДИНА\Красное\IMG_48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463" y="764704"/>
            <a:ext cx="3361701" cy="2521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Проект - С ЧЕГО НАЧИНАЕТСЯ РОДИНА\Красное\Изображение JPEG (27057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6587" y="764704"/>
            <a:ext cx="3361508" cy="2521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Проект - С ЧЕГО НАЧИНАЕТСЯ РОДИНА\Красное\Изображение JPEG (14400277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19" y="3861048"/>
            <a:ext cx="3176587" cy="2382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:\Проект - С ЧЕГО НАЧИНАЕТСЯ РОДИНА\Красное\IMG_48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9434" y="3898263"/>
            <a:ext cx="3155813" cy="23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Проект - С ЧЕГО НАЧИНАЕТСЯ РОДИНА\Красное\IMG_484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9752" y="2924944"/>
            <a:ext cx="4133257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733827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Проект - С ЧЕГО НАЧИНАЕТСЯ РОДИНА\Красное\IMG_484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9149" y="1001935"/>
            <a:ext cx="9163149" cy="390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2848" y="5179607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Краснянская  средняя общеобразовательная школа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49177596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Проект - С ЧЕГО НАЧИНАЕТСЯ РОДИНА\Красное\IMG_485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764704"/>
            <a:ext cx="6205950" cy="270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Проект - С ЧЕГО НАЧИНАЕТСЯ РОДИНА\Красное\IMG_48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867529" y="1880935"/>
            <a:ext cx="374462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Проект - С ЧЕГО НАЧИНАЕТСЯ РОДИНА\Красное\IMG_485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88898" y="4725144"/>
            <a:ext cx="2640169" cy="140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3789040"/>
            <a:ext cx="43012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Здесь похоронены те, кто в грозном 1919 году восстал против белогвардейцев.</a:t>
            </a:r>
          </a:p>
          <a:p>
            <a:pPr algn="ctr"/>
            <a:r>
              <a:rPr lang="ru-RU" sz="2000" dirty="0" smtClean="0"/>
              <a:t>Партизаны восставших сел, достойные сыны революции самоотверженно боролись до ПОБЕДЫ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22328863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Проект - С ЧЕГО НАЧИНАЕТСЯ РОДИНА\Красное\IMG_48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386" y="692696"/>
            <a:ext cx="4519638" cy="338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Проект - С ЧЕГО НАЧИНАЕТСЯ РОДИНА\Красное\IMG_485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63138" y="1201714"/>
            <a:ext cx="4045496" cy="2371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:\Проект - С ЧЕГО НАЧИНАЕТСЯ РОДИНА\Красное\IMG_484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3746084"/>
            <a:ext cx="6197378" cy="231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195619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3267075" cy="39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4750" y="2492896"/>
            <a:ext cx="5828681" cy="3652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719808"/>
            <a:ext cx="21004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Покрова Пресвятой Богородицы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44874" y="1460082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Краснянская участковая больница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004019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F:\Проект - С ЧЕГО НАЧИНАЕТСЯ РОДИНА\семья\бел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23" y="1107686"/>
            <a:ext cx="3343629" cy="250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91663" y="620688"/>
            <a:ext cx="35362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Моя семья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 descr="F:\Проект - С ЧЕГО НАЧИНАЕТСЯ РОДИНА\семья\дья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3416442"/>
            <a:ext cx="3384375" cy="288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Проект - С ЧЕГО НАЧИНАЕТСЯ РОДИНА\семья\скляровы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107686"/>
            <a:ext cx="1751819" cy="3624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Проект - С ЧЕГО НАЧИНАЕТСЯ РОДИНА\семья\абр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8624" y="3811242"/>
            <a:ext cx="3323200" cy="24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02876" y="1544017"/>
            <a:ext cx="424633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/>
              <a:t>«Семья – это та самая среда, в которой человек учиться, </a:t>
            </a:r>
            <a:r>
              <a:rPr lang="ru-RU" sz="2400" dirty="0" smtClean="0"/>
              <a:t>                                                                                     и </a:t>
            </a:r>
            <a:r>
              <a:rPr lang="ru-RU" sz="2400" dirty="0"/>
              <a:t>сам творит  добро»</a:t>
            </a:r>
          </a:p>
          <a:p>
            <a:pPr algn="r"/>
            <a:r>
              <a:rPr lang="ru-RU" sz="2400" dirty="0"/>
              <a:t>                                                                                 </a:t>
            </a:r>
            <a:r>
              <a:rPr lang="ru-RU" sz="2400" dirty="0" err="1"/>
              <a:t>В.А.Сухомлинский</a:t>
            </a:r>
            <a:r>
              <a:rPr lang="ru-RU" sz="2400" dirty="0"/>
              <a:t>. </a:t>
            </a: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27466672"/>
      </p:ext>
    </p:extLst>
  </p:cSld>
  <p:clrMapOvr>
    <a:masterClrMapping/>
  </p:clrMapOvr>
  <p:transition spd="med" advClick="0" advTm="5000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irDetstv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112</TotalTime>
  <Words>171</Words>
  <Application>Microsoft Office PowerPoint</Application>
  <PresentationFormat>Экран (4:3)</PresentationFormat>
  <Paragraphs>27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Тема2</vt:lpstr>
      <vt:lpstr>MirDetstva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2016-08-28T07:13:45Z</dcterms:created>
  <dcterms:modified xsi:type="dcterms:W3CDTF">2018-01-04T14:17:23Z</dcterms:modified>
</cp:coreProperties>
</file>