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6" r:id="rId5"/>
    <p:sldId id="265" r:id="rId6"/>
    <p:sldId id="258" r:id="rId7"/>
    <p:sldId id="259" r:id="rId8"/>
    <p:sldId id="260" r:id="rId9"/>
    <p:sldId id="261" r:id="rId10"/>
    <p:sldId id="262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amormusical.jp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pic>
        <p:nvPicPr>
          <p:cNvPr id="7" name="Рисунок 6" descr="medium_20091127012251336963.jpg"/>
          <p:cNvPicPr>
            <a:picLocks noChangeAspect="1"/>
          </p:cNvPicPr>
          <p:nvPr userDrawn="1"/>
        </p:nvPicPr>
        <p:blipFill>
          <a:blip r:embed="rId3" cstate="email">
            <a:clrChange>
              <a:clrFrom>
                <a:srgbClr val="57CCDD"/>
              </a:clrFrom>
              <a:clrTo>
                <a:srgbClr val="57CCD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1" cy="6858001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 userDrawn="1"/>
        </p:nvSpPr>
        <p:spPr>
          <a:xfrm>
            <a:off x="4643438" y="214290"/>
            <a:ext cx="4286280" cy="2571768"/>
          </a:xfrm>
          <a:prstGeom prst="wedgeRoundRectCallout">
            <a:avLst>
              <a:gd name="adj1" fmla="val -34540"/>
              <a:gd name="adj2" fmla="val 71381"/>
              <a:gd name="adj3" fmla="val 16667"/>
            </a:avLst>
          </a:prstGeom>
          <a:solidFill>
            <a:srgbClr val="92D050">
              <a:alpha val="45000"/>
            </a:srgbClr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4876" y="642918"/>
            <a:ext cx="4200500" cy="1470025"/>
          </a:xfrm>
        </p:spPr>
        <p:txBody>
          <a:bodyPr/>
          <a:lstStyle>
            <a:lvl1pPr>
              <a:defRPr>
                <a:solidFill>
                  <a:srgbClr val="006600"/>
                </a:solidFill>
                <a:latin typeface="Monotype Corsiva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12" name="Рисунок 11" descr="0_49cdc_69543560_XL.png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785786" y="4625229"/>
            <a:ext cx="4143404" cy="2232771"/>
          </a:xfrm>
          <a:prstGeom prst="rect">
            <a:avLst/>
          </a:prstGeom>
        </p:spPr>
      </p:pic>
      <p:sp>
        <p:nvSpPr>
          <p:cNvPr id="9" name="Лента лицом вверх 8"/>
          <p:cNvSpPr/>
          <p:nvPr userDrawn="1"/>
        </p:nvSpPr>
        <p:spPr>
          <a:xfrm>
            <a:off x="214282" y="4857760"/>
            <a:ext cx="5072098" cy="2000240"/>
          </a:xfrm>
          <a:prstGeom prst="ribbon2">
            <a:avLst>
              <a:gd name="adj1" fmla="val 16667"/>
              <a:gd name="adj2" fmla="val 75000"/>
            </a:avLst>
          </a:prstGeom>
          <a:gradFill>
            <a:gsLst>
              <a:gs pos="0">
                <a:schemeClr val="accent1">
                  <a:tint val="66000"/>
                  <a:satMod val="160000"/>
                  <a:alpha val="17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857760"/>
            <a:ext cx="3786214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7030A0"/>
                </a:solidFill>
                <a:latin typeface="Monotype Corsiva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84000"/>
            <a:lum/>
          </a:blip>
          <a:srcRect/>
          <a:stretch>
            <a:fillRect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17809-2013-06-07-424079.jpg"/>
          <p:cNvPicPr>
            <a:picLocks noChangeAspect="1"/>
          </p:cNvPicPr>
          <p:nvPr userDrawn="1"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14282" y="4929198"/>
            <a:ext cx="1039084" cy="17144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A292B-8E47-4A54-AF13-32901A2B52B6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D3EC9-9A8C-4D72-A97E-46287DE38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Проект </a:t>
            </a:r>
            <a:br>
              <a:rPr lang="ru-RU" sz="6000" b="1" dirty="0" smtClean="0"/>
            </a:br>
            <a:r>
              <a:rPr lang="ru-RU" sz="6000" b="1" dirty="0" smtClean="0"/>
              <a:t>«Дари добро</a:t>
            </a:r>
            <a:r>
              <a:rPr lang="ru-RU" sz="5000" b="1" dirty="0" smtClean="0"/>
              <a:t>!»</a:t>
            </a:r>
            <a:endParaRPr lang="ru-RU" sz="5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797152"/>
            <a:ext cx="4104456" cy="194421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700" b="1" dirty="0" smtClean="0">
                <a:solidFill>
                  <a:srgbClr val="002060"/>
                </a:solidFill>
              </a:rPr>
              <a:t>Проект подготовили и реализовали воспитатели </a:t>
            </a:r>
          </a:p>
          <a:p>
            <a:pPr>
              <a:spcBef>
                <a:spcPts val="0"/>
              </a:spcBef>
            </a:pPr>
            <a:r>
              <a:rPr lang="ru-RU" sz="1700" b="1" dirty="0" err="1" smtClean="0">
                <a:solidFill>
                  <a:srgbClr val="002060"/>
                </a:solidFill>
              </a:rPr>
              <a:t>Чечкина</a:t>
            </a:r>
            <a:r>
              <a:rPr lang="ru-RU" sz="1700" b="1" dirty="0" smtClean="0">
                <a:solidFill>
                  <a:srgbClr val="002060"/>
                </a:solidFill>
              </a:rPr>
              <a:t> О.С.,  Павлова Т.А.</a:t>
            </a:r>
          </a:p>
          <a:p>
            <a:pPr>
              <a:spcBef>
                <a:spcPts val="0"/>
              </a:spcBef>
            </a:pPr>
            <a:r>
              <a:rPr lang="ru-RU" sz="1700" b="1" dirty="0" smtClean="0">
                <a:solidFill>
                  <a:srgbClr val="002060"/>
                </a:solidFill>
              </a:rPr>
              <a:t>и воспитанники  подготовительной </a:t>
            </a:r>
          </a:p>
          <a:p>
            <a:pPr>
              <a:spcBef>
                <a:spcPts val="0"/>
              </a:spcBef>
            </a:pPr>
            <a:r>
              <a:rPr lang="ru-RU" sz="1700" b="1" dirty="0" smtClean="0">
                <a:solidFill>
                  <a:srgbClr val="002060"/>
                </a:solidFill>
              </a:rPr>
              <a:t>группы №4 «Землянички» </a:t>
            </a:r>
          </a:p>
          <a:p>
            <a:pPr>
              <a:spcBef>
                <a:spcPts val="0"/>
              </a:spcBef>
            </a:pPr>
            <a:r>
              <a:rPr lang="ru-RU" sz="1700" b="1" dirty="0" smtClean="0">
                <a:solidFill>
                  <a:srgbClr val="002060"/>
                </a:solidFill>
              </a:rPr>
              <a:t>МБДОУЦРР №28 «Огонёк»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019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886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А в завершении нашего проекта ребята показали замечательный концерт для воспитанников младших групп!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1052736"/>
            <a:ext cx="5830119" cy="2567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2492896"/>
            <a:ext cx="4061397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4145771"/>
            <a:ext cx="4968552" cy="259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1268760"/>
            <a:ext cx="3287206" cy="2452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019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47667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980728"/>
            <a:ext cx="7632848" cy="5033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	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В ходе реализации проекта «Дари добро!» предполагаемые результаты были достигнуты:</a:t>
            </a:r>
            <a:endParaRPr lang="ru-RU" sz="1400" b="1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мы обогатили опыт детей в сфере нравственного воспитания путем использования разных методов и приемов;</a:t>
            </a:r>
            <a:endParaRPr lang="ru-RU" sz="1400" b="1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пополнили словарный запас детей;</a:t>
            </a:r>
            <a:endParaRPr lang="ru-RU" sz="1400" b="1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на протяжении всего проекта у детей сформировалось стремление к добрым делам и поступкам, научились делать простые выводы, видеть не только в других, но и самое важное в себе плохое и хорошее;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ответили самостоятельно на главный вопрос: «Можно ли сделать так, что бы добро можно было дарить каждый день?»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ea typeface="Calibri"/>
                <a:cs typeface="Times New Roman"/>
              </a:rPr>
              <a:t>;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  <a:buFontTx/>
              <a:buChar char="-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подарили  книжки-малышки и приготовили концерт для  воспитанников  младших групп.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40466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</a:rPr>
              <a:t>Результаты проекта</a:t>
            </a:r>
            <a:endParaRPr lang="ru-RU" sz="28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8520" y="0"/>
            <a:ext cx="94019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260648"/>
            <a:ext cx="612068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i="1" dirty="0" smtClean="0">
                <a:solidFill>
                  <a:schemeClr val="accent3">
                    <a:lumMod val="75000"/>
                  </a:schemeClr>
                </a:solidFill>
              </a:rPr>
              <a:t>Спасибо за внимание!</a:t>
            </a:r>
          </a:p>
          <a:p>
            <a:pPr algn="ctr"/>
            <a:endParaRPr lang="ru-RU" sz="5000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5000" b="1" i="1" dirty="0" smtClean="0">
                <a:solidFill>
                  <a:schemeClr val="accent3">
                    <a:lumMod val="75000"/>
                  </a:schemeClr>
                </a:solidFill>
              </a:rPr>
              <a:t>Дарите добро и улыбки друг другу!</a:t>
            </a:r>
            <a:endParaRPr lang="ru-RU" sz="5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048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4149080"/>
            <a:ext cx="4579715" cy="2597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019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692696"/>
            <a:ext cx="7632848" cy="560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Результаты проекта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ea typeface="Times New Roman"/>
                <a:cs typeface="Times New Roman"/>
              </a:rPr>
              <a:t>Актуальность проекта обусловлена необходимостью дружеских взаимоотношений, развитию нравственных качеств у детей дошкольного возраста. 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Times New Roman"/>
              </a:rPr>
              <a:t>	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Для дошкольной педагогики становится актуальным поиск эффективных путей и средств формирования взаимоотношений, влияющих на становление общественно ценных качеств личности ребенка и определяющих его поведение в обществе сверстников.</a:t>
            </a:r>
          </a:p>
          <a:p>
            <a:pPr algn="just">
              <a:lnSpc>
                <a:spcPct val="150000"/>
              </a:lnSpc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Учитывая данную проблему, был разработан и реализован социальный проект «Дари добро!», который направлен на развитие нравственных качеств детей через партнерское взаимодействие: со взрослыми и сверстниками в продуктивной и игровой деятельности.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chemeClr val="accent5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019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60648"/>
            <a:ext cx="813690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	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Вид проекта:</a:t>
            </a:r>
            <a:endParaRPr lang="ru-RU" sz="1600" b="1" cap="all" dirty="0" smtClean="0">
              <a:ln w="4496" cap="flat" cmpd="sng" algn="ctr">
                <a:solidFill>
                  <a:srgbClr val="5C437A"/>
                </a:solidFill>
                <a:prstDash val="solid"/>
                <a:round/>
              </a:ln>
              <a:solidFill>
                <a:schemeClr val="accent5">
                  <a:lumMod val="50000"/>
                </a:schemeClr>
              </a:solidFill>
              <a:effectLst>
                <a:reflection blurRad="12700" stA="28000" endPos="45000" dist="1003" dir="5400000" sy="-100000" algn="bl"/>
              </a:effectLst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Краткосрочный (1 неделя); социально-личностный, общественно-полезный.</a:t>
            </a:r>
          </a:p>
          <a:p>
            <a:pPr algn="just">
              <a:spcAft>
                <a:spcPts val="0"/>
              </a:spcAft>
            </a:pPr>
            <a:r>
              <a:rPr lang="ru-RU" sz="16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	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Цель проекта:</a:t>
            </a:r>
          </a:p>
          <a:p>
            <a:pPr algn="just">
              <a:spcAft>
                <a:spcPts val="0"/>
              </a:spcAft>
            </a:pP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 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Воспитание у детей положительных качеств характера, способствовать сплочению коллектива, мотивировать детей на совершение добрых поступков, добрых дел во благо других людей.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	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Задачи: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Формировать у детей положительное отношение ко всем людям.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Углублять представление детей о доброте, как о ценном, неотъемлемом качестве человека.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Закреплять знания правил вежливого общения.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Совершенствовать коммуникативные навыки (умения выслушивать товарища, искренне высказывать свое мнение, проявлять доброжелательность к суждениям других детей).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Поощрять стремление ребенка совершать добрые поступки.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Воспитывать доброту, отзывчивость, дружелюбие, желание сделать что-то для других людей, принести им пользу.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- Учить детей избегать ссор, уступать и договариваться друг с другом.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  <a:buFontTx/>
              <a:buChar char="-"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Объяснить детям, что добрые дела доставляют радость.</a:t>
            </a:r>
            <a:endParaRPr lang="ru-RU" sz="1400" dirty="0" smtClean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	Предварительная работа:</a:t>
            </a:r>
            <a:endParaRPr lang="ru-RU" b="1" cap="all" dirty="0" smtClean="0">
              <a:ln w="4496" cap="flat" cmpd="sng" algn="ctr">
                <a:solidFill>
                  <a:srgbClr val="5C437A"/>
                </a:solidFill>
                <a:prstDash val="solid"/>
                <a:round/>
              </a:ln>
              <a:gradFill>
                <a:gsLst>
                  <a:gs pos="0">
                    <a:srgbClr val="381563"/>
                  </a:gs>
                  <a:gs pos="43000">
                    <a:srgbClr val="7B34D2"/>
                  </a:gs>
                  <a:gs pos="48000">
                    <a:srgbClr val="7230C3"/>
                  </a:gs>
                  <a:gs pos="100000">
                    <a:srgbClr val="381563"/>
                  </a:gs>
                </a:gsLst>
                <a:lin ang="5400000" scaled="0"/>
              </a:gradFill>
              <a:effectLst>
                <a:reflection blurRad="12700" stA="28000" endPos="45000" dist="1003" dir="5400000" sy="-100000" algn="bl"/>
              </a:effectLst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cap="all" dirty="0" smtClean="0">
                <a:ln w="4496" cap="flat" cmpd="sng" algn="ctr">
                  <a:solidFill>
                    <a:srgbClr val="5C437A"/>
                  </a:solidFill>
                  <a:prstDash val="solid"/>
                  <a:round/>
                </a:ln>
                <a:gradFill>
                  <a:gsLst>
                    <a:gs pos="0">
                      <a:srgbClr val="381563"/>
                    </a:gs>
                    <a:gs pos="43000">
                      <a:srgbClr val="7B34D2"/>
                    </a:gs>
                    <a:gs pos="48000">
                      <a:srgbClr val="7230C3"/>
                    </a:gs>
                    <a:gs pos="100000">
                      <a:srgbClr val="381563"/>
                    </a:gs>
                  </a:gsLst>
                  <a:lin ang="5400000" scaled="0"/>
                </a:gradFill>
                <a:effectLst>
                  <a:reflection blurRad="12700" stA="28000" endPos="45000" dist="1003" dir="5400000" sy="-100000" algn="bl"/>
                </a:effectLst>
                <a:latin typeface="Times New Roman"/>
                <a:ea typeface="Calibri"/>
                <a:cs typeface="Times New Roman"/>
              </a:rPr>
              <a:t>          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Рассматривание иллюстраций, чтение стихов, пословиц о добре, заучивание наизусть, просмотр мультфильмов, чтение сказок о добре и дружбе.</a:t>
            </a:r>
            <a:endParaRPr lang="ru-RU" sz="1400" dirty="0">
              <a:solidFill>
                <a:schemeClr val="accent5">
                  <a:lumMod val="75000"/>
                </a:schemeClr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384"/>
            <a:ext cx="940195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0152" y="260648"/>
            <a:ext cx="2808312" cy="2016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solidFill>
                  <a:schemeClr val="accent3">
                    <a:lumMod val="75000"/>
                  </a:schemeClr>
                </a:solidFill>
              </a:rPr>
              <a:t>Мы лепили «Волшебный цветок дружбы».</a:t>
            </a:r>
            <a:endParaRPr lang="ru-RU" sz="3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2780928"/>
            <a:ext cx="4819427" cy="3705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620688"/>
            <a:ext cx="5326552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01957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116632"/>
            <a:ext cx="47525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chemeClr val="accent3">
                    <a:lumMod val="75000"/>
                  </a:schemeClr>
                </a:solidFill>
              </a:rPr>
              <a:t>Ребята нашей группы рисовали дерево добрых пожеланий.</a:t>
            </a:r>
            <a:endParaRPr lang="ru-RU" sz="22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81483">
            <a:off x="5064979" y="563242"/>
            <a:ext cx="3526820" cy="3183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192574">
            <a:off x="323528" y="1124744"/>
            <a:ext cx="3658290" cy="3465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664" y="3573016"/>
            <a:ext cx="6442995" cy="308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01957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75656" y="332656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Наши ребята сами создавали и оформляли </a:t>
            </a:r>
          </a:p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книжки-малышки «Дари добро!» 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052736"/>
            <a:ext cx="428071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78247">
            <a:off x="4305480" y="3794955"/>
            <a:ext cx="4904069" cy="2532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pp.userapi.com/c824409/v824409763/15dd0/WQSmgHJp3f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980728"/>
            <a:ext cx="2854710" cy="380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0195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16632"/>
            <a:ext cx="33123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…а потом дарили эти книжки деткам из младших групп.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5969" y="332656"/>
            <a:ext cx="5038031" cy="3045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98291">
            <a:off x="5066532" y="3569288"/>
            <a:ext cx="3820785" cy="2548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997769">
            <a:off x="538601" y="3500777"/>
            <a:ext cx="4379425" cy="28526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1124744"/>
            <a:ext cx="3312368" cy="2548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01957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332656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Ребята  участвовали в викторине «Добрые дела»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268760"/>
            <a:ext cx="8218196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ружб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019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18864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75000"/>
                  </a:schemeClr>
                </a:solidFill>
              </a:rPr>
              <a:t>Родители  деток тоже написали массу приятных слов и пожеланий  на «Солнышке добрых слов»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207660">
            <a:off x="460490" y="1315453"/>
            <a:ext cx="3498139" cy="260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371883">
            <a:off x="251520" y="4581128"/>
            <a:ext cx="3603433" cy="197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89102">
            <a:off x="6228184" y="908720"/>
            <a:ext cx="2644077" cy="294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342556">
            <a:off x="6516216" y="4005064"/>
            <a:ext cx="2393698" cy="266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59832" y="2348880"/>
            <a:ext cx="3534372" cy="36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116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  «Дари добро!»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subject>Творчество</dc:subject>
  <dc:creator>corowina</dc:creator>
  <cp:lastModifiedBy>Алексей</cp:lastModifiedBy>
  <cp:revision>21</cp:revision>
  <dcterms:created xsi:type="dcterms:W3CDTF">2014-06-02T10:13:30Z</dcterms:created>
  <dcterms:modified xsi:type="dcterms:W3CDTF">2018-01-04T16:05:56Z</dcterms:modified>
</cp:coreProperties>
</file>