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25"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ru-RU"/>
              <a:t>Образец заголовка</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B4739802-3044-48A6-B604-346ECD4C287D}" type="datetimeFigureOut">
              <a:rPr lang="ru-RU" smtClean="0"/>
              <a:t>04.01.2018</a:t>
            </a:fld>
            <a:endParaRPr lang="ru-RU"/>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ru-RU"/>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3BC499E9-2C49-404B-9364-4FC4BB59C4EA}" type="slidenum">
              <a:rPr lang="ru-RU" smtClean="0"/>
              <a:t>‹#›</a:t>
            </a:fld>
            <a:endParaRPr lang="ru-RU"/>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55003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B4739802-3044-48A6-B604-346ECD4C287D}" type="datetimeFigureOut">
              <a:rPr lang="ru-RU" smtClean="0"/>
              <a:t>04.01.2018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C499E9-2C49-404B-9364-4FC4BB59C4EA}" type="slidenum">
              <a:rPr lang="ru-RU" smtClean="0"/>
              <a:t>‹#›</a:t>
            </a:fld>
            <a:endParaRPr lang="ru-RU"/>
          </a:p>
        </p:txBody>
      </p:sp>
    </p:spTree>
    <p:extLst>
      <p:ext uri="{BB962C8B-B14F-4D97-AF65-F5344CB8AC3E}">
        <p14:creationId xmlns:p14="http://schemas.microsoft.com/office/powerpoint/2010/main" val="522051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ru-RU"/>
              <a:t>Образец заголовка</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B4739802-3044-48A6-B604-346ECD4C287D}" type="datetimeFigureOut">
              <a:rPr lang="ru-RU" smtClean="0"/>
              <a:t>04.01.2018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C499E9-2C49-404B-9364-4FC4BB59C4EA}" type="slidenum">
              <a:rPr lang="ru-RU" smtClean="0"/>
              <a:t>‹#›</a:t>
            </a:fld>
            <a:endParaRPr lang="ru-RU"/>
          </a:p>
        </p:txBody>
      </p:sp>
    </p:spTree>
    <p:extLst>
      <p:ext uri="{BB962C8B-B14F-4D97-AF65-F5344CB8AC3E}">
        <p14:creationId xmlns:p14="http://schemas.microsoft.com/office/powerpoint/2010/main" val="3571002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ru-RU"/>
              <a:t>Образец заголовка</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B4739802-3044-48A6-B604-346ECD4C287D}" type="datetimeFigureOut">
              <a:rPr lang="ru-RU" smtClean="0"/>
              <a:t>04.01.2018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C499E9-2C49-404B-9364-4FC4BB59C4EA}" type="slidenum">
              <a:rPr lang="ru-RU" smtClean="0"/>
              <a:t>‹#›</a:t>
            </a:fld>
            <a:endParaRPr lang="ru-RU"/>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8816921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ru-RU"/>
              <a:t>Образец заголовка</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B4739802-3044-48A6-B604-346ECD4C287D}" type="datetimeFigureOut">
              <a:rPr lang="ru-RU" smtClean="0"/>
              <a:t>04.01.2018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C499E9-2C49-404B-9364-4FC4BB59C4EA}" type="slidenum">
              <a:rPr lang="ru-RU" smtClean="0"/>
              <a:t>‹#›</a:t>
            </a:fld>
            <a:endParaRPr lang="ru-RU"/>
          </a:p>
        </p:txBody>
      </p:sp>
    </p:spTree>
    <p:extLst>
      <p:ext uri="{BB962C8B-B14F-4D97-AF65-F5344CB8AC3E}">
        <p14:creationId xmlns:p14="http://schemas.microsoft.com/office/powerpoint/2010/main" val="27080399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ru-RU"/>
              <a:t>Образец заголовка</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B4739802-3044-48A6-B604-346ECD4C287D}" type="datetimeFigureOut">
              <a:rPr lang="ru-RU" smtClean="0"/>
              <a:t>04.01.2018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BC499E9-2C49-404B-9364-4FC4BB59C4EA}" type="slidenum">
              <a:rPr lang="ru-RU" smtClean="0"/>
              <a:t>‹#›</a:t>
            </a:fld>
            <a:endParaRPr lang="ru-RU"/>
          </a:p>
        </p:txBody>
      </p:sp>
    </p:spTree>
    <p:extLst>
      <p:ext uri="{BB962C8B-B14F-4D97-AF65-F5344CB8AC3E}">
        <p14:creationId xmlns:p14="http://schemas.microsoft.com/office/powerpoint/2010/main" val="26539519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ru-RU"/>
              <a:t>Образец заголовка</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B4739802-3044-48A6-B604-346ECD4C287D}" type="datetimeFigureOut">
              <a:rPr lang="ru-RU" smtClean="0"/>
              <a:t>04.01.2018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BC499E9-2C49-404B-9364-4FC4BB59C4EA}" type="slidenum">
              <a:rPr lang="ru-RU" smtClean="0"/>
              <a:t>‹#›</a:t>
            </a:fld>
            <a:endParaRPr lang="ru-RU"/>
          </a:p>
        </p:txBody>
      </p:sp>
    </p:spTree>
    <p:extLst>
      <p:ext uri="{BB962C8B-B14F-4D97-AF65-F5344CB8AC3E}">
        <p14:creationId xmlns:p14="http://schemas.microsoft.com/office/powerpoint/2010/main" val="5214279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739802-3044-48A6-B604-346ECD4C287D}" type="datetimeFigureOut">
              <a:rPr lang="ru-RU" smtClean="0"/>
              <a:t>04.01.2018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C499E9-2C49-404B-9364-4FC4BB59C4EA}" type="slidenum">
              <a:rPr lang="ru-RU" smtClean="0"/>
              <a:t>‹#›</a:t>
            </a:fld>
            <a:endParaRPr lang="ru-RU"/>
          </a:p>
        </p:txBody>
      </p:sp>
    </p:spTree>
    <p:extLst>
      <p:ext uri="{BB962C8B-B14F-4D97-AF65-F5344CB8AC3E}">
        <p14:creationId xmlns:p14="http://schemas.microsoft.com/office/powerpoint/2010/main" val="811534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739802-3044-48A6-B604-346ECD4C287D}" type="datetimeFigureOut">
              <a:rPr lang="ru-RU" smtClean="0"/>
              <a:t>04.01.2018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C499E9-2C49-404B-9364-4FC4BB59C4EA}" type="slidenum">
              <a:rPr lang="ru-RU" smtClean="0"/>
              <a:t>‹#›</a:t>
            </a:fld>
            <a:endParaRPr lang="ru-RU"/>
          </a:p>
        </p:txBody>
      </p:sp>
    </p:spTree>
    <p:extLst>
      <p:ext uri="{BB962C8B-B14F-4D97-AF65-F5344CB8AC3E}">
        <p14:creationId xmlns:p14="http://schemas.microsoft.com/office/powerpoint/2010/main" val="26803045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739802-3044-48A6-B604-346ECD4C287D}" type="datetimeFigureOut">
              <a:rPr lang="ru-RU" smtClean="0"/>
              <a:t>04.01.2018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C499E9-2C49-404B-9364-4FC4BB59C4EA}" type="slidenum">
              <a:rPr lang="ru-RU" smtClean="0"/>
              <a:t>‹#›</a:t>
            </a:fld>
            <a:endParaRPr lang="ru-RU"/>
          </a:p>
        </p:txBody>
      </p:sp>
    </p:spTree>
    <p:extLst>
      <p:ext uri="{BB962C8B-B14F-4D97-AF65-F5344CB8AC3E}">
        <p14:creationId xmlns:p14="http://schemas.microsoft.com/office/powerpoint/2010/main" val="3221896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ru-RU"/>
              <a:t>Образец заголовка</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739802-3044-48A6-B604-346ECD4C287D}" type="datetimeFigureOut">
              <a:rPr lang="ru-RU" smtClean="0"/>
              <a:t>04.01.2018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C499E9-2C49-404B-9364-4FC4BB59C4EA}" type="slidenum">
              <a:rPr lang="ru-RU" smtClean="0"/>
              <a:t>‹#›</a:t>
            </a:fld>
            <a:endParaRPr lang="ru-RU"/>
          </a:p>
        </p:txBody>
      </p:sp>
    </p:spTree>
    <p:extLst>
      <p:ext uri="{BB962C8B-B14F-4D97-AF65-F5344CB8AC3E}">
        <p14:creationId xmlns:p14="http://schemas.microsoft.com/office/powerpoint/2010/main" val="9368638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4739802-3044-48A6-B604-346ECD4C287D}" type="datetimeFigureOut">
              <a:rPr lang="ru-RU" smtClean="0"/>
              <a:t>04.01.2018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C499E9-2C49-404B-9364-4FC4BB59C4EA}" type="slidenum">
              <a:rPr lang="ru-RU" smtClean="0"/>
              <a:t>‹#›</a:t>
            </a:fld>
            <a:endParaRPr lang="ru-RU"/>
          </a:p>
        </p:txBody>
      </p:sp>
    </p:spTree>
    <p:extLst>
      <p:ext uri="{BB962C8B-B14F-4D97-AF65-F5344CB8AC3E}">
        <p14:creationId xmlns:p14="http://schemas.microsoft.com/office/powerpoint/2010/main" val="587165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ru-RU"/>
              <a:t>Образец заголовка</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685802" y="2861733"/>
            <a:ext cx="5088712" cy="2512852"/>
          </a:xfrm>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5993969" y="2861733"/>
            <a:ext cx="5088713" cy="2512852"/>
          </a:xfrm>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4739802-3044-48A6-B604-346ECD4C287D}" type="datetimeFigureOut">
              <a:rPr lang="ru-RU" smtClean="0"/>
              <a:t>04.01.2018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BC499E9-2C49-404B-9364-4FC4BB59C4EA}" type="slidenum">
              <a:rPr lang="ru-RU" smtClean="0"/>
              <a:t>‹#›</a:t>
            </a:fld>
            <a:endParaRPr lang="ru-RU"/>
          </a:p>
        </p:txBody>
      </p:sp>
    </p:spTree>
    <p:extLst>
      <p:ext uri="{BB962C8B-B14F-4D97-AF65-F5344CB8AC3E}">
        <p14:creationId xmlns:p14="http://schemas.microsoft.com/office/powerpoint/2010/main" val="2652628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4739802-3044-48A6-B604-346ECD4C287D}" type="datetimeFigureOut">
              <a:rPr lang="ru-RU" smtClean="0"/>
              <a:t>04.01.2018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BC499E9-2C49-404B-9364-4FC4BB59C4EA}" type="slidenum">
              <a:rPr lang="ru-RU" smtClean="0"/>
              <a:t>‹#›</a:t>
            </a:fld>
            <a:endParaRPr lang="ru-RU"/>
          </a:p>
        </p:txBody>
      </p:sp>
    </p:spTree>
    <p:extLst>
      <p:ext uri="{BB962C8B-B14F-4D97-AF65-F5344CB8AC3E}">
        <p14:creationId xmlns:p14="http://schemas.microsoft.com/office/powerpoint/2010/main" val="4110433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739802-3044-48A6-B604-346ECD4C287D}" type="datetimeFigureOut">
              <a:rPr lang="ru-RU" smtClean="0"/>
              <a:t>04.01.2018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BC499E9-2C49-404B-9364-4FC4BB59C4EA}" type="slidenum">
              <a:rPr lang="ru-RU" smtClean="0"/>
              <a:t>‹#›</a:t>
            </a:fld>
            <a:endParaRPr lang="ru-RU"/>
          </a:p>
        </p:txBody>
      </p:sp>
    </p:spTree>
    <p:extLst>
      <p:ext uri="{BB962C8B-B14F-4D97-AF65-F5344CB8AC3E}">
        <p14:creationId xmlns:p14="http://schemas.microsoft.com/office/powerpoint/2010/main" val="3159101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ru-RU"/>
              <a:t>Образец заголовка</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B4739802-3044-48A6-B604-346ECD4C287D}" type="datetimeFigureOut">
              <a:rPr lang="ru-RU" smtClean="0"/>
              <a:t>04.01.2018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C499E9-2C49-404B-9364-4FC4BB59C4EA}" type="slidenum">
              <a:rPr lang="ru-RU" smtClean="0"/>
              <a:t>‹#›</a:t>
            </a:fld>
            <a:endParaRPr lang="ru-RU"/>
          </a:p>
        </p:txBody>
      </p:sp>
    </p:spTree>
    <p:extLst>
      <p:ext uri="{BB962C8B-B14F-4D97-AF65-F5344CB8AC3E}">
        <p14:creationId xmlns:p14="http://schemas.microsoft.com/office/powerpoint/2010/main" val="4176062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B4739802-3044-48A6-B604-346ECD4C287D}" type="datetimeFigureOut">
              <a:rPr lang="ru-RU" smtClean="0"/>
              <a:t>04.01.2018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C499E9-2C49-404B-9364-4FC4BB59C4EA}" type="slidenum">
              <a:rPr lang="ru-RU" smtClean="0"/>
              <a:t>‹#›</a:t>
            </a:fld>
            <a:endParaRPr lang="ru-RU"/>
          </a:p>
        </p:txBody>
      </p:sp>
    </p:spTree>
    <p:extLst>
      <p:ext uri="{BB962C8B-B14F-4D97-AF65-F5344CB8AC3E}">
        <p14:creationId xmlns:p14="http://schemas.microsoft.com/office/powerpoint/2010/main" val="754442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B4739802-3044-48A6-B604-346ECD4C287D}" type="datetimeFigureOut">
              <a:rPr lang="ru-RU" smtClean="0"/>
              <a:t>04.01.2018</a:t>
            </a:fld>
            <a:endParaRPr lang="ru-RU"/>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ru-RU"/>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3BC499E9-2C49-404B-9364-4FC4BB59C4EA}" type="slidenum">
              <a:rPr lang="ru-RU" smtClean="0"/>
              <a:t>‹#›</a:t>
            </a:fld>
            <a:endParaRPr lang="ru-RU"/>
          </a:p>
        </p:txBody>
      </p:sp>
    </p:spTree>
    <p:extLst>
      <p:ext uri="{BB962C8B-B14F-4D97-AF65-F5344CB8AC3E}">
        <p14:creationId xmlns:p14="http://schemas.microsoft.com/office/powerpoint/2010/main" val="10997909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jp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7B2AB3C-437D-43F6-932D-481EBDACF64A}"/>
              </a:ext>
            </a:extLst>
          </p:cNvPr>
          <p:cNvSpPr>
            <a:spLocks noGrp="1"/>
          </p:cNvSpPr>
          <p:nvPr>
            <p:ph type="ctrTitle"/>
          </p:nvPr>
        </p:nvSpPr>
        <p:spPr/>
        <p:txBody>
          <a:bodyPr/>
          <a:lstStyle/>
          <a:p>
            <a:r>
              <a:rPr lang="en-US" dirty="0"/>
              <a:t>Writing a story</a:t>
            </a:r>
            <a:endParaRPr lang="ru-RU" dirty="0"/>
          </a:p>
        </p:txBody>
      </p:sp>
      <p:sp>
        <p:nvSpPr>
          <p:cNvPr id="3" name="Подзаголовок 2">
            <a:extLst>
              <a:ext uri="{FF2B5EF4-FFF2-40B4-BE49-F238E27FC236}">
                <a16:creationId xmlns:a16="http://schemas.microsoft.com/office/drawing/2014/main" id="{28CB8BC7-B67A-4A93-92CE-E7FD3AC886F1}"/>
              </a:ext>
            </a:extLst>
          </p:cNvPr>
          <p:cNvSpPr>
            <a:spLocks noGrp="1"/>
          </p:cNvSpPr>
          <p:nvPr>
            <p:ph type="subTitle" idx="1"/>
          </p:nvPr>
        </p:nvSpPr>
        <p:spPr/>
        <p:txBody>
          <a:bodyPr/>
          <a:lstStyle/>
          <a:p>
            <a:r>
              <a:rPr lang="en-US" dirty="0"/>
              <a:t>Developing writing</a:t>
            </a:r>
            <a:endParaRPr lang="ru-RU" dirty="0"/>
          </a:p>
        </p:txBody>
      </p:sp>
    </p:spTree>
    <p:extLst>
      <p:ext uri="{BB962C8B-B14F-4D97-AF65-F5344CB8AC3E}">
        <p14:creationId xmlns:p14="http://schemas.microsoft.com/office/powerpoint/2010/main" val="197485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DDFD272-C587-43A7-A0A8-181FB5CD2BB9}"/>
              </a:ext>
            </a:extLst>
          </p:cNvPr>
          <p:cNvSpPr>
            <a:spLocks noGrp="1"/>
          </p:cNvSpPr>
          <p:nvPr>
            <p:ph type="title"/>
          </p:nvPr>
        </p:nvSpPr>
        <p:spPr>
          <a:xfrm>
            <a:off x="376916" y="84841"/>
            <a:ext cx="2102333" cy="637866"/>
          </a:xfrm>
        </p:spPr>
        <p:txBody>
          <a:bodyPr>
            <a:normAutofit/>
          </a:bodyPr>
          <a:lstStyle/>
          <a:p>
            <a:r>
              <a:rPr lang="en-US" sz="3600" dirty="0"/>
              <a:t>Task 1</a:t>
            </a:r>
            <a:endParaRPr lang="ru-RU" sz="3600" dirty="0"/>
          </a:p>
        </p:txBody>
      </p:sp>
      <p:sp>
        <p:nvSpPr>
          <p:cNvPr id="3" name="Текст 2">
            <a:extLst>
              <a:ext uri="{FF2B5EF4-FFF2-40B4-BE49-F238E27FC236}">
                <a16:creationId xmlns:a16="http://schemas.microsoft.com/office/drawing/2014/main" id="{C77E0A18-CC5B-41D8-90FD-A99BF8D94D6D}"/>
              </a:ext>
            </a:extLst>
          </p:cNvPr>
          <p:cNvSpPr>
            <a:spLocks noGrp="1"/>
          </p:cNvSpPr>
          <p:nvPr>
            <p:ph type="body" idx="1"/>
          </p:nvPr>
        </p:nvSpPr>
        <p:spPr>
          <a:xfrm>
            <a:off x="376916" y="892728"/>
            <a:ext cx="6963195" cy="313904"/>
          </a:xfrm>
        </p:spPr>
        <p:txBody>
          <a:bodyPr/>
          <a:lstStyle/>
          <a:p>
            <a:r>
              <a:rPr lang="en-US" sz="1600" dirty="0">
                <a:highlight>
                  <a:srgbClr val="FFFF00"/>
                </a:highlight>
              </a:rPr>
              <a:t>SPEAKING </a:t>
            </a:r>
            <a:r>
              <a:rPr lang="en-US" sz="1600" dirty="0">
                <a:solidFill>
                  <a:schemeClr val="tx1"/>
                </a:solidFill>
              </a:rPr>
              <a:t>Work with the partner. Discuss these questions.</a:t>
            </a:r>
            <a:r>
              <a:rPr lang="en-US" sz="1600" dirty="0"/>
              <a:t> </a:t>
            </a:r>
            <a:endParaRPr lang="en-US" sz="1600" dirty="0">
              <a:solidFill>
                <a:schemeClr val="tx1"/>
              </a:solidFill>
            </a:endParaRPr>
          </a:p>
        </p:txBody>
      </p:sp>
      <p:pic>
        <p:nvPicPr>
          <p:cNvPr id="8" name="Объект 7">
            <a:extLst>
              <a:ext uri="{FF2B5EF4-FFF2-40B4-BE49-F238E27FC236}">
                <a16:creationId xmlns:a16="http://schemas.microsoft.com/office/drawing/2014/main" id="{21536C0B-4A8D-4DF1-BA8E-6C9BA072475C}"/>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7340111" y="2606837"/>
            <a:ext cx="2933020" cy="2513012"/>
          </a:xfrm>
          <a:prstGeom prst="rect">
            <a:avLst/>
          </a:prstGeom>
          <a:ln>
            <a:noFill/>
          </a:ln>
          <a:effectLst>
            <a:softEdge rad="112500"/>
          </a:effectLst>
        </p:spPr>
      </p:pic>
      <p:sp>
        <p:nvSpPr>
          <p:cNvPr id="6" name="Объект 5">
            <a:extLst>
              <a:ext uri="{FF2B5EF4-FFF2-40B4-BE49-F238E27FC236}">
                <a16:creationId xmlns:a16="http://schemas.microsoft.com/office/drawing/2014/main" id="{FDBF6E4A-D214-4D73-A1C1-F716D631632D}"/>
              </a:ext>
            </a:extLst>
          </p:cNvPr>
          <p:cNvSpPr>
            <a:spLocks noGrp="1"/>
          </p:cNvSpPr>
          <p:nvPr>
            <p:ph sz="quarter" idx="14"/>
          </p:nvPr>
        </p:nvSpPr>
        <p:spPr>
          <a:xfrm>
            <a:off x="480611" y="2790256"/>
            <a:ext cx="6339011" cy="1508367"/>
          </a:xfrm>
        </p:spPr>
        <p:txBody>
          <a:bodyPr/>
          <a:lstStyle/>
          <a:p>
            <a:r>
              <a:rPr lang="en-US" dirty="0">
                <a:solidFill>
                  <a:schemeClr val="accent5">
                    <a:lumMod val="75000"/>
                  </a:schemeClr>
                </a:solidFill>
              </a:rPr>
              <a:t>What is the last story you read? What was it about?</a:t>
            </a:r>
          </a:p>
          <a:p>
            <a:r>
              <a:rPr lang="en-US" dirty="0">
                <a:solidFill>
                  <a:schemeClr val="accent5">
                    <a:lumMod val="75000"/>
                  </a:schemeClr>
                </a:solidFill>
              </a:rPr>
              <a:t>Did you like the story? Why/why not?</a:t>
            </a:r>
          </a:p>
          <a:p>
            <a:r>
              <a:rPr lang="en-US" dirty="0">
                <a:solidFill>
                  <a:schemeClr val="accent5">
                    <a:lumMod val="75000"/>
                  </a:schemeClr>
                </a:solidFill>
              </a:rPr>
              <a:t>What do you think makes a good story?</a:t>
            </a:r>
          </a:p>
          <a:p>
            <a:pPr marL="0" indent="0">
              <a:buNone/>
            </a:pPr>
            <a:endParaRPr lang="ru-RU" dirty="0"/>
          </a:p>
        </p:txBody>
      </p:sp>
    </p:spTree>
    <p:extLst>
      <p:ext uri="{BB962C8B-B14F-4D97-AF65-F5344CB8AC3E}">
        <p14:creationId xmlns:p14="http://schemas.microsoft.com/office/powerpoint/2010/main" val="22748447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4B81B6F-BDA3-4579-AA3C-3EB974FCB419}"/>
              </a:ext>
            </a:extLst>
          </p:cNvPr>
          <p:cNvSpPr>
            <a:spLocks noGrp="1"/>
          </p:cNvSpPr>
          <p:nvPr>
            <p:ph type="title"/>
          </p:nvPr>
        </p:nvSpPr>
        <p:spPr>
          <a:xfrm>
            <a:off x="553826" y="135163"/>
            <a:ext cx="2066826" cy="430445"/>
          </a:xfrm>
        </p:spPr>
        <p:txBody>
          <a:bodyPr>
            <a:normAutofit fontScale="90000"/>
          </a:bodyPr>
          <a:lstStyle/>
          <a:p>
            <a:r>
              <a:rPr lang="en-US" sz="4000" dirty="0"/>
              <a:t>Task 2</a:t>
            </a:r>
            <a:endParaRPr lang="ru-RU" sz="4000" dirty="0"/>
          </a:p>
        </p:txBody>
      </p:sp>
      <p:sp>
        <p:nvSpPr>
          <p:cNvPr id="3" name="Текст 2">
            <a:extLst>
              <a:ext uri="{FF2B5EF4-FFF2-40B4-BE49-F238E27FC236}">
                <a16:creationId xmlns:a16="http://schemas.microsoft.com/office/drawing/2014/main" id="{CACCCACD-4A12-4A89-94E7-AE054F60F719}"/>
              </a:ext>
            </a:extLst>
          </p:cNvPr>
          <p:cNvSpPr>
            <a:spLocks noGrp="1"/>
          </p:cNvSpPr>
          <p:nvPr>
            <p:ph type="body" idx="1"/>
          </p:nvPr>
        </p:nvSpPr>
        <p:spPr>
          <a:xfrm>
            <a:off x="311084" y="565608"/>
            <a:ext cx="9605914" cy="339365"/>
          </a:xfrm>
        </p:spPr>
        <p:txBody>
          <a:bodyPr/>
          <a:lstStyle/>
          <a:p>
            <a:r>
              <a:rPr lang="en-US" sz="1600" dirty="0">
                <a:highlight>
                  <a:srgbClr val="FFFF00"/>
                </a:highlight>
              </a:rPr>
              <a:t>Speaking</a:t>
            </a:r>
            <a:r>
              <a:rPr lang="en-US" sz="1600" dirty="0"/>
              <a:t> </a:t>
            </a:r>
            <a:r>
              <a:rPr lang="en-US" sz="1600" dirty="0">
                <a:solidFill>
                  <a:schemeClr val="tx1"/>
                </a:solidFill>
              </a:rPr>
              <a:t>Look at the photos and the title of the story. With a partner, discuss what the story may be about.</a:t>
            </a:r>
            <a:endParaRPr lang="ru-RU" sz="1600" dirty="0">
              <a:solidFill>
                <a:schemeClr val="tx1"/>
              </a:solidFill>
            </a:endParaRPr>
          </a:p>
        </p:txBody>
      </p:sp>
      <p:sp>
        <p:nvSpPr>
          <p:cNvPr id="4" name="Объект 3">
            <a:extLst>
              <a:ext uri="{FF2B5EF4-FFF2-40B4-BE49-F238E27FC236}">
                <a16:creationId xmlns:a16="http://schemas.microsoft.com/office/drawing/2014/main" id="{0FC743D7-7D7C-4E1E-AE88-04B605C286D2}"/>
              </a:ext>
            </a:extLst>
          </p:cNvPr>
          <p:cNvSpPr>
            <a:spLocks noGrp="1"/>
          </p:cNvSpPr>
          <p:nvPr>
            <p:ph sz="quarter" idx="13"/>
          </p:nvPr>
        </p:nvSpPr>
        <p:spPr>
          <a:xfrm>
            <a:off x="142974" y="1070772"/>
            <a:ext cx="8774783" cy="4707859"/>
          </a:xfrm>
        </p:spPr>
        <p:txBody>
          <a:bodyPr>
            <a:noAutofit/>
          </a:bodyPr>
          <a:lstStyle/>
          <a:p>
            <a:pPr marL="0" indent="0">
              <a:buNone/>
            </a:pPr>
            <a:r>
              <a:rPr lang="en-US" sz="1200" b="1" dirty="0">
                <a:latin typeface="Times New Roman" panose="02020603050405020304" pitchFamily="18" charset="0"/>
                <a:cs typeface="Times New Roman" panose="02020603050405020304" pitchFamily="18" charset="0"/>
              </a:rPr>
              <a:t>The Cat</a:t>
            </a:r>
          </a:p>
          <a:p>
            <a:pPr marL="0" indent="0">
              <a:buNone/>
            </a:pPr>
            <a:r>
              <a:rPr lang="en-US" sz="1200" b="1" dirty="0">
                <a:latin typeface="Times New Roman" panose="02020603050405020304" pitchFamily="18" charset="0"/>
                <a:cs typeface="Times New Roman" panose="02020603050405020304" pitchFamily="18" charset="0"/>
              </a:rPr>
              <a:t>A pastor had a kitten that climbed up a tree in his backyard and then was afraid to come down. The pastor offered warm milk, BUT The kitty would not come down. The tree was not sturdy enough to climb, so the pastor decided that if he tied a rope to his car and drove away so that the tree bent down, he could then reach up and get the kitten.</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He did all this, checking his progress in the car frequently, then figured if he went just a little bit further, the tree would be bent sufficiently for him to reach the kitten. But as he moved a little further forward, the rope broke.</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The tree went "boing!" and the kitten instantly sailed through the air - out of sight.</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The pastor felt terrible.</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He walked all over the neighborhood asking people if they'd seen a little kitten. No. Nobody had seen a stray kitten. So he prayed, "Lord, I just commit this kitten to your keeping," and went on about his business.</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A few days later he was at the grocery store and met one of his church members. He happened to look into her shopping cart and was amazed to see cat food. Now this woman was a cat hater and everyone knew it, so he asked her, "Why are you buying cat food when you hate cats so much?“ She replied, "You won't believe this," and told him how her little girl had been begging her for a cat, but she kept refusing. Then a few days before, the child had begged again, so the Mom finally told her little girl, "Well if God gives you a cat, I'll let you keep it!“ She told the pastor, "I watched my child go out in the yard, get on her knees, and ask God for a cat. And really, Pastor, you won't believe this, but I saw it with my own eyes.</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A kitten suddenly came flying out of the blue sky, with its paws outspread, and landed right in front of her."</a:t>
            </a:r>
            <a:endParaRPr lang="en-US" sz="1200" dirty="0">
              <a:latin typeface="Times New Roman" panose="02020603050405020304" pitchFamily="18" charset="0"/>
              <a:cs typeface="Times New Roman" panose="02020603050405020304" pitchFamily="18" charset="0"/>
            </a:endParaRPr>
          </a:p>
        </p:txBody>
      </p:sp>
      <p:pic>
        <p:nvPicPr>
          <p:cNvPr id="8" name="Рисунок 7">
            <a:extLst>
              <a:ext uri="{FF2B5EF4-FFF2-40B4-BE49-F238E27FC236}">
                <a16:creationId xmlns:a16="http://schemas.microsoft.com/office/drawing/2014/main" id="{B3EFCFE9-7F0A-40CA-ACF3-81342722B0E6}"/>
              </a:ext>
            </a:extLst>
          </p:cNvPr>
          <p:cNvPicPr>
            <a:picLocks noChangeAspect="1"/>
          </p:cNvPicPr>
          <p:nvPr/>
        </p:nvPicPr>
        <p:blipFill>
          <a:blip r:embed="rId2"/>
          <a:stretch>
            <a:fillRect/>
          </a:stretch>
        </p:blipFill>
        <p:spPr>
          <a:xfrm>
            <a:off x="9185816" y="4826524"/>
            <a:ext cx="2478794" cy="1545946"/>
          </a:xfrm>
          <a:prstGeom prst="rect">
            <a:avLst/>
          </a:prstGeom>
        </p:spPr>
      </p:pic>
      <p:pic>
        <p:nvPicPr>
          <p:cNvPr id="9" name="Рисунок 8">
            <a:extLst>
              <a:ext uri="{FF2B5EF4-FFF2-40B4-BE49-F238E27FC236}">
                <a16:creationId xmlns:a16="http://schemas.microsoft.com/office/drawing/2014/main" id="{B16BAC8C-77A4-4E4F-A138-AC7D695B5B7D}"/>
              </a:ext>
            </a:extLst>
          </p:cNvPr>
          <p:cNvPicPr>
            <a:picLocks noChangeAspect="1"/>
          </p:cNvPicPr>
          <p:nvPr/>
        </p:nvPicPr>
        <p:blipFill>
          <a:blip r:embed="rId3"/>
          <a:stretch>
            <a:fillRect/>
          </a:stretch>
        </p:blipFill>
        <p:spPr>
          <a:xfrm>
            <a:off x="10065617" y="565608"/>
            <a:ext cx="1666875" cy="1690687"/>
          </a:xfrm>
          <a:prstGeom prst="rect">
            <a:avLst/>
          </a:prstGeom>
        </p:spPr>
      </p:pic>
      <p:pic>
        <p:nvPicPr>
          <p:cNvPr id="10" name="Рисунок 9">
            <a:extLst>
              <a:ext uri="{FF2B5EF4-FFF2-40B4-BE49-F238E27FC236}">
                <a16:creationId xmlns:a16="http://schemas.microsoft.com/office/drawing/2014/main" id="{D8D301E3-1F1F-4734-8BFA-EA39C5250353}"/>
              </a:ext>
            </a:extLst>
          </p:cNvPr>
          <p:cNvPicPr>
            <a:picLocks noChangeAspect="1"/>
          </p:cNvPicPr>
          <p:nvPr/>
        </p:nvPicPr>
        <p:blipFill>
          <a:blip r:embed="rId4"/>
          <a:stretch>
            <a:fillRect/>
          </a:stretch>
        </p:blipFill>
        <p:spPr>
          <a:xfrm>
            <a:off x="8917757" y="2345651"/>
            <a:ext cx="3247626" cy="2158100"/>
          </a:xfrm>
          <a:prstGeom prst="rect">
            <a:avLst/>
          </a:prstGeom>
        </p:spPr>
      </p:pic>
      <p:sp>
        <p:nvSpPr>
          <p:cNvPr id="11" name="TextBox 10">
            <a:extLst>
              <a:ext uri="{FF2B5EF4-FFF2-40B4-BE49-F238E27FC236}">
                <a16:creationId xmlns:a16="http://schemas.microsoft.com/office/drawing/2014/main" id="{8A4D16DB-8739-49F3-AFCF-90B8245F4714}"/>
              </a:ext>
            </a:extLst>
          </p:cNvPr>
          <p:cNvSpPr txBox="1"/>
          <p:nvPr/>
        </p:nvSpPr>
        <p:spPr>
          <a:xfrm>
            <a:off x="374413" y="5482765"/>
            <a:ext cx="5784916" cy="923330"/>
          </a:xfrm>
          <a:prstGeom prst="rect">
            <a:avLst/>
          </a:prstGeom>
          <a:noFill/>
        </p:spPr>
        <p:txBody>
          <a:bodyPr wrap="square" rtlCol="0">
            <a:spAutoFit/>
          </a:bodyPr>
          <a:lstStyle/>
          <a:p>
            <a:r>
              <a:rPr lang="en-US" sz="3600" dirty="0">
                <a:solidFill>
                  <a:schemeClr val="bg2">
                    <a:lumMod val="20000"/>
                    <a:lumOff val="80000"/>
                  </a:schemeClr>
                </a:solidFill>
              </a:rPr>
              <a:t>TASK 3</a:t>
            </a:r>
          </a:p>
          <a:p>
            <a:r>
              <a:rPr lang="en-US" dirty="0">
                <a:solidFill>
                  <a:schemeClr val="bg2">
                    <a:lumMod val="20000"/>
                    <a:lumOff val="80000"/>
                  </a:schemeClr>
                </a:solidFill>
              </a:rPr>
              <a:t>READ THE STORY AND CHECK YOUR IDEAS.</a:t>
            </a:r>
            <a:endParaRPr lang="ru-RU" dirty="0">
              <a:solidFill>
                <a:schemeClr val="bg2">
                  <a:lumMod val="20000"/>
                  <a:lumOff val="80000"/>
                </a:schemeClr>
              </a:solidFill>
            </a:endParaRPr>
          </a:p>
        </p:txBody>
      </p:sp>
    </p:spTree>
    <p:extLst>
      <p:ext uri="{BB962C8B-B14F-4D97-AF65-F5344CB8AC3E}">
        <p14:creationId xmlns:p14="http://schemas.microsoft.com/office/powerpoint/2010/main" val="1542211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494536E-E46F-4A64-ABFA-8E0F1B1ACAB4}"/>
              </a:ext>
            </a:extLst>
          </p:cNvPr>
          <p:cNvSpPr>
            <a:spLocks noGrp="1"/>
          </p:cNvSpPr>
          <p:nvPr>
            <p:ph type="title"/>
          </p:nvPr>
        </p:nvSpPr>
        <p:spPr>
          <a:xfrm>
            <a:off x="181887" y="148472"/>
            <a:ext cx="1472937" cy="454843"/>
          </a:xfrm>
        </p:spPr>
        <p:txBody>
          <a:bodyPr>
            <a:normAutofit fontScale="90000"/>
          </a:bodyPr>
          <a:lstStyle/>
          <a:p>
            <a:r>
              <a:rPr lang="en-US" sz="3600" dirty="0"/>
              <a:t>Task 4</a:t>
            </a:r>
            <a:endParaRPr lang="ru-RU" sz="3600" dirty="0"/>
          </a:p>
        </p:txBody>
      </p:sp>
      <p:sp>
        <p:nvSpPr>
          <p:cNvPr id="3" name="Текст 2">
            <a:extLst>
              <a:ext uri="{FF2B5EF4-FFF2-40B4-BE49-F238E27FC236}">
                <a16:creationId xmlns:a16="http://schemas.microsoft.com/office/drawing/2014/main" id="{5C18CDC6-86E2-4E89-90C2-8CA86D077C8C}"/>
              </a:ext>
            </a:extLst>
          </p:cNvPr>
          <p:cNvSpPr>
            <a:spLocks noGrp="1"/>
          </p:cNvSpPr>
          <p:nvPr>
            <p:ph type="body" idx="1"/>
          </p:nvPr>
        </p:nvSpPr>
        <p:spPr>
          <a:xfrm>
            <a:off x="181887" y="621095"/>
            <a:ext cx="11695886" cy="581520"/>
          </a:xfrm>
        </p:spPr>
        <p:txBody>
          <a:bodyPr/>
          <a:lstStyle/>
          <a:p>
            <a:r>
              <a:rPr lang="en-US" sz="1600" dirty="0">
                <a:solidFill>
                  <a:schemeClr val="tx1"/>
                </a:solidFill>
              </a:rPr>
              <a:t>Read the information in the writing bank. Underline the examples of each device in the</a:t>
            </a:r>
            <a:r>
              <a:rPr lang="ru-RU" sz="1600" dirty="0">
                <a:solidFill>
                  <a:schemeClr val="tx1"/>
                </a:solidFill>
              </a:rPr>
              <a:t> </a:t>
            </a:r>
            <a:r>
              <a:rPr lang="en-US" sz="1600" dirty="0">
                <a:solidFill>
                  <a:schemeClr val="tx1"/>
                </a:solidFill>
              </a:rPr>
              <a:t>story in ex.3.</a:t>
            </a:r>
            <a:endParaRPr lang="ru-RU" sz="1600" dirty="0">
              <a:solidFill>
                <a:schemeClr val="tx1"/>
              </a:solidFill>
            </a:endParaRPr>
          </a:p>
        </p:txBody>
      </p:sp>
      <p:sp>
        <p:nvSpPr>
          <p:cNvPr id="7" name="Прямоугольник: скругленные углы 6">
            <a:extLst>
              <a:ext uri="{FF2B5EF4-FFF2-40B4-BE49-F238E27FC236}">
                <a16:creationId xmlns:a16="http://schemas.microsoft.com/office/drawing/2014/main" id="{25F2AC74-BF0B-44D7-A266-840EDDDAE8C9}"/>
              </a:ext>
            </a:extLst>
          </p:cNvPr>
          <p:cNvSpPr/>
          <p:nvPr/>
        </p:nvSpPr>
        <p:spPr>
          <a:xfrm>
            <a:off x="1271140" y="1353539"/>
            <a:ext cx="6006353" cy="24737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u="sng" dirty="0"/>
              <a:t>WRITING BANK</a:t>
            </a:r>
            <a:endParaRPr lang="ru-RU" u="sng" dirty="0"/>
          </a:p>
          <a:p>
            <a:r>
              <a:rPr lang="en-US" dirty="0"/>
              <a:t>USEFUL LINGUISTIC DEVICES IN A STORY</a:t>
            </a:r>
          </a:p>
          <a:p>
            <a:r>
              <a:rPr lang="en-US" dirty="0"/>
              <a:t>Stories can be made more interesting by including:</a:t>
            </a:r>
          </a:p>
          <a:p>
            <a:pPr marL="342900" indent="-342900">
              <a:buFont typeface="+mj-lt"/>
              <a:buAutoNum type="arabicPeriod"/>
            </a:pPr>
            <a:r>
              <a:rPr lang="en-US" dirty="0">
                <a:latin typeface="Arial" panose="020B0604020202020204" pitchFamily="34" charset="0"/>
                <a:cs typeface="Arial" panose="020B0604020202020204" pitchFamily="34" charset="0"/>
              </a:rPr>
              <a:t>A variety of past tenses;</a:t>
            </a:r>
          </a:p>
          <a:p>
            <a:pPr marL="342900" indent="-342900">
              <a:buFont typeface="+mj-lt"/>
              <a:buAutoNum type="arabicPeriod"/>
            </a:pPr>
            <a:r>
              <a:rPr lang="en-US" dirty="0">
                <a:latin typeface="Arial" panose="020B0604020202020204" pitchFamily="34" charset="0"/>
                <a:cs typeface="Arial" panose="020B0604020202020204" pitchFamily="34" charset="0"/>
              </a:rPr>
              <a:t>A variety of adverbs and adjectives;</a:t>
            </a:r>
          </a:p>
          <a:p>
            <a:pPr marL="342900" indent="-342900">
              <a:buFont typeface="+mj-lt"/>
              <a:buAutoNum type="arabicPeriod"/>
            </a:pPr>
            <a:r>
              <a:rPr lang="en-US" dirty="0">
                <a:latin typeface="Arial" panose="020B0604020202020204" pitchFamily="34" charset="0"/>
                <a:cs typeface="Arial" panose="020B0604020202020204" pitchFamily="34" charset="0"/>
              </a:rPr>
              <a:t>Short sections of direct speech using a variety of verbs;</a:t>
            </a:r>
          </a:p>
          <a:p>
            <a:pPr marL="342900" indent="-342900">
              <a:buFont typeface="+mj-lt"/>
              <a:buAutoNum type="arabicPeriod"/>
            </a:pPr>
            <a:r>
              <a:rPr lang="en-US" dirty="0">
                <a:latin typeface="Arial" panose="020B0604020202020204" pitchFamily="34" charset="0"/>
                <a:cs typeface="Arial" panose="020B0604020202020204" pitchFamily="34" charset="0"/>
              </a:rPr>
              <a:t>Linkers and expressions of time and sequence.</a:t>
            </a:r>
          </a:p>
          <a:p>
            <a:pPr algn="ctr"/>
            <a:endParaRPr lang="ru-RU" dirty="0"/>
          </a:p>
        </p:txBody>
      </p:sp>
    </p:spTree>
    <p:extLst>
      <p:ext uri="{BB962C8B-B14F-4D97-AF65-F5344CB8AC3E}">
        <p14:creationId xmlns:p14="http://schemas.microsoft.com/office/powerpoint/2010/main" val="1943933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duotone>
              <a:schemeClr val="bg1">
                <a:shade val="48000"/>
                <a:satMod val="110000"/>
                <a:lumMod val="40000"/>
              </a:schemeClr>
              <a:schemeClr val="bg1">
                <a:tint val="90000"/>
                <a:lumMod val="106000"/>
              </a:schemeClr>
            </a:duotone>
            <a:extLst/>
          </a:blip>
          <a:stretch/>
        </a:blipFill>
        <a:effectLst/>
      </p:bgPr>
    </p:bg>
    <p:spTree>
      <p:nvGrpSpPr>
        <p:cNvPr id="1" name=""/>
        <p:cNvGrpSpPr/>
        <p:nvPr/>
      </p:nvGrpSpPr>
      <p:grpSpPr>
        <a:xfrm>
          <a:off x="0" y="0"/>
          <a:ext cx="0" cy="0"/>
          <a:chOff x="0" y="0"/>
          <a:chExt cx="0" cy="0"/>
        </a:xfrm>
      </p:grpSpPr>
      <p:pic>
        <p:nvPicPr>
          <p:cNvPr id="35" name="Picture 34">
            <a:extLst>
              <a:ext uri="{FF2B5EF4-FFF2-40B4-BE49-F238E27FC236}">
                <a16:creationId xmlns:a16="http://schemas.microsoft.com/office/drawing/2014/main" id="{76EA5558-6F13-4315-B59F-DAA05A6EB090}"/>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37" name="Freeform 11">
            <a:extLst>
              <a:ext uri="{FF2B5EF4-FFF2-40B4-BE49-F238E27FC236}">
                <a16:creationId xmlns:a16="http://schemas.microsoft.com/office/drawing/2014/main" id="{F11EF67E-A76B-4908-8CBC-824BC0E8D112}"/>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39" name="Freeform 13">
            <a:extLst>
              <a:ext uri="{FF2B5EF4-FFF2-40B4-BE49-F238E27FC236}">
                <a16:creationId xmlns:a16="http://schemas.microsoft.com/office/drawing/2014/main" id="{D14104DC-0846-4DC0-92E6-1EEBE1EE75E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41" name="Freeform 25">
            <a:extLst>
              <a:ext uri="{FF2B5EF4-FFF2-40B4-BE49-F238E27FC236}">
                <a16:creationId xmlns:a16="http://schemas.microsoft.com/office/drawing/2014/main" id="{C8E240AA-819B-40E3-92F6-95A21067E66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43" name="Freeform 14">
            <a:extLst>
              <a:ext uri="{FF2B5EF4-FFF2-40B4-BE49-F238E27FC236}">
                <a16:creationId xmlns:a16="http://schemas.microsoft.com/office/drawing/2014/main" id="{ECAE88C9-DE01-4326-8D88-50215123093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45" name="5-Point Star 24">
            <a:extLst>
              <a:ext uri="{FF2B5EF4-FFF2-40B4-BE49-F238E27FC236}">
                <a16:creationId xmlns:a16="http://schemas.microsoft.com/office/drawing/2014/main" id="{7E7FD8B2-7738-4D90-8464-08368230008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pic>
        <p:nvPicPr>
          <p:cNvPr id="47" name="Picture 46">
            <a:extLst>
              <a:ext uri="{FF2B5EF4-FFF2-40B4-BE49-F238E27FC236}">
                <a16:creationId xmlns:a16="http://schemas.microsoft.com/office/drawing/2014/main" id="{11DBFC3A-7420-45B4-ADE0-9783E9A86F2E}"/>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49" name="Rectangle 48">
            <a:extLst>
              <a:ext uri="{FF2B5EF4-FFF2-40B4-BE49-F238E27FC236}">
                <a16:creationId xmlns:a16="http://schemas.microsoft.com/office/drawing/2014/main" id="{90668F04-ABE2-4DA0-963E-14B124064CC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67" y="0"/>
            <a:ext cx="7107594" cy="6858000"/>
          </a:xfrm>
          <a:prstGeom prst="rect">
            <a:avLst/>
          </a:prstGeom>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reeform 8">
            <a:extLst>
              <a:ext uri="{FF2B5EF4-FFF2-40B4-BE49-F238E27FC236}">
                <a16:creationId xmlns:a16="http://schemas.microsoft.com/office/drawing/2014/main" id="{ECF6FFB1-EE17-41BF-81B9-7907A64792A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61" y="0"/>
            <a:ext cx="6756015" cy="6576643"/>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53" name="Rectangle 52">
            <a:extLst>
              <a:ext uri="{FF2B5EF4-FFF2-40B4-BE49-F238E27FC236}">
                <a16:creationId xmlns:a16="http://schemas.microsoft.com/office/drawing/2014/main" id="{3A057CC8-29BD-4F70-9021-1DE5EAEAEE6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7188" y="450792"/>
            <a:ext cx="4171517" cy="5950008"/>
          </a:xfrm>
          <a:prstGeom prst="rect">
            <a:avLst/>
          </a:prstGeom>
          <a:solidFill>
            <a:schemeClr val="bg1"/>
          </a:solidFill>
          <a:ln w="57150" cmpd="thinThick">
            <a:noFill/>
            <a:miter lim="800000"/>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AF4848F2-6B10-4663-9FB9-D370F4FCB36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07" y="5752622"/>
            <a:ext cx="670909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57" name="Rectangle 56">
            <a:extLst>
              <a:ext uri="{FF2B5EF4-FFF2-40B4-BE49-F238E27FC236}">
                <a16:creationId xmlns:a16="http://schemas.microsoft.com/office/drawing/2014/main" id="{74DC43D5-DB2A-421B-A088-62DD785276A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67" y="0"/>
            <a:ext cx="6707321" cy="226225"/>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pic>
        <p:nvPicPr>
          <p:cNvPr id="7" name="Объект 6">
            <a:extLst>
              <a:ext uri="{FF2B5EF4-FFF2-40B4-BE49-F238E27FC236}">
                <a16:creationId xmlns:a16="http://schemas.microsoft.com/office/drawing/2014/main" id="{1707F068-7861-465B-A99E-582DB98C85FF}"/>
              </a:ext>
            </a:extLst>
          </p:cNvPr>
          <p:cNvPicPr>
            <a:picLocks noGrp="1" noChangeAspect="1"/>
          </p:cNvPicPr>
          <p:nvPr>
            <p:ph sz="quarter" idx="14"/>
          </p:nvPr>
        </p:nvPicPr>
        <p:blipFill>
          <a:blip r:embed="rId4"/>
          <a:stretch>
            <a:fillRect/>
          </a:stretch>
        </p:blipFill>
        <p:spPr>
          <a:xfrm rot="21600000">
            <a:off x="116921" y="2074367"/>
            <a:ext cx="3697956" cy="1848978"/>
          </a:xfrm>
          <a:prstGeom prst="rect">
            <a:avLst/>
          </a:prstGeom>
        </p:spPr>
      </p:pic>
      <p:pic>
        <p:nvPicPr>
          <p:cNvPr id="9" name="Объект 8" descr="Изображение выглядит как кот, животное, сидит, черный&#10;&#10;Описание создано с высокой степенью достоверности">
            <a:extLst>
              <a:ext uri="{FF2B5EF4-FFF2-40B4-BE49-F238E27FC236}">
                <a16:creationId xmlns:a16="http://schemas.microsoft.com/office/drawing/2014/main" id="{A162FDD0-D84E-4873-B71A-E06CBC842AAB}"/>
              </a:ext>
            </a:extLst>
          </p:cNvPr>
          <p:cNvPicPr>
            <a:picLocks noGrp="1" noChangeAspect="1"/>
          </p:cNvPicPr>
          <p:nvPr>
            <p:ph sz="quarter" idx="13"/>
          </p:nvPr>
        </p:nvPicPr>
        <p:blipFill>
          <a:blip r:embed="rId5">
            <a:extLst>
              <a:ext uri="{28A0092B-C50C-407E-A947-70E740481C1C}">
                <a14:useLocalDpi xmlns:a14="http://schemas.microsoft.com/office/drawing/2010/main" val="0"/>
              </a:ext>
            </a:extLst>
          </a:blip>
          <a:stretch>
            <a:fillRect/>
          </a:stretch>
        </p:blipFill>
        <p:spPr>
          <a:xfrm rot="21600000">
            <a:off x="7317724" y="35937"/>
            <a:ext cx="4612243" cy="6822063"/>
          </a:xfrm>
          <a:prstGeom prst="rect">
            <a:avLst/>
          </a:prstGeom>
        </p:spPr>
      </p:pic>
      <p:sp>
        <p:nvSpPr>
          <p:cNvPr id="2" name="Заголовок 1">
            <a:extLst>
              <a:ext uri="{FF2B5EF4-FFF2-40B4-BE49-F238E27FC236}">
                <a16:creationId xmlns:a16="http://schemas.microsoft.com/office/drawing/2014/main" id="{078A972D-92BC-46E0-8B4D-FCD3BF6DFCDB}"/>
              </a:ext>
            </a:extLst>
          </p:cNvPr>
          <p:cNvSpPr>
            <a:spLocks noGrp="1"/>
          </p:cNvSpPr>
          <p:nvPr>
            <p:ph type="title"/>
          </p:nvPr>
        </p:nvSpPr>
        <p:spPr>
          <a:xfrm>
            <a:off x="-304524" y="1079770"/>
            <a:ext cx="2937753" cy="141052"/>
          </a:xfrm>
        </p:spPr>
        <p:txBody>
          <a:bodyPr vert="horz" lIns="91440" tIns="45720" rIns="91440" bIns="45720" rtlCol="0" anchor="b">
            <a:normAutofit fontScale="90000"/>
          </a:bodyPr>
          <a:lstStyle/>
          <a:p>
            <a:pPr algn="r"/>
            <a:r>
              <a:rPr lang="en-US" sz="8000" dirty="0"/>
              <a:t>Task 5</a:t>
            </a:r>
          </a:p>
        </p:txBody>
      </p:sp>
      <p:sp>
        <p:nvSpPr>
          <p:cNvPr id="3" name="Текст 2">
            <a:extLst>
              <a:ext uri="{FF2B5EF4-FFF2-40B4-BE49-F238E27FC236}">
                <a16:creationId xmlns:a16="http://schemas.microsoft.com/office/drawing/2014/main" id="{818547AA-AC26-43D2-8EAA-15D599E179F5}"/>
              </a:ext>
            </a:extLst>
          </p:cNvPr>
          <p:cNvSpPr>
            <a:spLocks noGrp="1"/>
          </p:cNvSpPr>
          <p:nvPr>
            <p:ph type="body" idx="1"/>
          </p:nvPr>
        </p:nvSpPr>
        <p:spPr>
          <a:xfrm>
            <a:off x="116921" y="1163197"/>
            <a:ext cx="5778684" cy="1066786"/>
          </a:xfrm>
        </p:spPr>
        <p:txBody>
          <a:bodyPr vert="horz" lIns="91440" tIns="45720" rIns="91440" bIns="45720" rtlCol="0" anchor="t">
            <a:normAutofit fontScale="77500" lnSpcReduction="20000"/>
          </a:bodyPr>
          <a:lstStyle/>
          <a:p>
            <a:pPr>
              <a:lnSpc>
                <a:spcPct val="110000"/>
              </a:lnSpc>
            </a:pPr>
            <a:r>
              <a:rPr lang="en-US" sz="2800" dirty="0">
                <a:solidFill>
                  <a:schemeClr val="bg1">
                    <a:lumMod val="50000"/>
                  </a:schemeClr>
                </a:solidFill>
                <a:highlight>
                  <a:srgbClr val="FFFF00"/>
                </a:highlight>
              </a:rPr>
              <a:t>Practice makes perfect.  </a:t>
            </a:r>
            <a:r>
              <a:rPr lang="en-US" sz="2800" dirty="0">
                <a:solidFill>
                  <a:schemeClr val="bg1">
                    <a:lumMod val="50000"/>
                  </a:schemeClr>
                </a:solidFill>
              </a:rPr>
              <a:t>Look at the picture, read the task and Write a story of 200-250 words. </a:t>
            </a:r>
          </a:p>
        </p:txBody>
      </p:sp>
      <p:pic>
        <p:nvPicPr>
          <p:cNvPr id="10" name="Рисунок 9">
            <a:extLst>
              <a:ext uri="{FF2B5EF4-FFF2-40B4-BE49-F238E27FC236}">
                <a16:creationId xmlns:a16="http://schemas.microsoft.com/office/drawing/2014/main" id="{6418713E-DB3B-4F69-81AA-C596A05A1B41}"/>
              </a:ext>
            </a:extLst>
          </p:cNvPr>
          <p:cNvPicPr>
            <a:picLocks noChangeAspect="1"/>
          </p:cNvPicPr>
          <p:nvPr/>
        </p:nvPicPr>
        <p:blipFill>
          <a:blip r:embed="rId6"/>
          <a:stretch>
            <a:fillRect/>
          </a:stretch>
        </p:blipFill>
        <p:spPr>
          <a:xfrm>
            <a:off x="3309735" y="3878341"/>
            <a:ext cx="3403493" cy="2733169"/>
          </a:xfrm>
          <a:prstGeom prst="rect">
            <a:avLst/>
          </a:prstGeom>
        </p:spPr>
      </p:pic>
    </p:spTree>
    <p:extLst>
      <p:ext uri="{BB962C8B-B14F-4D97-AF65-F5344CB8AC3E}">
        <p14:creationId xmlns:p14="http://schemas.microsoft.com/office/powerpoint/2010/main" val="246376109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Главное мероприятие">
  <a:themeElements>
    <a:clrScheme name="Главное мероприятие">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Главное мероприятие">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ое мероприятие">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TM04033927[[fn=Главное мероприятие]]</Template>
  <TotalTime>581</TotalTime>
  <Words>218</Words>
  <Application>Microsoft Office PowerPoint</Application>
  <PresentationFormat>Широкоэкранный</PresentationFormat>
  <Paragraphs>24</Paragraphs>
  <Slides>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5</vt:i4>
      </vt:variant>
    </vt:vector>
  </HeadingPairs>
  <TitlesOfParts>
    <vt:vector size="9" baseType="lpstr">
      <vt:lpstr>Arial</vt:lpstr>
      <vt:lpstr>Impact</vt:lpstr>
      <vt:lpstr>Times New Roman</vt:lpstr>
      <vt:lpstr>Главное мероприятие</vt:lpstr>
      <vt:lpstr>Writing a story</vt:lpstr>
      <vt:lpstr>Task 1</vt:lpstr>
      <vt:lpstr>Task 2</vt:lpstr>
      <vt:lpstr>Task 4</vt:lpstr>
      <vt:lpstr>Task 5</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Aram Ovanesov</dc:creator>
  <cp:lastModifiedBy>Aram Ovanesov</cp:lastModifiedBy>
  <cp:revision>12</cp:revision>
  <dcterms:created xsi:type="dcterms:W3CDTF">2018-01-04T10:10:22Z</dcterms:created>
  <dcterms:modified xsi:type="dcterms:W3CDTF">2018-01-04T19:52:08Z</dcterms:modified>
</cp:coreProperties>
</file>