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51"/>
  </p:notesMasterIdLst>
  <p:sldIdLst>
    <p:sldId id="308" r:id="rId2"/>
    <p:sldId id="310" r:id="rId3"/>
    <p:sldId id="312" r:id="rId4"/>
    <p:sldId id="313" r:id="rId5"/>
    <p:sldId id="262" r:id="rId6"/>
    <p:sldId id="261" r:id="rId7"/>
    <p:sldId id="264" r:id="rId8"/>
    <p:sldId id="294" r:id="rId9"/>
    <p:sldId id="295" r:id="rId10"/>
    <p:sldId id="309" r:id="rId11"/>
    <p:sldId id="265" r:id="rId12"/>
    <p:sldId id="297" r:id="rId13"/>
    <p:sldId id="298" r:id="rId14"/>
    <p:sldId id="299" r:id="rId15"/>
    <p:sldId id="314" r:id="rId16"/>
    <p:sldId id="301" r:id="rId17"/>
    <p:sldId id="302" r:id="rId18"/>
    <p:sldId id="303" r:id="rId19"/>
    <p:sldId id="304" r:id="rId20"/>
    <p:sldId id="315" r:id="rId21"/>
    <p:sldId id="316" r:id="rId22"/>
    <p:sldId id="266" r:id="rId23"/>
    <p:sldId id="267" r:id="rId24"/>
    <p:sldId id="268" r:id="rId25"/>
    <p:sldId id="269" r:id="rId26"/>
    <p:sldId id="270" r:id="rId27"/>
    <p:sldId id="272" r:id="rId28"/>
    <p:sldId id="317" r:id="rId29"/>
    <p:sldId id="275" r:id="rId30"/>
    <p:sldId id="273" r:id="rId31"/>
    <p:sldId id="278" r:id="rId32"/>
    <p:sldId id="287" r:id="rId33"/>
    <p:sldId id="289" r:id="rId34"/>
    <p:sldId id="276" r:id="rId35"/>
    <p:sldId id="277" r:id="rId36"/>
    <p:sldId id="279" r:id="rId37"/>
    <p:sldId id="283" r:id="rId38"/>
    <p:sldId id="280" r:id="rId39"/>
    <p:sldId id="288" r:id="rId40"/>
    <p:sldId id="281" r:id="rId41"/>
    <p:sldId id="284" r:id="rId42"/>
    <p:sldId id="290" r:id="rId43"/>
    <p:sldId id="282" r:id="rId44"/>
    <p:sldId id="285" r:id="rId45"/>
    <p:sldId id="306" r:id="rId46"/>
    <p:sldId id="286" r:id="rId47"/>
    <p:sldId id="292" r:id="rId48"/>
    <p:sldId id="293" r:id="rId49"/>
    <p:sldId id="305" r:id="rId5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66FFFF"/>
    <a:srgbClr val="99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3271" autoAdjust="0"/>
  </p:normalViewPr>
  <p:slideViewPr>
    <p:cSldViewPr>
      <p:cViewPr>
        <p:scale>
          <a:sx n="50" d="100"/>
          <a:sy n="50" d="100"/>
        </p:scale>
        <p:origin x="-169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08150C-7D28-4614-99ED-E7E705F9808E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9CD39A-731E-4173-A32B-4DBBD7FE8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75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CF58CC-F714-4581-98E7-F8321DD3380D}" type="slidenum">
              <a:rPr lang="ru-RU" altLang="ru-RU" smtClean="0"/>
              <a:pPr eaLnBrk="1" hangingPunct="1"/>
              <a:t>39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9CB0-D0C2-446C-A8F7-866AA3B35A26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5F0E-A1B6-4D5D-AF69-4F8A6250F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6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D4287-4D54-41B7-A061-30D4180AD63D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2999-F855-4952-BC84-B7FD13D70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1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7A2B9-54E7-4018-B3D7-EBFC89067584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9F42A-1255-4A3C-BC32-A60D7556F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77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7B85-B86F-422E-8DBA-2DF26ED06BE7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3DF4D-AE23-4C1F-9549-3F4852688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0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78917-3316-4A0D-B7E0-97305A12B046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328C-E62F-42EC-B6FA-9676DD709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8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B8618-852D-4A87-9722-32FAEA3CD238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20F10-F1DB-4966-BB6E-C4E8B962B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25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FDCF9-D879-4182-9DFA-650539191966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FF65-1C78-4DD3-A042-BCFA4E08B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2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E0114-E5FB-4547-AFE6-2160FD367129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3C91B-E49E-46E3-A0EC-5A042DA7E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4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A021-907D-4A90-8BAF-FC4C05908177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44E8F-E14B-4B9E-917F-9E7D3D4E2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57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DD45-AADA-447A-8FEE-ABFCD5642319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34C9-3BF9-4C82-82A6-515A91931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7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E9D7C-3DF2-4070-A060-ADD7C7A496EF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FBDE1-8A18-41C7-B06F-E77CB9AA8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9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FA4675-ADC7-4A3D-9167-878F488C2B3B}" type="datetimeFigureOut">
              <a:rPr lang="ru-RU"/>
              <a:pPr>
                <a:defRPr/>
              </a:pPr>
              <a:t>24.10.2016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C855B9-1B31-4A73-BAE2-0EEA45E24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45.xml"/><Relationship Id="rId3" Type="http://schemas.openxmlformats.org/officeDocument/2006/relationships/slide" Target="slide5.xml"/><Relationship Id="rId7" Type="http://schemas.openxmlformats.org/officeDocument/2006/relationships/slide" Target="slide26.xml"/><Relationship Id="rId12" Type="http://schemas.openxmlformats.org/officeDocument/2006/relationships/slide" Target="slide4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5.xml"/><Relationship Id="rId11" Type="http://schemas.openxmlformats.org/officeDocument/2006/relationships/slide" Target="slide44.xml"/><Relationship Id="rId5" Type="http://schemas.openxmlformats.org/officeDocument/2006/relationships/slide" Target="slide24.xml"/><Relationship Id="rId15" Type="http://schemas.openxmlformats.org/officeDocument/2006/relationships/slide" Target="slide47.xml"/><Relationship Id="rId10" Type="http://schemas.openxmlformats.org/officeDocument/2006/relationships/slide" Target="slide43.xml"/><Relationship Id="rId4" Type="http://schemas.openxmlformats.org/officeDocument/2006/relationships/slide" Target="slide3.xml"/><Relationship Id="rId9" Type="http://schemas.openxmlformats.org/officeDocument/2006/relationships/slide" Target="slide42.xml"/><Relationship Id="rId14" Type="http://schemas.openxmlformats.org/officeDocument/2006/relationships/slide" Target="slide4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gproxyru.appspot.com/http/img1.liveinternet.ru/images/attach/c/1/63/724/63724375_0a0a8ab85d8838ad18b080fbf372b15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13" Type="http://schemas.openxmlformats.org/officeDocument/2006/relationships/slide" Target="slide12.xml"/><Relationship Id="rId18" Type="http://schemas.openxmlformats.org/officeDocument/2006/relationships/slide" Target="slide23.xml"/><Relationship Id="rId26" Type="http://schemas.openxmlformats.org/officeDocument/2006/relationships/slide" Target="slide20.xml"/><Relationship Id="rId3" Type="http://schemas.openxmlformats.org/officeDocument/2006/relationships/slide" Target="slide6.xml"/><Relationship Id="rId21" Type="http://schemas.openxmlformats.org/officeDocument/2006/relationships/slide" Target="slide17.xml"/><Relationship Id="rId7" Type="http://schemas.openxmlformats.org/officeDocument/2006/relationships/slide" Target="slide9.xml"/><Relationship Id="rId12" Type="http://schemas.openxmlformats.org/officeDocument/2006/relationships/slide" Target="slide42.xml"/><Relationship Id="rId17" Type="http://schemas.openxmlformats.org/officeDocument/2006/relationships/slide" Target="slide22.xml"/><Relationship Id="rId25" Type="http://schemas.openxmlformats.org/officeDocument/2006/relationships/slide" Target="slide16.xml"/><Relationship Id="rId2" Type="http://schemas.openxmlformats.org/officeDocument/2006/relationships/slide" Target="slide44.xml"/><Relationship Id="rId16" Type="http://schemas.openxmlformats.org/officeDocument/2006/relationships/slide" Target="slide14.xml"/><Relationship Id="rId20" Type="http://schemas.openxmlformats.org/officeDocument/2006/relationships/slide" Target="slide4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2.xml"/><Relationship Id="rId11" Type="http://schemas.openxmlformats.org/officeDocument/2006/relationships/slide" Target="slide11.xml"/><Relationship Id="rId24" Type="http://schemas.openxmlformats.org/officeDocument/2006/relationships/slide" Target="slide48.xml"/><Relationship Id="rId5" Type="http://schemas.openxmlformats.org/officeDocument/2006/relationships/slide" Target="slide8.xml"/><Relationship Id="rId15" Type="http://schemas.openxmlformats.org/officeDocument/2006/relationships/slide" Target="slide47.xml"/><Relationship Id="rId23" Type="http://schemas.openxmlformats.org/officeDocument/2006/relationships/slide" Target="slide19.xml"/><Relationship Id="rId28" Type="http://schemas.openxmlformats.org/officeDocument/2006/relationships/slide" Target="slide15.xml"/><Relationship Id="rId10" Type="http://schemas.openxmlformats.org/officeDocument/2006/relationships/slide" Target="slide33.xml"/><Relationship Id="rId19" Type="http://schemas.openxmlformats.org/officeDocument/2006/relationships/slide" Target="slide7.xml"/><Relationship Id="rId4" Type="http://schemas.openxmlformats.org/officeDocument/2006/relationships/slide" Target="slide46.xml"/><Relationship Id="rId9" Type="http://schemas.openxmlformats.org/officeDocument/2006/relationships/slide" Target="slide10.xml"/><Relationship Id="rId14" Type="http://schemas.openxmlformats.org/officeDocument/2006/relationships/slide" Target="slide13.xml"/><Relationship Id="rId22" Type="http://schemas.openxmlformats.org/officeDocument/2006/relationships/slide" Target="slide18.xml"/><Relationship Id="rId27" Type="http://schemas.openxmlformats.org/officeDocument/2006/relationships/slide" Target="slide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13" Type="http://schemas.openxmlformats.org/officeDocument/2006/relationships/slide" Target="slide39.xml"/><Relationship Id="rId18" Type="http://schemas.openxmlformats.org/officeDocument/2006/relationships/slide" Target="slide34.xml"/><Relationship Id="rId3" Type="http://schemas.openxmlformats.org/officeDocument/2006/relationships/slide" Target="slide27.xml"/><Relationship Id="rId7" Type="http://schemas.openxmlformats.org/officeDocument/2006/relationships/slide" Target="slide30.xml"/><Relationship Id="rId12" Type="http://schemas.openxmlformats.org/officeDocument/2006/relationships/slide" Target="slide37.xml"/><Relationship Id="rId17" Type="http://schemas.openxmlformats.org/officeDocument/2006/relationships/slide" Target="slide33.xml"/><Relationship Id="rId2" Type="http://schemas.openxmlformats.org/officeDocument/2006/relationships/slide" Target="slide13.xml"/><Relationship Id="rId16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11" Type="http://schemas.openxmlformats.org/officeDocument/2006/relationships/slide" Target="slide36.xml"/><Relationship Id="rId5" Type="http://schemas.openxmlformats.org/officeDocument/2006/relationships/slide" Target="slide29.xml"/><Relationship Id="rId15" Type="http://schemas.openxmlformats.org/officeDocument/2006/relationships/slide" Target="slide41.xml"/><Relationship Id="rId10" Type="http://schemas.openxmlformats.org/officeDocument/2006/relationships/slide" Target="slide35.xml"/><Relationship Id="rId19" Type="http://schemas.openxmlformats.org/officeDocument/2006/relationships/slide" Target="slide28.xml"/><Relationship Id="rId4" Type="http://schemas.openxmlformats.org/officeDocument/2006/relationships/slide" Target="slide14.xml"/><Relationship Id="rId9" Type="http://schemas.openxmlformats.org/officeDocument/2006/relationships/slide" Target="slide38.xml"/><Relationship Id="rId14" Type="http://schemas.openxmlformats.org/officeDocument/2006/relationships/slide" Target="slide4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11" Type="http://schemas.openxmlformats.org/officeDocument/2006/relationships/image" Target="../media/image15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http://allaklein.ucoz.ru/_ld/1/14039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611188" y="908050"/>
            <a:ext cx="7632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3600" b="1" i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</a:t>
            </a:r>
            <a:endParaRPr lang="ru-RU" altLang="ru-RU">
              <a:latin typeface="Franklin Gothic Book" pitchFamily="34" charset="0"/>
            </a:endParaRPr>
          </a:p>
        </p:txBody>
      </p:sp>
      <p:pic>
        <p:nvPicPr>
          <p:cNvPr id="2052" name="Picture 25" descr="http://im3-tub-ru.yandex.net/i?id=405576030-21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997200"/>
            <a:ext cx="3671888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4943" y="764704"/>
            <a:ext cx="6634124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Башлангыч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сыйныфта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татар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теленн</a:t>
            </a:r>
            <a:r>
              <a:rPr lang="tt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ән</a:t>
            </a:r>
          </a:p>
          <a:p>
            <a:pPr algn="ctr">
              <a:defRPr/>
            </a:pPr>
            <a:r>
              <a:rPr lang="tt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кагыйдәләр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Э,е  хәрефләре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763713" y="1557338"/>
            <a:ext cx="890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</a:t>
            </a:r>
            <a:endParaRPr lang="ru-RU" altLang="ru-RU"/>
          </a:p>
        </p:txBody>
      </p: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755650" y="1057275"/>
            <a:ext cx="76327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Язуда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авазын  белдерү  өчен,  сүз  башында –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хәрефе,  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башка  урыннарда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е  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хәрефе  языла: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                      эзле,  элекке, элемтәче </a:t>
            </a:r>
            <a:endParaRPr lang="ru-RU" altLang="ru-RU">
              <a:solidFill>
                <a:srgbClr val="FF0000"/>
              </a:solidFill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Э, е хәрефләре  нечкә  сузыкларны  күрсәтә.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Татар  теленең  үз  сүзләрендә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э, е  хәрефләре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кыскарак  әйтелә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торган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[э]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авазын  белдерәләр: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[эскэрт]  ,    [эшчэ]  ,     [кэшэ]  .</a:t>
            </a:r>
            <a:endParaRPr lang="ru-RU" altLang="ru-RU">
              <a:solidFill>
                <a:srgbClr val="FF0000"/>
              </a:solidFill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Рус  телендә   ул  сузыбрак  әйтелә  торган   [э]   авазын   белдерә: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эта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ж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,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эстафэта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,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элэктрон</a:t>
            </a:r>
            <a:r>
              <a:rPr lang="en-US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.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331913" y="3860800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Истә   калдыр!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4213" y="4365625"/>
          <a:ext cx="7920037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0012"/>
                <a:gridCol w="2640012"/>
                <a:gridCol w="2640012"/>
              </a:tblGrid>
              <a:tr h="1497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сүз  башында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сүз  уртасында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сүз  ахырында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з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мч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мтә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эсс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энҗ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элемтәч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кеш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b="1" u="sng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Тартык авазлар һәм  хәрефләр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2195513" y="1052513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Татар  телендә  </a:t>
            </a:r>
            <a:r>
              <a:rPr lang="tt-RU" altLang="ru-RU">
                <a:solidFill>
                  <a:srgbClr val="FF0000"/>
                </a:solidFill>
              </a:rPr>
              <a:t>28 тартык  аваз  </a:t>
            </a:r>
            <a:r>
              <a:rPr lang="tt-RU" altLang="ru-RU"/>
              <a:t>бар.</a:t>
            </a:r>
            <a:endParaRPr lang="ru-RU" altLang="ru-RU"/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179388" y="1484313"/>
            <a:ext cx="856932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Яңгырау  тартык  авазлар:</a:t>
            </a:r>
            <a:r>
              <a:rPr lang="en-US" altLang="ru-RU"/>
              <a:t>   [</a:t>
            </a:r>
            <a:r>
              <a:rPr lang="tt-RU" altLang="ru-RU"/>
              <a:t>б</a:t>
            </a:r>
            <a:r>
              <a:rPr lang="en-US" altLang="ru-RU"/>
              <a:t>],[</a:t>
            </a:r>
            <a:r>
              <a:rPr lang="tt-RU" altLang="ru-RU"/>
              <a:t>в</a:t>
            </a:r>
            <a:r>
              <a:rPr lang="en-US" altLang="ru-RU"/>
              <a:t>],</a:t>
            </a:r>
            <a:r>
              <a:rPr lang="tt-RU" altLang="ru-RU"/>
              <a:t> </a:t>
            </a:r>
            <a:r>
              <a:rPr lang="en-US" altLang="ru-RU"/>
              <a:t>[</a:t>
            </a:r>
            <a:r>
              <a:rPr lang="tt-RU" altLang="ru-RU"/>
              <a:t>г</a:t>
            </a:r>
            <a:r>
              <a:rPr lang="en-US" altLang="ru-RU"/>
              <a:t>],[</a:t>
            </a:r>
            <a:r>
              <a:rPr lang="tt-RU" altLang="ru-RU"/>
              <a:t>г</a:t>
            </a:r>
            <a:r>
              <a:rPr lang="ru-RU" altLang="ru-RU"/>
              <a:t>ъ</a:t>
            </a:r>
            <a:r>
              <a:rPr lang="en-US" altLang="ru-RU"/>
              <a:t>],[</a:t>
            </a:r>
            <a:r>
              <a:rPr lang="ru-RU" altLang="ru-RU"/>
              <a:t>д</a:t>
            </a:r>
            <a:r>
              <a:rPr lang="en-US" altLang="ru-RU"/>
              <a:t>],[</a:t>
            </a:r>
            <a:r>
              <a:rPr lang="ru-RU" altLang="ru-RU"/>
              <a:t>ж</a:t>
            </a:r>
            <a:r>
              <a:rPr lang="en-US" altLang="ru-RU"/>
              <a:t>],[</a:t>
            </a:r>
            <a:r>
              <a:rPr lang="tt-RU" altLang="ru-RU"/>
              <a:t>җ</a:t>
            </a:r>
            <a:r>
              <a:rPr lang="en-US" altLang="ru-RU"/>
              <a:t>],[</a:t>
            </a:r>
            <a:r>
              <a:rPr lang="tt-RU" altLang="ru-RU"/>
              <a:t>з</a:t>
            </a:r>
            <a:r>
              <a:rPr lang="en-US" altLang="ru-RU"/>
              <a:t>]    </a:t>
            </a:r>
            <a:r>
              <a:rPr lang="tt-RU" altLang="ru-RU"/>
              <a:t>   </a:t>
            </a:r>
            <a:r>
              <a:rPr lang="en-US" altLang="ru-RU"/>
              <a:t>[</a:t>
            </a:r>
            <a:r>
              <a:rPr lang="tt-RU" altLang="ru-RU"/>
              <a:t>л</a:t>
            </a:r>
            <a:r>
              <a:rPr lang="en-US" altLang="ru-RU"/>
              <a:t>],[</a:t>
            </a:r>
            <a:r>
              <a:rPr lang="tt-RU" altLang="ru-RU"/>
              <a:t>м</a:t>
            </a:r>
            <a:r>
              <a:rPr lang="en-US" altLang="ru-RU"/>
              <a:t>],[</a:t>
            </a:r>
            <a:r>
              <a:rPr lang="tt-RU" altLang="ru-RU"/>
              <a:t>н</a:t>
            </a:r>
            <a:r>
              <a:rPr lang="en-US" altLang="ru-RU"/>
              <a:t>],[</a:t>
            </a:r>
            <a:r>
              <a:rPr lang="tt-RU" altLang="ru-RU"/>
              <a:t>ң</a:t>
            </a:r>
            <a:r>
              <a:rPr lang="en-US" altLang="ru-RU"/>
              <a:t>],[</a:t>
            </a:r>
            <a:r>
              <a:rPr lang="tt-RU" altLang="ru-RU"/>
              <a:t>й</a:t>
            </a:r>
            <a:r>
              <a:rPr lang="en-US" altLang="ru-RU"/>
              <a:t>],[</a:t>
            </a:r>
            <a:r>
              <a:rPr lang="tt-RU" altLang="ru-RU"/>
              <a:t>р</a:t>
            </a:r>
            <a:r>
              <a:rPr lang="en-US" altLang="ru-RU"/>
              <a:t>],[w]</a:t>
            </a:r>
          </a:p>
          <a:p>
            <a:pPr eaLnBrk="1" hangingPunct="1"/>
            <a:endParaRPr lang="en-US" altLang="ru-RU"/>
          </a:p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C</a:t>
            </a:r>
            <a:r>
              <a:rPr lang="tt-RU" altLang="ru-RU">
                <a:solidFill>
                  <a:srgbClr val="FF0000"/>
                </a:solidFill>
              </a:rPr>
              <a:t>аңгырау тартык  авазлар: </a:t>
            </a:r>
            <a:r>
              <a:rPr lang="en-US" altLang="ru-RU"/>
              <a:t>[</a:t>
            </a:r>
            <a:r>
              <a:rPr lang="ru-RU" altLang="ru-RU"/>
              <a:t>п</a:t>
            </a:r>
            <a:r>
              <a:rPr lang="en-US" altLang="ru-RU"/>
              <a:t>],[</a:t>
            </a:r>
            <a:r>
              <a:rPr lang="ru-RU" altLang="ru-RU"/>
              <a:t>ф</a:t>
            </a:r>
            <a:r>
              <a:rPr lang="en-US" altLang="ru-RU"/>
              <a:t>],[</a:t>
            </a:r>
            <a:r>
              <a:rPr lang="ru-RU" altLang="ru-RU"/>
              <a:t>к</a:t>
            </a:r>
            <a:r>
              <a:rPr lang="en-US" altLang="ru-RU"/>
              <a:t>],[</a:t>
            </a:r>
            <a:r>
              <a:rPr lang="ru-RU" altLang="ru-RU"/>
              <a:t>къ</a:t>
            </a:r>
            <a:r>
              <a:rPr lang="en-US" altLang="ru-RU"/>
              <a:t>],[</a:t>
            </a:r>
            <a:r>
              <a:rPr lang="ru-RU" altLang="ru-RU"/>
              <a:t>т</a:t>
            </a:r>
            <a:r>
              <a:rPr lang="en-US" altLang="ru-RU"/>
              <a:t>],[</a:t>
            </a:r>
            <a:r>
              <a:rPr lang="ru-RU" altLang="ru-RU"/>
              <a:t>ш</a:t>
            </a:r>
            <a:r>
              <a:rPr lang="en-US" altLang="ru-RU"/>
              <a:t>],[</a:t>
            </a:r>
            <a:r>
              <a:rPr lang="ru-RU" altLang="ru-RU"/>
              <a:t>ч</a:t>
            </a:r>
            <a:r>
              <a:rPr lang="en-US" altLang="ru-RU"/>
              <a:t>],[</a:t>
            </a:r>
            <a:r>
              <a:rPr lang="ru-RU" altLang="ru-RU"/>
              <a:t>с</a:t>
            </a:r>
            <a:r>
              <a:rPr lang="en-US" altLang="ru-RU"/>
              <a:t>]</a:t>
            </a:r>
            <a:r>
              <a:rPr lang="tt-RU" altLang="ru-RU"/>
              <a:t>       </a:t>
            </a:r>
            <a:r>
              <a:rPr lang="en-US" altLang="ru-RU"/>
              <a:t>[</a:t>
            </a:r>
            <a:r>
              <a:rPr lang="ru-RU" altLang="ru-RU"/>
              <a:t>ц</a:t>
            </a:r>
            <a:r>
              <a:rPr lang="en-US" altLang="ru-RU"/>
              <a:t>],[</a:t>
            </a:r>
            <a:r>
              <a:rPr lang="ru-RU" altLang="ru-RU"/>
              <a:t>щ</a:t>
            </a:r>
            <a:r>
              <a:rPr lang="en-US" altLang="ru-RU"/>
              <a:t>],[</a:t>
            </a:r>
            <a:r>
              <a:rPr lang="ru-RU" altLang="ru-RU"/>
              <a:t>х</a:t>
            </a:r>
            <a:r>
              <a:rPr lang="en-US" altLang="ru-RU"/>
              <a:t>],[</a:t>
            </a:r>
            <a:r>
              <a:rPr lang="tt-RU" altLang="ru-RU"/>
              <a:t>һ</a:t>
            </a:r>
            <a:r>
              <a:rPr lang="en-US" altLang="ru-RU"/>
              <a:t>],[’] (</a:t>
            </a:r>
            <a:r>
              <a:rPr lang="tt-RU" altLang="ru-RU"/>
              <a:t>һәмзә</a:t>
            </a:r>
            <a:r>
              <a:rPr lang="en-US" altLang="ru-RU"/>
              <a:t>)</a:t>
            </a:r>
            <a:endParaRPr lang="tt-RU" altLang="ru-RU"/>
          </a:p>
          <a:p>
            <a:pPr eaLnBrk="1" hangingPunct="1"/>
            <a:r>
              <a:rPr lang="tt-RU" altLang="ru-RU"/>
              <a:t>                                                          </a:t>
            </a:r>
            <a:r>
              <a:rPr lang="tt-RU" altLang="ru-RU">
                <a:solidFill>
                  <a:srgbClr val="FF0000"/>
                </a:solidFill>
              </a:rPr>
              <a:t>парлы </a:t>
            </a:r>
            <a:r>
              <a:rPr lang="tt-RU" altLang="ru-RU"/>
              <a:t>                                </a:t>
            </a:r>
            <a:r>
              <a:rPr lang="tt-RU" altLang="ru-RU">
                <a:solidFill>
                  <a:srgbClr val="FF0000"/>
                </a:solidFill>
              </a:rPr>
              <a:t>парсыз</a:t>
            </a:r>
          </a:p>
          <a:p>
            <a:pPr eaLnBrk="1" hangingPunct="1"/>
            <a:r>
              <a:rPr lang="en-US" altLang="ru-RU" b="1"/>
              <a:t>[</a:t>
            </a:r>
            <a:r>
              <a:rPr lang="ru-RU" altLang="ru-RU" b="1"/>
              <a:t>ц</a:t>
            </a:r>
            <a:r>
              <a:rPr lang="en-US" altLang="ru-RU" b="1"/>
              <a:t>],[</a:t>
            </a:r>
            <a:r>
              <a:rPr lang="ru-RU" altLang="ru-RU" b="1"/>
              <a:t>щ</a:t>
            </a:r>
            <a:r>
              <a:rPr lang="en-US" altLang="ru-RU" b="1"/>
              <a:t>]</a:t>
            </a:r>
            <a:r>
              <a:rPr lang="ru-RU" altLang="ru-RU" b="1"/>
              <a:t>  авазлары  рус  теленн</a:t>
            </a:r>
            <a:r>
              <a:rPr lang="tt-RU" altLang="ru-RU" b="1"/>
              <a:t>ән  кергән  сүзләрдә  генә  кулланыла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/>
              <a:t>                                               Тартык  авазлар  язуда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б, п, в, ф,  г, к, д, т,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ж, ш,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җ, ч, з, с, л, м, н, ң, й, р,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ц, щ, х,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һ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белән  белдерелә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],[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],[w],[’]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авазлары  өчен  махсус  хәрефләр  юк.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Гата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гъата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кар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къар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ватан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дәү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дә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w]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мәс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әлә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м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әс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’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әлә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endParaRPr lang="en-US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Тартык  авзлар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тавыш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шаудан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яки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шаудан  гына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торалар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57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В 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684213" y="765175"/>
            <a:ext cx="7897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татар  телендә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Татар  һәм  гарәп  сүзләрендә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хәрефе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  белдерә.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Калын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авазы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у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авазына  якын  әйтелә: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авыл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ватан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Нечкә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авазы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ү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авазына  якын  әйтелә: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вәг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әг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гөрләвек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гөрлә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эк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Вәсимә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әсимә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Рус  теленнән  кергән  сүзләрдә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 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рус  телендәгечә  әйтелә: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за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од,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агон,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етеран</a:t>
            </a:r>
            <a:endParaRPr lang="ru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11188" y="3141663"/>
            <a:ext cx="81375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Сүзләрне  дөрес  әйтегез!</a:t>
            </a:r>
          </a:p>
          <a:p>
            <a:pPr eaLnBrk="1" hangingPunct="1"/>
            <a:r>
              <a:rPr lang="tt-RU" altLang="ru-RU"/>
              <a:t>  </a:t>
            </a:r>
            <a:r>
              <a:rPr lang="en-US" altLang="ru-RU"/>
              <a:t>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авыл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тавыш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аваз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аз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җавап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җа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ап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авыр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ыр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һава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һа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вакыт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ява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ватан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ава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валчык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алчык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сава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давыл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хайван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хай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савыт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әвәләү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әләү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тавык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ык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Вәсилә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әсилә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кавын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Вәсимә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әсимә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/>
          </a:p>
          <a:p>
            <a:pPr eaLnBrk="1" hangingPunct="1"/>
            <a:endParaRPr lang="ru-RU" altLang="ru-RU"/>
          </a:p>
        </p:txBody>
      </p:sp>
      <p:pic>
        <p:nvPicPr>
          <p:cNvPr id="13317" name="Picture 6" descr="http://im5-tub-ru.yandex.net/i?id=166196425-4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16192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К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4248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язуда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Калын  сүзләрдә  ул  каты  укыла. Моны  сүздәге  сузык  авазга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карап  беләбез.  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колак-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– калын  сузыклар, шуңа күрә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 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къолакъ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дип әйтелә.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Нечкә  сүзләрдә  к  йомшак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көз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көрәк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кәбэстә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кирәк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кэрпэ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күмәч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611188" y="3284538"/>
            <a:ext cx="8064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Сүзләрне  дөрес  әйтегез!</a:t>
            </a:r>
          </a:p>
          <a:p>
            <a:pPr eaLnBrk="1" hangingPunct="1"/>
            <a:endParaRPr lang="tt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/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калкулык                 кәлтә                      карта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кунак                        күбәләк                  куртка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коңгыз                      көрәк                      комп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ьютер</a:t>
            </a: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 кырмыска                керфек                   кефир</a:t>
            </a:r>
          </a:p>
        </p:txBody>
      </p:sp>
      <p:pic>
        <p:nvPicPr>
          <p:cNvPr id="14341" name="Picture 6" descr="http://im0-tub-ru.yandex.net/i?id=353914278-6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1897063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503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en-US" sz="3600" b="1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 хәрефе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539750" y="765175"/>
            <a:ext cx="79200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Татар  телендә  г  хәрефе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Калын  сүзләрдә  ул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каты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авазын  белдерә: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суган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сугъан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, колга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къолгъа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Неч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кә  сүзләрдә  г  хәрефе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йомшак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авазын  белдерә: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тигэз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].</a:t>
            </a:r>
            <a:endParaRPr lang="tt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827088" y="2276475"/>
            <a:ext cx="7632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0070C0"/>
                </a:solidFill>
              </a:rPr>
              <a:t>            </a:t>
            </a:r>
            <a:r>
              <a:rPr lang="tt-RU" altLang="ru-RU">
                <a:solidFill>
                  <a:srgbClr val="0070C0"/>
                </a:solidFill>
              </a:rPr>
              <a:t>                </a:t>
            </a:r>
            <a:r>
              <a:rPr lang="en-US" altLang="ru-RU">
                <a:solidFill>
                  <a:srgbClr val="0070C0"/>
                </a:solidFill>
              </a:rPr>
              <a:t>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укы  һәм  дөрес  яз!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гадәт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г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әдәт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газиз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     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әзиз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гайрәт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гъәйрәт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гаскәр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гъәскәр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гаҗәп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гъәҗәп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галәмәт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гъәләмәт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галәм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гъәләм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гарәп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гъәрәп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гадел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гъәдел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гаеп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гъәйэп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395288" y="4365625"/>
            <a:ext cx="8670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Гарәп  теленнән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кергән  сүзләрдәге  а  хәрефе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  хәрефен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итеп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укырга  кирәклекне  күрсәтә.  Мондый  сүзләрдә  а  хәрефе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укыла.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755650" y="5300663"/>
            <a:ext cx="19446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0070C0"/>
                </a:solidFill>
              </a:rPr>
              <a:t>Татар сүзләре</a:t>
            </a:r>
          </a:p>
          <a:p>
            <a:pPr eaLnBrk="1" hangingPunct="1"/>
            <a:r>
              <a:rPr lang="tt-RU" altLang="ru-RU"/>
              <a:t> а</a:t>
            </a:r>
            <a:r>
              <a:rPr lang="tt-RU" altLang="ru-RU" b="1" u="sng"/>
              <a:t>г</a:t>
            </a:r>
            <a:r>
              <a:rPr lang="tt-RU" altLang="ru-RU"/>
              <a:t>ым</a:t>
            </a:r>
          </a:p>
          <a:p>
            <a:pPr eaLnBrk="1" hangingPunct="1"/>
            <a:r>
              <a:rPr lang="tt-RU" altLang="ru-RU"/>
              <a:t> бор</a:t>
            </a:r>
            <a:r>
              <a:rPr lang="tt-RU" altLang="ru-RU" b="1" u="sng"/>
              <a:t>г</a:t>
            </a:r>
            <a:r>
              <a:rPr lang="tt-RU" altLang="ru-RU"/>
              <a:t>ыч</a:t>
            </a:r>
          </a:p>
          <a:p>
            <a:pPr eaLnBrk="1" hangingPunct="1"/>
            <a:r>
              <a:rPr lang="tt-RU" altLang="ru-RU" b="1" u="sng"/>
              <a:t> г</a:t>
            </a:r>
            <a:r>
              <a:rPr lang="tt-RU" altLang="ru-RU"/>
              <a:t>үзәл</a:t>
            </a:r>
          </a:p>
          <a:p>
            <a:pPr eaLnBrk="1" hangingPunct="1"/>
            <a:r>
              <a:rPr lang="tt-RU" altLang="ru-RU" b="1" u="sng"/>
              <a:t> г</a:t>
            </a:r>
            <a:r>
              <a:rPr lang="tt-RU" altLang="ru-RU"/>
              <a:t>өрләү</a:t>
            </a:r>
            <a:endParaRPr lang="ru-RU" altLang="ru-RU"/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2627313" y="5300663"/>
            <a:ext cx="37623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Гарәп  теленнән  кергән сүзләр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адәт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азиз</a:t>
            </a:r>
          </a:p>
          <a:p>
            <a:pPr eaLnBrk="1" hangingPunct="1"/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             вә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ru-RU" altLang="ru-RU" b="1" u="sng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дә</a:t>
            </a:r>
          </a:p>
          <a:p>
            <a:pPr eaLnBrk="1" hangingPunct="1"/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             мә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ru-RU" altLang="ru-RU" b="1" u="sng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нә</a:t>
            </a:r>
            <a:endParaRPr lang="ru-RU" altLang="ru-RU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8" name="TextBox 12"/>
          <p:cNvSpPr txBox="1">
            <a:spLocks noChangeArrowheads="1"/>
          </p:cNvSpPr>
          <p:nvPr/>
        </p:nvSpPr>
        <p:spPr bwMode="auto">
          <a:xfrm>
            <a:off x="6588125" y="5300663"/>
            <a:ext cx="18716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Рус   сүзләре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аз</a:t>
            </a:r>
            <a:endParaRPr lang="ru-RU" altLang="ru-RU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армун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рамм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ерб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Х,һ хәрефләре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547813" y="1052513"/>
            <a:ext cx="561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Сүзләрне  дөрес  укы  һәм  дөрес  яз!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813" y="1700213"/>
          <a:ext cx="5927725" cy="4451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3863"/>
                <a:gridCol w="2963863"/>
              </a:tblGrid>
              <a:tr h="396353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х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һ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</a:tr>
              <a:tr h="405499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әл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ушлашу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өрмә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алык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әтер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езмәт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пө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тә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рө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сәт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бә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әмит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әдичә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tc>
                  <a:txBody>
                    <a:bodyPr/>
                    <a:lstStyle/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ава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әйкәл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өнәр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әркем  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аман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уш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әммә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шә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әр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зи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ен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җи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аз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әҗәр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Фә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имә</a:t>
                      </a:r>
                    </a:p>
                    <a:p>
                      <a:endParaRPr lang="ru-RU" sz="2000" b="1" i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http://im0-tub-ru.yandex.net/i?id=231218723-71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652963"/>
            <a:ext cx="320357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Й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323850" y="981075"/>
            <a:ext cx="849630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 хәрефе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сүзләрнең  башында,  уртасында  һәм  ахырында   килә: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омры,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өз,   сө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ләм,   баба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й.</a:t>
            </a:r>
          </a:p>
          <a:p>
            <a:pPr eaLnBrk="1" hangingPunct="1"/>
            <a:endParaRPr lang="tt-RU" altLang="ru-RU" b="1" u="sng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Йо, йө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  башында  гына  языла: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мран,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мгак,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мырка,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ткерү,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гереш,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рү.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– калын  әйтелешле  сүзләрдә,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– нечкә  әйтелешле  сүзләрдә  языла.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7413" name="TextBox 3"/>
          <p:cNvSpPr txBox="1">
            <a:spLocks noChangeArrowheads="1"/>
          </p:cNvSpPr>
          <p:nvPr/>
        </p:nvSpPr>
        <p:spPr bwMode="auto">
          <a:xfrm>
            <a:off x="827088" y="3500438"/>
            <a:ext cx="146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</a:t>
            </a:r>
            <a:endParaRPr lang="ru-RU" altLang="ru-RU"/>
          </a:p>
        </p:txBody>
      </p:sp>
      <p:sp>
        <p:nvSpPr>
          <p:cNvPr id="17414" name="TextBox 4"/>
          <p:cNvSpPr txBox="1">
            <a:spLocks noChangeArrowheads="1"/>
          </p:cNvSpPr>
          <p:nvPr/>
        </p:nvSpPr>
        <p:spPr bwMode="auto">
          <a:xfrm>
            <a:off x="539750" y="3429000"/>
            <a:ext cx="82200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 яз!</a:t>
            </a:r>
          </a:p>
          <a:p>
            <a:pPr eaLnBrk="1" hangingPunct="1"/>
            <a:endParaRPr lang="tt-RU" altLang="ru-RU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лдыз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зек          бә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рәм          ма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мшак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зү            ты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нак           ту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зак  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рәк          ко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ма            җә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</a:t>
            </a:r>
            <a:r>
              <a:rPr lang="tt-RU" altLang="ru-RU"/>
              <a:t>                                                            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Е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50825" y="836613"/>
            <a:ext cx="93519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Е 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  һәм  иҗек  башында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йэ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  кушылмаларын   белдерә.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Калын  сүзләрдә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ул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йы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  ел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йыл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куе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ку-йы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Нечкә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 биек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би-йэк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егет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йэ-гэт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]/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092325"/>
          <a:ext cx="8208963" cy="43894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241"/>
                <a:gridCol w="2052241"/>
                <a:gridCol w="2052241"/>
                <a:gridCol w="2052241"/>
              </a:tblGrid>
              <a:tr h="365787">
                <a:tc gridSpan="4">
                  <a:txBody>
                    <a:bodyPr/>
                    <a:lstStyle/>
                    <a:p>
                      <a:r>
                        <a:rPr lang="en-US" sz="1800" dirty="0" smtClean="0"/>
                        <a:t>        </a:t>
                      </a:r>
                      <a:r>
                        <a:rPr lang="tt-RU" sz="1800" dirty="0" smtClean="0"/>
                        <a:t>                          </a:t>
                      </a:r>
                      <a:r>
                        <a:rPr lang="en-US" sz="1800" dirty="0" smtClean="0"/>
                        <a:t> </a:t>
                      </a:r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Дөрес</a:t>
                      </a:r>
                      <a:r>
                        <a:rPr lang="tt-RU" sz="1800" b="1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языгыз  һәм  дөрес  әйтегез!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87"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е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йы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е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йэ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йыл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ефәк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йэфәк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ерак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йырак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егет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baseline="0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йэгэт</a:t>
                      </a:r>
                      <a:r>
                        <a:rPr lang="en-US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елга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йылгъа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тиен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тийэн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елан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йылан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кием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кийэм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быел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быйыл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биек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бийэк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каен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къайын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т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төйөн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ертык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йыртыкъ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егерме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йэгэрмэ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йыш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б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бөйөр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каеш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ъайыш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т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төйөр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dirty="0" smtClean="0">
                <a:latin typeface="Microsoft Sans Serif" pitchFamily="34" charset="0"/>
                <a:cs typeface="Microsoft Sans Serif" pitchFamily="34" charset="0"/>
              </a:rPr>
              <a:t>Я    хәрефе </a:t>
            </a:r>
            <a:endParaRPr lang="ru-RU" sz="3600" b="1" dirty="0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468313" y="908050"/>
            <a:ext cx="79200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  х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әрефе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   кушылмаларына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Калын   сүзләрдә   я  хәрефе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язу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йазу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якты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йакты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].</a:t>
            </a:r>
            <a:endParaRPr lang="tt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Нечкә   сүзләрдә  я  хәрефе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яшел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йәшел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ярдәм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йәрдәм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565400"/>
          <a:ext cx="8208963" cy="35290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241"/>
                <a:gridCol w="2052241"/>
                <a:gridCol w="2052241"/>
                <a:gridCol w="2052241"/>
              </a:tblGrid>
              <a:tr h="504145">
                <a:tc gridSpan="4"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</a:rPr>
                        <a:t>                                  </a:t>
                      </a:r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Дөрес языгыз  һәм   дөрес  әйтегез!</a:t>
                      </a:r>
                      <a:endParaRPr lang="ru-RU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124"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  я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  йә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ябалак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йабалак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нәшә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йәнәшә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ягулык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йагулык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язу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йазу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яшелчә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йәшэлчә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яка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йакъа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яңгыр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йаңг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ъыр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ярд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йәрдәм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Ю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468313" y="1052513"/>
            <a:ext cx="81359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Ю  хәрефе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- йу  йү  аваз  кушылмаларын   белдерә.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Калын  сүзләрдә  ю  хәрефе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юлдаш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йулдаш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юан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Нечкә  сүзләрдә  ю  хәрефе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юкә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йүкә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юеш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йүэш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468313" y="3429000"/>
            <a:ext cx="7920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/>
              <a:t>                                 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әйтегез  һәм  дөрес  языгыз!</a:t>
            </a:r>
          </a:p>
          <a:p>
            <a:pPr eaLnBrk="1" hangingPunct="1"/>
            <a:endParaRPr lang="tt-RU" altLang="ru-RU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en-US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юка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     юаш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йуаш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тою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тойу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юк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йүкә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ютәл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йүтәл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төю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төйү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0485" name="Picture 6" descr="http://im3-tub-ru.yandex.net/i?id=339559527-3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724400"/>
            <a:ext cx="22320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0" descr="http://allaklein.ucoz.ru/_ld/1/14039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Багетная рамка 39"/>
          <p:cNvSpPr/>
          <p:nvPr/>
        </p:nvSpPr>
        <p:spPr>
          <a:xfrm>
            <a:off x="4859338" y="5013325"/>
            <a:ext cx="3889375" cy="719138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Багетная рамка 37"/>
          <p:cNvSpPr/>
          <p:nvPr/>
        </p:nvSpPr>
        <p:spPr>
          <a:xfrm>
            <a:off x="4859338" y="4292600"/>
            <a:ext cx="3889375" cy="649288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Багетная рамка 35"/>
          <p:cNvSpPr/>
          <p:nvPr/>
        </p:nvSpPr>
        <p:spPr>
          <a:xfrm>
            <a:off x="4859338" y="3429000"/>
            <a:ext cx="3889375" cy="792163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Багетная рамка 33"/>
          <p:cNvSpPr/>
          <p:nvPr/>
        </p:nvSpPr>
        <p:spPr>
          <a:xfrm>
            <a:off x="4859338" y="5876925"/>
            <a:ext cx="3887787" cy="720725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Багетная рамка 31"/>
          <p:cNvSpPr/>
          <p:nvPr/>
        </p:nvSpPr>
        <p:spPr>
          <a:xfrm>
            <a:off x="4859338" y="2492375"/>
            <a:ext cx="3887787" cy="792163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Багетная рамка 29"/>
          <p:cNvSpPr/>
          <p:nvPr/>
        </p:nvSpPr>
        <p:spPr>
          <a:xfrm>
            <a:off x="4859338" y="1844675"/>
            <a:ext cx="3889375" cy="576263"/>
          </a:xfrm>
          <a:prstGeom prst="bevel">
            <a:avLst>
              <a:gd name="adj" fmla="val 12500"/>
            </a:avLst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Багетная рамка 27"/>
          <p:cNvSpPr/>
          <p:nvPr/>
        </p:nvSpPr>
        <p:spPr>
          <a:xfrm>
            <a:off x="4859338" y="981075"/>
            <a:ext cx="3887787" cy="719138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Багетная рамка 19"/>
          <p:cNvSpPr/>
          <p:nvPr/>
        </p:nvSpPr>
        <p:spPr>
          <a:xfrm>
            <a:off x="684213" y="5661025"/>
            <a:ext cx="3527425" cy="936625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Багетная рамка 16"/>
          <p:cNvSpPr/>
          <p:nvPr/>
        </p:nvSpPr>
        <p:spPr>
          <a:xfrm>
            <a:off x="684213" y="4724400"/>
            <a:ext cx="3527425" cy="865188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агетная рамка 14"/>
          <p:cNvSpPr/>
          <p:nvPr/>
        </p:nvSpPr>
        <p:spPr>
          <a:xfrm>
            <a:off x="684213" y="3860800"/>
            <a:ext cx="3527425" cy="720725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Багетная рамка 12"/>
          <p:cNvSpPr/>
          <p:nvPr/>
        </p:nvSpPr>
        <p:spPr>
          <a:xfrm>
            <a:off x="684213" y="2924175"/>
            <a:ext cx="3527425" cy="792163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Багетная рамка 10"/>
          <p:cNvSpPr/>
          <p:nvPr/>
        </p:nvSpPr>
        <p:spPr>
          <a:xfrm>
            <a:off x="684213" y="2060575"/>
            <a:ext cx="3527425" cy="720725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Татар телене</a:t>
            </a:r>
            <a:r>
              <a:rPr lang="tt-RU" altLang="ru-RU" sz="36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ң  төп  темалары</a:t>
            </a:r>
            <a:endParaRPr lang="ru-RU" altLang="ru-RU" sz="3600" b="1" smtClean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" name="Багетная рамка 4">
            <a:hlinkClick r:id="rId3" action="ppaction://hlinksldjump"/>
          </p:cNvPr>
          <p:cNvSpPr/>
          <p:nvPr/>
        </p:nvSpPr>
        <p:spPr>
          <a:xfrm>
            <a:off x="684213" y="1052513"/>
            <a:ext cx="3527425" cy="863600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аа</a:t>
            </a:r>
            <a:endParaRPr lang="ru-RU" dirty="0"/>
          </a:p>
        </p:txBody>
      </p:sp>
      <p:sp>
        <p:nvSpPr>
          <p:cNvPr id="3089" name="TextBox 8"/>
          <p:cNvSpPr txBox="1">
            <a:spLocks noChangeArrowheads="1"/>
          </p:cNvSpPr>
          <p:nvPr/>
        </p:nvSpPr>
        <p:spPr bwMode="auto">
          <a:xfrm>
            <a:off x="1331913" y="1268413"/>
            <a:ext cx="1584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/>
              <a:t> </a:t>
            </a:r>
            <a:r>
              <a:rPr lang="tt-RU" altLang="ru-RU" sz="2000" b="1">
                <a:hlinkClick r:id="rId3" action="ppaction://hlinksldjump"/>
              </a:rPr>
              <a:t>Алфавит</a:t>
            </a:r>
            <a:endParaRPr lang="ru-RU" altLang="ru-RU" sz="2000" b="1"/>
          </a:p>
        </p:txBody>
      </p:sp>
      <p:sp>
        <p:nvSpPr>
          <p:cNvPr id="3090" name="TextBox 9"/>
          <p:cNvSpPr txBox="1">
            <a:spLocks noChangeArrowheads="1"/>
          </p:cNvSpPr>
          <p:nvPr/>
        </p:nvSpPr>
        <p:spPr bwMode="auto">
          <a:xfrm>
            <a:off x="684213" y="2205038"/>
            <a:ext cx="35115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</a:t>
            </a:r>
            <a:r>
              <a:rPr lang="tt-RU" altLang="ru-RU" sz="2000" b="1">
                <a:hlinkClick r:id="rId4" action="ppaction://hlinksldjump"/>
              </a:rPr>
              <a:t>Авазлар  һәм хәрефләр</a:t>
            </a:r>
            <a:endParaRPr lang="ru-RU" altLang="ru-RU" sz="2000" b="1"/>
          </a:p>
        </p:txBody>
      </p:sp>
      <p:sp>
        <p:nvSpPr>
          <p:cNvPr id="3091" name="TextBox 11"/>
          <p:cNvSpPr txBox="1">
            <a:spLocks noChangeArrowheads="1"/>
          </p:cNvSpPr>
          <p:nvPr/>
        </p:nvSpPr>
        <p:spPr bwMode="auto">
          <a:xfrm>
            <a:off x="1042988" y="3141663"/>
            <a:ext cx="2341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hlinkClick r:id="rId5" action="ppaction://hlinksldjump"/>
              </a:rPr>
              <a:t> </a:t>
            </a:r>
            <a:r>
              <a:rPr lang="tt-RU" altLang="ru-RU" sz="2000" b="1">
                <a:hlinkClick r:id="rId5" action="ppaction://hlinksldjump"/>
              </a:rPr>
              <a:t>Сүз  төзелеше</a:t>
            </a:r>
            <a:endParaRPr lang="ru-RU" altLang="ru-RU" sz="2000" b="1"/>
          </a:p>
        </p:txBody>
      </p:sp>
      <p:sp>
        <p:nvSpPr>
          <p:cNvPr id="3092" name="TextBox 13"/>
          <p:cNvSpPr txBox="1">
            <a:spLocks noChangeArrowheads="1"/>
          </p:cNvSpPr>
          <p:nvPr/>
        </p:nvSpPr>
        <p:spPr bwMode="auto">
          <a:xfrm>
            <a:off x="755650" y="3933825"/>
            <a:ext cx="36004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hlinkClick r:id="rId6" action="ppaction://hlinksldjump"/>
              </a:rPr>
              <a:t> Кушымчаларның төрләре</a:t>
            </a:r>
            <a:endParaRPr lang="ru-RU" altLang="ru-RU" sz="2000" b="1"/>
          </a:p>
        </p:txBody>
      </p:sp>
      <p:sp>
        <p:nvSpPr>
          <p:cNvPr id="3093" name="TextBox 15"/>
          <p:cNvSpPr txBox="1">
            <a:spLocks noChangeArrowheads="1"/>
          </p:cNvSpPr>
          <p:nvPr/>
        </p:nvSpPr>
        <p:spPr bwMode="auto">
          <a:xfrm>
            <a:off x="1258888" y="4868863"/>
            <a:ext cx="273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hlinkClick r:id="rId7" action="ppaction://hlinksldjump"/>
              </a:rPr>
              <a:t>Сүз  ясалышы</a:t>
            </a:r>
            <a:endParaRPr lang="ru-RU" altLang="ru-RU" sz="2000" b="1"/>
          </a:p>
        </p:txBody>
      </p:sp>
      <p:sp>
        <p:nvSpPr>
          <p:cNvPr id="3094" name="TextBox 18"/>
          <p:cNvSpPr txBox="1">
            <a:spLocks noChangeArrowheads="1"/>
          </p:cNvSpPr>
          <p:nvPr/>
        </p:nvSpPr>
        <p:spPr bwMode="auto">
          <a:xfrm>
            <a:off x="1116013" y="5805488"/>
            <a:ext cx="3024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000" b="1">
                <a:hlinkClick r:id="rId8" action="ppaction://hlinksldjump"/>
              </a:rPr>
              <a:t>   Сүз  төркемнәре</a:t>
            </a:r>
            <a:endParaRPr lang="ru-RU" altLang="ru-RU" sz="2000" b="1"/>
          </a:p>
        </p:txBody>
      </p:sp>
      <p:sp>
        <p:nvSpPr>
          <p:cNvPr id="3095" name="TextBox 26"/>
          <p:cNvSpPr txBox="1">
            <a:spLocks noChangeArrowheads="1"/>
          </p:cNvSpPr>
          <p:nvPr/>
        </p:nvSpPr>
        <p:spPr bwMode="auto">
          <a:xfrm>
            <a:off x="4716463" y="1196975"/>
            <a:ext cx="403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</a:t>
            </a:r>
            <a:r>
              <a:rPr lang="tt-RU" altLang="ru-RU" sz="2000" b="1">
                <a:hlinkClick r:id="rId9" action="ppaction://hlinksldjump"/>
              </a:rPr>
              <a:t>Бәйлек  һәм  бәйлек  сүзләр</a:t>
            </a:r>
            <a:endParaRPr lang="ru-RU" altLang="ru-RU" sz="2000" b="1"/>
          </a:p>
        </p:txBody>
      </p:sp>
      <p:sp>
        <p:nvSpPr>
          <p:cNvPr id="3096" name="TextBox 28"/>
          <p:cNvSpPr txBox="1">
            <a:spLocks noChangeArrowheads="1"/>
          </p:cNvSpPr>
          <p:nvPr/>
        </p:nvSpPr>
        <p:spPr bwMode="auto">
          <a:xfrm>
            <a:off x="5940425" y="1916113"/>
            <a:ext cx="1439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hlinkClick r:id="rId10" action="ppaction://hlinksldjump"/>
              </a:rPr>
              <a:t>  Кисәкчә</a:t>
            </a:r>
            <a:endParaRPr lang="ru-RU" altLang="ru-RU" sz="2000" b="1"/>
          </a:p>
        </p:txBody>
      </p:sp>
      <p:sp>
        <p:nvSpPr>
          <p:cNvPr id="3097" name="TextBox 30"/>
          <p:cNvSpPr txBox="1">
            <a:spLocks noChangeArrowheads="1"/>
          </p:cNvSpPr>
          <p:nvPr/>
        </p:nvSpPr>
        <p:spPr bwMode="auto">
          <a:xfrm>
            <a:off x="5651500" y="2636838"/>
            <a:ext cx="2233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hlinkClick r:id="rId11" action="ppaction://hlinksldjump"/>
              </a:rPr>
              <a:t>      Сүз. Җөмлә</a:t>
            </a:r>
            <a:endParaRPr lang="ru-RU" altLang="ru-RU" sz="2000" b="1"/>
          </a:p>
        </p:txBody>
      </p:sp>
      <p:sp>
        <p:nvSpPr>
          <p:cNvPr id="3098" name="TextBox 32"/>
          <p:cNvSpPr txBox="1">
            <a:spLocks noChangeArrowheads="1"/>
          </p:cNvSpPr>
          <p:nvPr/>
        </p:nvSpPr>
        <p:spPr bwMode="auto">
          <a:xfrm>
            <a:off x="6084888" y="5949950"/>
            <a:ext cx="935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</a:t>
            </a:r>
            <a:r>
              <a:rPr lang="tt-RU" altLang="ru-RU" sz="2000" b="1">
                <a:hlinkClick r:id="rId12" action="ppaction://hlinksldjump"/>
              </a:rPr>
              <a:t>Текст</a:t>
            </a:r>
            <a:endParaRPr lang="ru-RU" altLang="ru-RU" sz="2000" b="1"/>
          </a:p>
        </p:txBody>
      </p:sp>
      <p:sp>
        <p:nvSpPr>
          <p:cNvPr id="3099" name="TextBox 34"/>
          <p:cNvSpPr txBox="1">
            <a:spLocks noChangeArrowheads="1"/>
          </p:cNvSpPr>
          <p:nvPr/>
        </p:nvSpPr>
        <p:spPr bwMode="auto">
          <a:xfrm>
            <a:off x="5867400" y="3644900"/>
            <a:ext cx="2520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hlinkClick r:id="rId13" action="ppaction://hlinksldjump"/>
              </a:rPr>
              <a:t>Җөмлә  төрләре</a:t>
            </a:r>
            <a:endParaRPr lang="ru-RU" altLang="ru-RU" b="1"/>
          </a:p>
        </p:txBody>
      </p:sp>
      <p:sp>
        <p:nvSpPr>
          <p:cNvPr id="3100" name="TextBox 36"/>
          <p:cNvSpPr txBox="1">
            <a:spLocks noChangeArrowheads="1"/>
          </p:cNvSpPr>
          <p:nvPr/>
        </p:nvSpPr>
        <p:spPr bwMode="auto">
          <a:xfrm>
            <a:off x="5508625" y="4365625"/>
            <a:ext cx="20161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</a:t>
            </a:r>
            <a:r>
              <a:rPr lang="tt-RU" altLang="ru-RU" b="1">
                <a:hlinkClick r:id="rId14" action="ppaction://hlinksldjump"/>
              </a:rPr>
              <a:t>Сүзтезмә</a:t>
            </a:r>
            <a:endParaRPr lang="ru-RU" altLang="ru-RU" b="1"/>
          </a:p>
        </p:txBody>
      </p:sp>
      <p:sp>
        <p:nvSpPr>
          <p:cNvPr id="3101" name="TextBox 38"/>
          <p:cNvSpPr txBox="1">
            <a:spLocks noChangeArrowheads="1"/>
          </p:cNvSpPr>
          <p:nvPr/>
        </p:nvSpPr>
        <p:spPr bwMode="auto">
          <a:xfrm>
            <a:off x="5076825" y="5084763"/>
            <a:ext cx="37496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b="1">
                <a:hlinkClick r:id="rId15" action="ppaction://hlinksldjump"/>
              </a:rPr>
              <a:t>Җөмләнең  баш  һәм  иярчен</a:t>
            </a:r>
          </a:p>
          <a:p>
            <a:pPr eaLnBrk="1" hangingPunct="1"/>
            <a:r>
              <a:rPr lang="tt-RU" altLang="ru-RU" b="1">
                <a:hlinkClick r:id="rId15" action="ppaction://hlinksldjump"/>
              </a:rPr>
              <a:t>      кисәкләре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ь  </a:t>
            </a: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68313" y="1268413"/>
            <a:ext cx="8207375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Сүзләрнең   нечкә  әйтелешен   белдерү  өчен   сүз ахырында  </a:t>
            </a:r>
          </a:p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  х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әрефе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языла: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ь,  яшь,  япь,  юнь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һ.б.;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иҗекләрнең  нечкә  укылышын  да  күрсәтә: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мә,  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ле һ.б.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;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Гарәп  теленнән  кергән  сүзләрдә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билгесе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иҗекнең   нечкә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әйтелешен  күрсәтү  өчен  языла: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сәгат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ь,  табигать,  шагыйрь   шигырь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һ.б. ;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Нечкә  иҗек  ахырындагы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,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я, ю, 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алдыннан  килгәндә,    тартыкларны  аерып  укуны  белдерә: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дөнья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дөнйа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көньяк 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көнйакъ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берьюлы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берйулы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бишьеллык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бишйыллыкъ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1508" name="Picture 5" descr="http://im5-tub-ru.yandex.net/i?id=166196425-4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24400"/>
            <a:ext cx="23399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7" descr="http://im3-tub-ru.yandex.net/i?id=20091636-3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24400"/>
            <a:ext cx="2771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ъ  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827088" y="981075"/>
            <a:ext cx="77104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Нечк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  иҗекләрдәге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к, г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хәрефләрен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,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  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дип  уку  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өчен,  язуда  иҗек ахырында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куела: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мәгълүм,   игълан,   тәкъдим,  икътисад   һ.б.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хәрефе,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калын  иҗектән  соң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я, ю,  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алдыннан   килгәндә,  тартыкларны   аерып   укырга  кирәклекне  күрсәтә: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аръяк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арйакъ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 кулъяулык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къулйаулыкъ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8888" y="3716338"/>
          <a:ext cx="60960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калынлыкны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аеруны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белдерә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нәк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вәг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мәг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нә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мәг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лүм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иг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тибар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тәк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дим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аш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яулык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кул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яулык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ун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еллык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ел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язма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япкыч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44" name="TextBox 5"/>
          <p:cNvSpPr txBox="1">
            <a:spLocks noChangeArrowheads="1"/>
          </p:cNvSpPr>
          <p:nvPr/>
        </p:nvSpPr>
        <p:spPr bwMode="auto">
          <a:xfrm>
            <a:off x="3276600" y="3213100"/>
            <a:ext cx="1871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Исеңдә  тот!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Иҗек.Сүзләрне юлдан – юлга күчерү.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23850" y="1412875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>
                <a:latin typeface="Microsoft Sans Serif" pitchFamily="34" charset="0"/>
                <a:cs typeface="Microsoft Sans Serif" pitchFamily="34" charset="0"/>
              </a:rPr>
              <a:t>                     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иҗекләргә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бүленә.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Сүздә  ничә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сузык  аваз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булса, шулкадәр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иҗек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була.</a:t>
            </a:r>
          </a:p>
          <a:p>
            <a:pPr eaLnBrk="1" hangingPunct="1"/>
            <a:endParaRPr lang="ru-RU" altLang="ru-RU" sz="2400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8820150" y="3471863"/>
            <a:ext cx="111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D:\Users\Администратор\Documents\Мои результаты сканирования\2012-02 (Фев)\сканирование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3607" y="2492896"/>
            <a:ext cx="2520279" cy="614114"/>
          </a:xfrm>
          <a:prstGeom prst="rect">
            <a:avLst/>
          </a:prstGeom>
          <a:noFill/>
          <a:scene3d>
            <a:camera prst="orthographicFront">
              <a:rot lat="0" lon="0" rev="300000"/>
            </a:camera>
            <a:lightRig rig="threePt" dir="t"/>
          </a:scene3d>
        </p:spPr>
      </p:pic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4140200" y="2492375"/>
            <a:ext cx="287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б</a:t>
            </a:r>
            <a:r>
              <a:rPr lang="tt-RU" altLang="ru-RU" sz="2400" b="1">
                <a:solidFill>
                  <a:srgbClr val="FF0000"/>
                </a:solidFill>
              </a:rPr>
              <a:t>ү</a:t>
            </a:r>
            <a:r>
              <a:rPr lang="tt-RU" altLang="ru-RU" sz="2400" b="1"/>
              <a:t> – р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r>
              <a:rPr lang="tt-RU" altLang="ru-RU" sz="2400" b="1"/>
              <a:t> - н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395288" y="3357563"/>
            <a:ext cx="83534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         Сүз  юлдан – юлга  </a:t>
            </a:r>
            <a:r>
              <a:rPr lang="tt-RU" altLang="ru-RU" sz="2400" b="1">
                <a:solidFill>
                  <a:srgbClr val="FF0000"/>
                </a:solidFill>
              </a:rPr>
              <a:t>иҗекләп</a:t>
            </a:r>
            <a:r>
              <a:rPr lang="tt-RU" altLang="ru-RU" sz="2400" b="1"/>
              <a:t>   күчерелә.</a:t>
            </a:r>
          </a:p>
          <a:p>
            <a:pPr eaLnBrk="1" hangingPunct="1"/>
            <a:r>
              <a:rPr lang="tt-RU" altLang="ru-RU" sz="2400" b="1"/>
              <a:t>Бер   генә хәрефне  юл  азагында  калдырырга   яки                 яңа  юлга  күчерергә  ярамый.</a:t>
            </a:r>
          </a:p>
          <a:p>
            <a:pPr eaLnBrk="1" hangingPunct="1"/>
            <a:r>
              <a:rPr lang="tt-RU" altLang="ru-RU" sz="2400" b="1"/>
              <a:t>            к</a:t>
            </a:r>
            <a:r>
              <a:rPr lang="tt-RU" altLang="ru-RU" sz="2400" b="1">
                <a:solidFill>
                  <a:srgbClr val="FF0000"/>
                </a:solidFill>
              </a:rPr>
              <a:t>ү</a:t>
            </a:r>
            <a:r>
              <a:rPr lang="tt-RU" altLang="ru-RU" sz="2400" b="1"/>
              <a:t> – г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r>
              <a:rPr lang="tt-RU" altLang="ru-RU" sz="2400" b="1"/>
              <a:t>р – ч</a:t>
            </a:r>
            <a:r>
              <a:rPr lang="tt-RU" altLang="ru-RU" sz="2400" b="1">
                <a:solidFill>
                  <a:srgbClr val="FF0000"/>
                </a:solidFill>
              </a:rPr>
              <a:t>е</a:t>
            </a:r>
            <a:r>
              <a:rPr lang="tt-RU" altLang="ru-RU" sz="2400" b="1"/>
              <a:t>н       с</a:t>
            </a:r>
            <a:r>
              <a:rPr lang="tt-RU" altLang="ru-RU" sz="2400" b="1">
                <a:solidFill>
                  <a:srgbClr val="FF0000"/>
                </a:solidFill>
              </a:rPr>
              <a:t>а</a:t>
            </a:r>
            <a:r>
              <a:rPr lang="tt-RU" altLang="ru-RU" sz="2400" b="1"/>
              <a:t>н – д</a:t>
            </a:r>
            <a:r>
              <a:rPr lang="tt-RU" altLang="ru-RU" sz="2400" b="1">
                <a:solidFill>
                  <a:srgbClr val="FF0000"/>
                </a:solidFill>
              </a:rPr>
              <a:t>у</a:t>
            </a:r>
            <a:r>
              <a:rPr lang="tt-RU" altLang="ru-RU" sz="2400" b="1"/>
              <a:t> – г</a:t>
            </a:r>
            <a:r>
              <a:rPr lang="tt-RU" altLang="ru-RU" sz="2400" b="1">
                <a:solidFill>
                  <a:srgbClr val="FF0000"/>
                </a:solidFill>
              </a:rPr>
              <a:t>а</a:t>
            </a:r>
            <a:r>
              <a:rPr lang="tt-RU" altLang="ru-RU" sz="2400" b="1"/>
              <a:t>ч        </a:t>
            </a:r>
            <a:r>
              <a:rPr lang="tt-RU" altLang="ru-RU" sz="2400" b="1">
                <a:solidFill>
                  <a:srgbClr val="FF0000"/>
                </a:solidFill>
              </a:rPr>
              <a:t>о</a:t>
            </a:r>
            <a:r>
              <a:rPr lang="tt-RU" altLang="ru-RU" sz="2400" b="1"/>
              <a:t>я</a:t>
            </a:r>
            <a:endParaRPr lang="ru-RU" altLang="ru-RU" sz="2400" b="1"/>
          </a:p>
        </p:txBody>
      </p:sp>
      <p:sp>
        <p:nvSpPr>
          <p:cNvPr id="23560" name="TextBox 27"/>
          <p:cNvSpPr txBox="1">
            <a:spLocks noChangeArrowheads="1"/>
          </p:cNvSpPr>
          <p:nvPr/>
        </p:nvSpPr>
        <p:spPr bwMode="auto">
          <a:xfrm>
            <a:off x="250825" y="5589588"/>
            <a:ext cx="8893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Й, ъ, ь хәрефләре  үзләреннән  алда  торган  хәреф  янында  кала</a:t>
            </a:r>
          </a:p>
          <a:p>
            <a:pPr eaLnBrk="1" hangingPunct="1"/>
            <a:r>
              <a:rPr lang="tt-RU" altLang="ru-RU" sz="2000" b="1"/>
              <a:t>                      кө</a:t>
            </a:r>
            <a:r>
              <a:rPr lang="tt-RU" altLang="ru-RU" sz="2000" b="1">
                <a:solidFill>
                  <a:srgbClr val="FF0000"/>
                </a:solidFill>
              </a:rPr>
              <a:t>й </a:t>
            </a:r>
            <a:r>
              <a:rPr lang="tt-RU" altLang="ru-RU" sz="2000" b="1"/>
              <a:t>– мә      иг</a:t>
            </a:r>
            <a:r>
              <a:rPr lang="ru-RU" altLang="ru-RU" sz="2000" b="1">
                <a:solidFill>
                  <a:srgbClr val="FF0000"/>
                </a:solidFill>
              </a:rPr>
              <a:t>ъ </a:t>
            </a:r>
            <a:r>
              <a:rPr lang="ru-RU" altLang="ru-RU" sz="2000" b="1"/>
              <a:t>–ти –бар         м</a:t>
            </a:r>
            <a:r>
              <a:rPr lang="tt-RU" altLang="ru-RU" sz="2000" b="1"/>
              <a:t>әс</a:t>
            </a:r>
            <a:r>
              <a:rPr lang="ru-RU" altLang="ru-RU" sz="2000" b="1">
                <a:solidFill>
                  <a:srgbClr val="FF0000"/>
                </a:solidFill>
              </a:rPr>
              <a:t>ь</a:t>
            </a:r>
            <a:r>
              <a:rPr lang="ru-RU" altLang="ru-RU" sz="2000" b="1"/>
              <a:t> -</a:t>
            </a:r>
            <a:r>
              <a:rPr lang="tt-RU" altLang="ru-RU" sz="2000" b="1"/>
              <a:t> әлә </a:t>
            </a: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http://im3-tub-ru.yandex.net/i?id=50749297-19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765175"/>
            <a:ext cx="1752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7489825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Сүзгә аваз – хәреф анализы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539750" y="1628775"/>
            <a:ext cx="836295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Сүзне  әйт: </a:t>
            </a:r>
            <a:r>
              <a:rPr lang="en-US" altLang="ru-RU" b="1"/>
              <a:t>[ </a:t>
            </a:r>
            <a:r>
              <a:rPr lang="tt-RU" altLang="ru-RU" b="1"/>
              <a:t>йылг</a:t>
            </a:r>
            <a:r>
              <a:rPr lang="ru-RU" altLang="ru-RU" b="1"/>
              <a:t>ъа</a:t>
            </a:r>
            <a:r>
              <a:rPr lang="en-US" altLang="ru-RU" b="1"/>
              <a:t>]</a:t>
            </a:r>
          </a:p>
          <a:p>
            <a:pPr eaLnBrk="1" hangingPunct="1">
              <a:buFontTx/>
              <a:buAutoNum type="arabicPeriod"/>
            </a:pPr>
            <a:r>
              <a:rPr lang="en-US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Сүзне  иҗекләргә  бүл:  </a:t>
            </a:r>
            <a:r>
              <a:rPr lang="tt-RU" altLang="ru-RU" b="1"/>
              <a:t>ел – га.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Сүздә  ничә  хәреф,   ничә  аваз  бар</a:t>
            </a:r>
            <a:r>
              <a:rPr lang="tt-RU" altLang="ru-RU" b="1"/>
              <a:t>?  4 хәреф, 5 аваз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Хәрефләрне  яз</a:t>
            </a:r>
            <a:r>
              <a:rPr lang="tt-RU" altLang="ru-RU" b="1"/>
              <a:t>: е, л, г, а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Авазларны  яз:</a:t>
            </a:r>
            <a:r>
              <a:rPr lang="en-US" altLang="ru-RU" b="1">
                <a:solidFill>
                  <a:srgbClr val="FF0000"/>
                </a:solidFill>
              </a:rPr>
              <a:t> </a:t>
            </a:r>
            <a:r>
              <a:rPr lang="en-US" altLang="ru-RU" b="1"/>
              <a:t>[</a:t>
            </a:r>
            <a:r>
              <a:rPr lang="ru-RU" altLang="ru-RU" b="1"/>
              <a:t>й</a:t>
            </a:r>
            <a:r>
              <a:rPr lang="en-US" altLang="ru-RU" b="1"/>
              <a:t>], [</a:t>
            </a:r>
            <a:r>
              <a:rPr lang="ru-RU" altLang="ru-RU" b="1"/>
              <a:t>ы</a:t>
            </a:r>
            <a:r>
              <a:rPr lang="en-US" altLang="ru-RU" b="1"/>
              <a:t>], [</a:t>
            </a:r>
            <a:r>
              <a:rPr lang="ru-RU" altLang="ru-RU" b="1"/>
              <a:t>л</a:t>
            </a:r>
            <a:r>
              <a:rPr lang="en-US" altLang="ru-RU" b="1"/>
              <a:t>],[</a:t>
            </a:r>
            <a:r>
              <a:rPr lang="ru-RU" altLang="ru-RU" b="1"/>
              <a:t>гъ</a:t>
            </a:r>
            <a:r>
              <a:rPr lang="en-US" altLang="ru-RU" b="1"/>
              <a:t>],[</a:t>
            </a:r>
            <a:r>
              <a:rPr lang="ru-RU" altLang="ru-RU" b="1"/>
              <a:t>а</a:t>
            </a:r>
            <a:r>
              <a:rPr lang="en-US" altLang="ru-RU" b="1"/>
              <a:t>]</a:t>
            </a:r>
          </a:p>
          <a:p>
            <a:pPr eaLnBrk="1" hangingPunct="1">
              <a:buFontTx/>
              <a:buAutoNum type="arabicPeriod"/>
            </a:pPr>
            <a:r>
              <a:rPr lang="en-US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Сузык һәм тартык  авазларны  аерып  яз:  </a:t>
            </a:r>
            <a:r>
              <a:rPr lang="en-US" altLang="ru-RU" b="1"/>
              <a:t>[</a:t>
            </a:r>
            <a:r>
              <a:rPr lang="tt-RU" altLang="ru-RU" b="1"/>
              <a:t>ы</a:t>
            </a:r>
            <a:r>
              <a:rPr lang="en-US" altLang="ru-RU" b="1"/>
              <a:t>], [</a:t>
            </a:r>
            <a:r>
              <a:rPr lang="tt-RU" altLang="ru-RU" b="1"/>
              <a:t>а</a:t>
            </a:r>
            <a:r>
              <a:rPr lang="en-US" altLang="ru-RU" b="1"/>
              <a:t>]</a:t>
            </a:r>
            <a:r>
              <a:rPr lang="tt-RU" altLang="ru-RU" b="1"/>
              <a:t>;</a:t>
            </a:r>
            <a:r>
              <a:rPr lang="en-US" altLang="ru-RU" b="1"/>
              <a:t>[</a:t>
            </a:r>
            <a:r>
              <a:rPr lang="tt-RU" altLang="ru-RU" b="1"/>
              <a:t>й</a:t>
            </a:r>
            <a:r>
              <a:rPr lang="en-US" altLang="ru-RU" b="1"/>
              <a:t>],[</a:t>
            </a:r>
            <a:r>
              <a:rPr lang="tt-RU" altLang="ru-RU" b="1"/>
              <a:t>л</a:t>
            </a:r>
            <a:r>
              <a:rPr lang="en-US" altLang="ru-RU" b="1"/>
              <a:t>],[</a:t>
            </a:r>
            <a:r>
              <a:rPr lang="tt-RU" altLang="ru-RU" b="1"/>
              <a:t>г</a:t>
            </a:r>
            <a:r>
              <a:rPr lang="ru-RU" altLang="ru-RU" b="1"/>
              <a:t>ъ</a:t>
            </a:r>
            <a:r>
              <a:rPr lang="en-US" altLang="ru-RU" b="1"/>
              <a:t>]</a:t>
            </a:r>
            <a:endParaRPr lang="ru-RU" altLang="ru-RU" b="1"/>
          </a:p>
          <a:p>
            <a:pPr eaLnBrk="1" hangingPunct="1">
              <a:buFontTx/>
              <a:buAutoNum type="arabicPeriod"/>
            </a:pPr>
            <a:r>
              <a:rPr lang="ru-RU" altLang="ru-RU" b="1">
                <a:solidFill>
                  <a:srgbClr val="FF0000"/>
                </a:solidFill>
              </a:rPr>
              <a:t> Я</a:t>
            </a:r>
            <a:r>
              <a:rPr lang="tt-RU" altLang="ru-RU" b="1">
                <a:solidFill>
                  <a:srgbClr val="FF0000"/>
                </a:solidFill>
              </a:rPr>
              <a:t>ңгырау  һәм  саңгырау  тартыкларны  аерып  яз:</a:t>
            </a:r>
          </a:p>
          <a:p>
            <a:pPr eaLnBrk="1" hangingPunct="1"/>
            <a:r>
              <a:rPr lang="tt-RU" altLang="ru-RU" b="1"/>
              <a:t>          </a:t>
            </a:r>
            <a:r>
              <a:rPr lang="en-US" altLang="ru-RU" b="1"/>
              <a:t>[</a:t>
            </a:r>
            <a:r>
              <a:rPr lang="ru-RU" altLang="ru-RU" b="1"/>
              <a:t>й</a:t>
            </a:r>
            <a:r>
              <a:rPr lang="en-US" altLang="ru-RU" b="1"/>
              <a:t>], [</a:t>
            </a:r>
            <a:r>
              <a:rPr lang="ru-RU" altLang="ru-RU" b="1"/>
              <a:t>л</a:t>
            </a:r>
            <a:r>
              <a:rPr lang="en-US" altLang="ru-RU" b="1"/>
              <a:t>], [</a:t>
            </a:r>
            <a:r>
              <a:rPr lang="ru-RU" altLang="ru-RU" b="1"/>
              <a:t>гъ</a:t>
            </a:r>
            <a:r>
              <a:rPr lang="en-US" altLang="ru-RU" b="1"/>
              <a:t>] –</a:t>
            </a:r>
            <a:r>
              <a:rPr lang="ru-RU" altLang="ru-RU" b="1"/>
              <a:t> </a:t>
            </a:r>
            <a:r>
              <a:rPr lang="tt-RU" altLang="ru-RU" b="1"/>
              <a:t>яңгырау  тартыклар,</a:t>
            </a:r>
          </a:p>
          <a:p>
            <a:pPr eaLnBrk="1" hangingPunct="1"/>
            <a:r>
              <a:rPr lang="tt-RU" altLang="ru-RU" b="1"/>
              <a:t>          саңгырау  тартыклар  юк.</a:t>
            </a:r>
          </a:p>
          <a:p>
            <a:pPr eaLnBrk="1" hangingPunct="1">
              <a:buFontTx/>
              <a:buAutoNum type="arabicPeriod" startAt="8"/>
            </a:pPr>
            <a:r>
              <a:rPr lang="tt-RU" altLang="ru-RU" b="1">
                <a:solidFill>
                  <a:srgbClr val="FF0000"/>
                </a:solidFill>
              </a:rPr>
              <a:t>Хәреф   саны  белән  аваз  саны  туры  килми, </a:t>
            </a:r>
            <a:r>
              <a:rPr lang="tt-RU" altLang="ru-RU" b="1"/>
              <a:t>чөнки  е  хәреф </a:t>
            </a:r>
          </a:p>
          <a:p>
            <a:pPr eaLnBrk="1" hangingPunct="1"/>
            <a:r>
              <a:rPr lang="ru-RU" altLang="ru-RU" b="1"/>
              <a:t>      </a:t>
            </a:r>
            <a:r>
              <a:rPr lang="en-US" altLang="ru-RU" b="1"/>
              <a:t>[</a:t>
            </a:r>
            <a:r>
              <a:rPr lang="tt-RU" altLang="ru-RU" b="1"/>
              <a:t>й</a:t>
            </a:r>
            <a:r>
              <a:rPr lang="en-US" altLang="ru-RU" b="1"/>
              <a:t>]</a:t>
            </a:r>
            <a:r>
              <a:rPr lang="tt-RU" altLang="ru-RU" b="1"/>
              <a:t> </a:t>
            </a:r>
            <a:r>
              <a:rPr lang="en-US" altLang="ru-RU" b="1"/>
              <a:t>    </a:t>
            </a:r>
            <a:r>
              <a:rPr lang="tt-RU" altLang="ru-RU" b="1"/>
              <a:t>һәм  </a:t>
            </a:r>
            <a:r>
              <a:rPr lang="en-US" altLang="ru-RU" b="1"/>
              <a:t>[</a:t>
            </a:r>
            <a:r>
              <a:rPr lang="ru-RU" altLang="ru-RU" b="1"/>
              <a:t>ы</a:t>
            </a:r>
            <a:r>
              <a:rPr lang="en-US" altLang="ru-RU" b="1"/>
              <a:t>]  </a:t>
            </a:r>
            <a:r>
              <a:rPr lang="tt-RU" altLang="ru-RU" b="1"/>
              <a:t>авазлары  кушылмасын  белдерә.</a:t>
            </a:r>
          </a:p>
          <a:p>
            <a:pPr eaLnBrk="1" hangingPunct="1">
              <a:buFontTx/>
              <a:buAutoNum type="arabicPeriod" startAt="9"/>
            </a:pPr>
            <a:r>
              <a:rPr lang="tt-RU" altLang="ru-RU" b="1">
                <a:solidFill>
                  <a:srgbClr val="FF0000"/>
                </a:solidFill>
              </a:rPr>
              <a:t>Сүзнең әйтелеше  белән  язылышы   туры  килү – килмәвен  әйт:</a:t>
            </a:r>
          </a:p>
          <a:p>
            <a:pPr eaLnBrk="1" hangingPunct="1"/>
            <a:r>
              <a:rPr lang="tt-RU" altLang="ru-RU" b="1"/>
              <a:t>       сүзнең  әйтелеше  белән  язылышы  туры  килми, чөнки  е  хәрефе</a:t>
            </a:r>
          </a:p>
          <a:p>
            <a:pPr eaLnBrk="1" hangingPunct="1"/>
            <a:r>
              <a:rPr lang="tt-RU" altLang="ru-RU" b="1"/>
              <a:t>        ике  аваз  кушымасын  белдерә.</a:t>
            </a:r>
          </a:p>
          <a:p>
            <a:pPr eaLnBrk="1" hangingPunct="1">
              <a:buFontTx/>
              <a:buAutoNum type="arabicPeriod" startAt="8"/>
            </a:pP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  төзелеше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424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Сүз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тамырдан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яисә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кушымчалардан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тора.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кушымча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сүзнең  мәг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нәле  кисәкләре  дип  йөртелә.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323850" y="1916113"/>
            <a:ext cx="439261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Тамыр</a:t>
            </a:r>
            <a:r>
              <a:rPr lang="tt-RU" altLang="ru-RU" b="1"/>
              <a:t>  сүзнең  төп мәг</a:t>
            </a:r>
            <a:r>
              <a:rPr lang="ru-RU" altLang="ru-RU" b="1"/>
              <a:t>ън</a:t>
            </a:r>
            <a:r>
              <a:rPr lang="tt-RU" altLang="ru-RU" b="1"/>
              <a:t>әсен  белдерә, мәг</a:t>
            </a:r>
            <a:r>
              <a:rPr lang="ru-RU" altLang="ru-RU" b="1"/>
              <a:t>ън</a:t>
            </a:r>
            <a:r>
              <a:rPr lang="tt-RU" altLang="ru-RU" b="1"/>
              <a:t>әле  кисәкләргә  таркалмый</a:t>
            </a:r>
          </a:p>
          <a:p>
            <a:pPr eaLnBrk="1" hangingPunct="1"/>
            <a:r>
              <a:rPr lang="tt-RU" altLang="ru-RU"/>
              <a:t>   </a:t>
            </a:r>
            <a:r>
              <a:rPr lang="tt-RU" altLang="ru-RU" b="1"/>
              <a:t>авыл</a:t>
            </a:r>
            <a:r>
              <a:rPr lang="tt-RU" altLang="ru-RU"/>
              <a:t>  - төп  мәг</a:t>
            </a:r>
            <a:r>
              <a:rPr lang="ru-RU" altLang="ru-RU"/>
              <a:t>ъ</a:t>
            </a:r>
            <a:r>
              <a:rPr lang="tt-RU" altLang="ru-RU"/>
              <a:t>нә</a:t>
            </a:r>
            <a:endParaRPr lang="ru-RU" altLang="ru-RU"/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4427538" y="1916113"/>
            <a:ext cx="48387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Кушымча </a:t>
            </a:r>
            <a:r>
              <a:rPr lang="tt-RU" altLang="ru-RU" b="1"/>
              <a:t> сүзнең  мәг</a:t>
            </a:r>
            <a:r>
              <a:rPr lang="ru-RU" altLang="ru-RU" b="1"/>
              <a:t>ъ</a:t>
            </a:r>
            <a:r>
              <a:rPr lang="tt-RU" altLang="ru-RU" b="1"/>
              <a:t>нәсен  яки</a:t>
            </a:r>
          </a:p>
          <a:p>
            <a:pPr eaLnBrk="1" hangingPunct="1"/>
            <a:r>
              <a:rPr lang="tt-RU" altLang="ru-RU" b="1"/>
              <a:t>формасын   үзгәртә,  аерым кулланылмый</a:t>
            </a:r>
            <a:r>
              <a:rPr lang="tt-RU" altLang="ru-RU"/>
              <a:t>.</a:t>
            </a:r>
          </a:p>
          <a:p>
            <a:pPr eaLnBrk="1" hangingPunct="1"/>
            <a:r>
              <a:rPr lang="tt-RU" altLang="ru-RU" b="1"/>
              <a:t>авыл – даш </a:t>
            </a:r>
            <a:r>
              <a:rPr lang="tt-RU" altLang="ru-RU"/>
              <a:t>– сүзнең мәг</a:t>
            </a:r>
            <a:r>
              <a:rPr lang="ru-RU" altLang="ru-RU"/>
              <a:t>ъ</a:t>
            </a:r>
            <a:r>
              <a:rPr lang="tt-RU" altLang="ru-RU"/>
              <a:t>нәсе үзгәргән</a:t>
            </a:r>
          </a:p>
          <a:p>
            <a:pPr eaLnBrk="1" hangingPunct="1"/>
            <a:r>
              <a:rPr lang="tt-RU" altLang="ru-RU" b="1"/>
              <a:t>авыл – га </a:t>
            </a:r>
            <a:r>
              <a:rPr lang="tt-RU" altLang="ru-RU"/>
              <a:t>– сүзнең  формасы  үзгәргән</a:t>
            </a:r>
            <a:endParaRPr lang="ru-RU" altLang="ru-RU"/>
          </a:p>
        </p:txBody>
      </p:sp>
      <p:sp>
        <p:nvSpPr>
          <p:cNvPr id="25606" name="TextBox 9"/>
          <p:cNvSpPr txBox="1">
            <a:spLocks noChangeArrowheads="1"/>
          </p:cNvSpPr>
          <p:nvPr/>
        </p:nvSpPr>
        <p:spPr bwMode="auto">
          <a:xfrm>
            <a:off x="323850" y="3573463"/>
            <a:ext cx="843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sz="2000" b="1"/>
              <a:t>Бер  тамырдан  ясалган  сүзләр  </a:t>
            </a:r>
            <a:r>
              <a:rPr lang="tt-RU" altLang="ru-RU" sz="2000" b="1">
                <a:solidFill>
                  <a:srgbClr val="FF0000"/>
                </a:solidFill>
              </a:rPr>
              <a:t>тамырдаш  сүзләр  </a:t>
            </a:r>
            <a:r>
              <a:rPr lang="tt-RU" altLang="ru-RU" sz="2000" b="1"/>
              <a:t>дип  атала.</a:t>
            </a:r>
          </a:p>
          <a:p>
            <a:pPr eaLnBrk="1" hangingPunct="1"/>
            <a:r>
              <a:rPr lang="tt-RU" altLang="ru-RU" sz="2000" b="1"/>
              <a:t>  Тамырдаш   сүзләр  арасында   мәг</a:t>
            </a:r>
            <a:r>
              <a:rPr lang="ru-RU" altLang="ru-RU" sz="2000" b="1"/>
              <a:t>ънә  б</a:t>
            </a:r>
            <a:r>
              <a:rPr lang="tt-RU" altLang="ru-RU" sz="2000" b="1"/>
              <a:t>әйләнеше  була</a:t>
            </a:r>
            <a:endParaRPr lang="ru-RU" altLang="ru-RU" sz="2000" b="1"/>
          </a:p>
        </p:txBody>
      </p:sp>
      <p:pic>
        <p:nvPicPr>
          <p:cNvPr id="25607" name="Picture 2" descr="Картинка 5 из 9517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100806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4" descr="http://im0-tub-ru.yandex.net/i?id=351444364-44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365625"/>
            <a:ext cx="10350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5" descr="D:\Users\Администратор\Documents\Мои результаты сканирования\2012-02 (Фев)\сканирование00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365625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Box 15"/>
          <p:cNvSpPr txBox="1">
            <a:spLocks noChangeArrowheads="1"/>
          </p:cNvSpPr>
          <p:nvPr/>
        </p:nvSpPr>
        <p:spPr bwMode="auto">
          <a:xfrm>
            <a:off x="4500563" y="4437063"/>
            <a:ext cx="1584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җиләк</a:t>
            </a:r>
          </a:p>
          <a:p>
            <a:pPr eaLnBrk="1" hangingPunct="1"/>
            <a:r>
              <a:rPr lang="tt-RU" altLang="ru-RU" b="1"/>
              <a:t>җиләк – ле</a:t>
            </a:r>
          </a:p>
          <a:p>
            <a:pPr eaLnBrk="1" hangingPunct="1"/>
            <a:r>
              <a:rPr lang="tt-RU" altLang="ru-RU" b="1"/>
              <a:t>җиләк - лек</a:t>
            </a:r>
            <a:endParaRPr lang="ru-RU" altLang="ru-RU" b="1"/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6084888" y="4508500"/>
            <a:ext cx="142875" cy="7207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12" name="TextBox 17"/>
          <p:cNvSpPr txBox="1">
            <a:spLocks noChangeArrowheads="1"/>
          </p:cNvSpPr>
          <p:nvPr/>
        </p:nvSpPr>
        <p:spPr bwMode="auto">
          <a:xfrm>
            <a:off x="6372225" y="4724400"/>
            <a:ext cx="218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тамырдаш  сүзләр</a:t>
            </a:r>
            <a:endParaRPr lang="ru-RU" altLang="ru-RU"/>
          </a:p>
        </p:txBody>
      </p:sp>
      <p:sp>
        <p:nvSpPr>
          <p:cNvPr id="25613" name="TextBox 18"/>
          <p:cNvSpPr txBox="1">
            <a:spLocks noChangeArrowheads="1"/>
          </p:cNvSpPr>
          <p:nvPr/>
        </p:nvSpPr>
        <p:spPr bwMode="auto">
          <a:xfrm>
            <a:off x="755650" y="5949950"/>
            <a:ext cx="81041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Тамырдаш  сүзләрне  охшаш  яңгырашлы  сүзләр  белән  бутама!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Мәсәлән :  бала,  балавыз  сүзләре  тамырдаш  түгел.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643438" y="4437063"/>
            <a:ext cx="649287" cy="71437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4643438" y="4724400"/>
            <a:ext cx="576262" cy="7302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4716463" y="5013325"/>
            <a:ext cx="431800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>
            <a:off x="684213" y="2781300"/>
            <a:ext cx="431800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4572000" y="2781300"/>
            <a:ext cx="504825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4572000" y="3068638"/>
            <a:ext cx="504825" cy="7302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 flipV="1">
            <a:off x="5003800" y="6092825"/>
            <a:ext cx="360363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356100" y="6092825"/>
            <a:ext cx="431800" cy="215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08400" y="6092825"/>
            <a:ext cx="503238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443663" y="4868863"/>
            <a:ext cx="504825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Кушымчаларның  төрләре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196975"/>
            <a:ext cx="3600450" cy="1079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Сүз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463" y="1196975"/>
            <a:ext cx="3743325" cy="1079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С</a:t>
            </a:r>
            <a:endParaRPr lang="ru-RU" dirty="0"/>
          </a:p>
        </p:txBody>
      </p:sp>
      <p:sp>
        <p:nvSpPr>
          <p:cNvPr id="26633" name="TextBox 4"/>
          <p:cNvSpPr txBox="1">
            <a:spLocks noChangeArrowheads="1"/>
          </p:cNvSpPr>
          <p:nvPr/>
        </p:nvSpPr>
        <p:spPr bwMode="auto">
          <a:xfrm>
            <a:off x="755650" y="1412875"/>
            <a:ext cx="280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Сүз  ясагыч  кушымча</a:t>
            </a:r>
          </a:p>
          <a:p>
            <a:pPr eaLnBrk="1" hangingPunct="1"/>
            <a:r>
              <a:rPr lang="tt-RU" altLang="ru-RU"/>
              <a:t>     яңа  сүз  ясый</a:t>
            </a:r>
            <a:endParaRPr lang="ru-RU" altLang="ru-RU"/>
          </a:p>
        </p:txBody>
      </p:sp>
      <p:sp>
        <p:nvSpPr>
          <p:cNvPr id="26634" name="TextBox 5"/>
          <p:cNvSpPr txBox="1">
            <a:spLocks noChangeArrowheads="1"/>
          </p:cNvSpPr>
          <p:nvPr/>
        </p:nvSpPr>
        <p:spPr bwMode="auto">
          <a:xfrm>
            <a:off x="4716463" y="1412875"/>
            <a:ext cx="3671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Сүз  төрләндергеч  кушымча</a:t>
            </a:r>
          </a:p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/>
              <a:t>сүзнең  формасын  үзгәртә.</a:t>
            </a:r>
            <a:endParaRPr lang="ru-RU" alt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692275" y="2349500"/>
            <a:ext cx="1079500" cy="4746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156325" y="2349500"/>
            <a:ext cx="1079500" cy="5032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288" y="2852738"/>
            <a:ext cx="3529012" cy="1800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---</a:t>
            </a:r>
            <a:endParaRPr lang="ru-RU" dirty="0"/>
          </a:p>
        </p:txBody>
      </p:sp>
      <p:sp>
        <p:nvSpPr>
          <p:cNvPr id="26638" name="TextBox 16"/>
          <p:cNvSpPr txBox="1">
            <a:spLocks noChangeArrowheads="1"/>
          </p:cNvSpPr>
          <p:nvPr/>
        </p:nvSpPr>
        <p:spPr bwMode="auto">
          <a:xfrm>
            <a:off x="684213" y="2924175"/>
            <a:ext cx="30956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-чы/-че; </a:t>
            </a:r>
            <a:r>
              <a:rPr lang="en-US" altLang="ru-RU" b="1"/>
              <a:t>  </a:t>
            </a:r>
            <a:r>
              <a:rPr lang="tt-RU" altLang="ru-RU" b="1"/>
              <a:t>-лык/ -лек;</a:t>
            </a:r>
          </a:p>
          <a:p>
            <a:pPr eaLnBrk="1" hangingPunct="1"/>
            <a:r>
              <a:rPr lang="tt-RU" altLang="ru-RU" b="1"/>
              <a:t>-даш/ -дәш, </a:t>
            </a:r>
            <a:r>
              <a:rPr lang="en-US" altLang="ru-RU" b="1"/>
              <a:t>  </a:t>
            </a:r>
            <a:r>
              <a:rPr lang="tt-RU" altLang="ru-RU" b="1"/>
              <a:t>- таш/ - тәш;</a:t>
            </a:r>
          </a:p>
          <a:p>
            <a:pPr eaLnBrk="1" hangingPunct="1"/>
            <a:r>
              <a:rPr lang="tt-RU" altLang="ru-RU" b="1"/>
              <a:t>-гыч/ - геч, </a:t>
            </a:r>
            <a:r>
              <a:rPr lang="en-US" altLang="ru-RU" b="1"/>
              <a:t>  </a:t>
            </a:r>
            <a:r>
              <a:rPr lang="tt-RU" altLang="ru-RU" b="1"/>
              <a:t>-кыч/ - кеч;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гы/ -ге, </a:t>
            </a:r>
            <a:r>
              <a:rPr lang="en-US" altLang="ru-RU" b="1"/>
              <a:t>  </a:t>
            </a:r>
            <a:r>
              <a:rPr lang="tt-RU" altLang="ru-RU" b="1"/>
              <a:t>- кы/ - ке;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сыз/ - сез;  </a:t>
            </a:r>
            <a:r>
              <a:rPr lang="en-US" altLang="ru-RU" b="1"/>
              <a:t>   -</a:t>
            </a:r>
            <a:r>
              <a:rPr lang="tt-RU" altLang="ru-RU" b="1"/>
              <a:t>лы/ - ле;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 ла/ - лә    һ.б.</a:t>
            </a:r>
            <a:endParaRPr lang="ru-RU" altLang="ru-RU" b="1"/>
          </a:p>
        </p:txBody>
      </p:sp>
      <p:sp>
        <p:nvSpPr>
          <p:cNvPr id="11" name="Прямоугольник 10"/>
          <p:cNvSpPr/>
          <p:nvPr/>
        </p:nvSpPr>
        <p:spPr>
          <a:xfrm>
            <a:off x="4787900" y="2852738"/>
            <a:ext cx="3744913" cy="1800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лл</a:t>
            </a:r>
            <a:endParaRPr lang="ru-RU" dirty="0"/>
          </a:p>
        </p:txBody>
      </p:sp>
      <p:sp>
        <p:nvSpPr>
          <p:cNvPr id="26640" name="TextBox 24"/>
          <p:cNvSpPr txBox="1">
            <a:spLocks noChangeArrowheads="1"/>
          </p:cNvSpPr>
          <p:nvPr/>
        </p:nvSpPr>
        <p:spPr bwMode="auto">
          <a:xfrm>
            <a:off x="5292725" y="2924175"/>
            <a:ext cx="27765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tt-RU" altLang="ru-RU" b="1"/>
              <a:t>лар/ - ләр, - нар/ - нәр;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кай/ - кәй;  - чык/- чек;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сыл/ - сел; - рак/ - рәк;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ынчы/ - енче;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га/ - гә, - ка/ - кә;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ар/ - әр  һ.б.</a:t>
            </a:r>
            <a:endParaRPr lang="ru-RU" altLang="ru-RU" b="1"/>
          </a:p>
        </p:txBody>
      </p:sp>
      <p:sp>
        <p:nvSpPr>
          <p:cNvPr id="26641" name="TextBox 25"/>
          <p:cNvSpPr txBox="1">
            <a:spLocks noChangeArrowheads="1"/>
          </p:cNvSpPr>
          <p:nvPr/>
        </p:nvSpPr>
        <p:spPr bwMode="auto">
          <a:xfrm>
            <a:off x="900113" y="4797425"/>
            <a:ext cx="1655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авыл - </a:t>
            </a:r>
            <a:r>
              <a:rPr lang="tt-RU" altLang="ru-RU" b="1"/>
              <a:t>даш</a:t>
            </a:r>
            <a:endParaRPr lang="ru-RU" altLang="ru-RU" b="1"/>
          </a:p>
        </p:txBody>
      </p:sp>
      <p:sp>
        <p:nvSpPr>
          <p:cNvPr id="26642" name="TextBox 26"/>
          <p:cNvSpPr txBox="1">
            <a:spLocks noChangeArrowheads="1"/>
          </p:cNvSpPr>
          <p:nvPr/>
        </p:nvSpPr>
        <p:spPr bwMode="auto">
          <a:xfrm>
            <a:off x="5651500" y="4797425"/>
            <a:ext cx="1358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авыл - </a:t>
            </a:r>
            <a:r>
              <a:rPr lang="tt-RU" altLang="ru-RU" b="1"/>
              <a:t>лар</a:t>
            </a:r>
            <a:endParaRPr lang="ru-RU" altLang="ru-RU" b="1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1908175" y="4797425"/>
            <a:ext cx="2159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24075" y="4797425"/>
            <a:ext cx="2159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45" name="TextBox 35"/>
          <p:cNvSpPr txBox="1">
            <a:spLocks noChangeArrowheads="1"/>
          </p:cNvSpPr>
          <p:nvPr/>
        </p:nvSpPr>
        <p:spPr bwMode="auto">
          <a:xfrm>
            <a:off x="684213" y="5445125"/>
            <a:ext cx="764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тамырга  бер</a:t>
            </a:r>
            <a:r>
              <a:rPr lang="ru-RU" altLang="ru-RU" b="1"/>
              <a:t>ьюлы  </a:t>
            </a:r>
            <a:r>
              <a:rPr lang="tt-RU" altLang="ru-RU" b="1"/>
              <a:t>берничә  кушымча  ялганырга  мөмкин:</a:t>
            </a:r>
          </a:p>
          <a:p>
            <a:pPr eaLnBrk="1" hangingPunct="1"/>
            <a:r>
              <a:rPr lang="tt-RU" altLang="ru-RU" b="1"/>
              <a:t>                </a:t>
            </a:r>
          </a:p>
          <a:p>
            <a:pPr eaLnBrk="1" hangingPunct="1"/>
            <a:r>
              <a:rPr lang="tt-RU" altLang="ru-RU"/>
              <a:t>                         авыл – </a:t>
            </a:r>
            <a:r>
              <a:rPr lang="tt-RU" altLang="ru-RU" b="1"/>
              <a:t>даш- лар –ым </a:t>
            </a:r>
            <a:r>
              <a:rPr lang="en-US" altLang="ru-RU" b="1"/>
              <a:t> </a:t>
            </a:r>
            <a:r>
              <a:rPr lang="tt-RU" altLang="ru-RU" b="1"/>
              <a:t>- </a:t>
            </a:r>
            <a:r>
              <a:rPr lang="en-US" altLang="ru-RU" b="1"/>
              <a:t> </a:t>
            </a:r>
            <a:r>
              <a:rPr lang="tt-RU" altLang="ru-RU" b="1"/>
              <a:t>ны</a:t>
            </a:r>
            <a:endParaRPr lang="ru-RU" altLang="ru-RU" b="1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3203575" y="5949950"/>
            <a:ext cx="144463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48038" y="5949950"/>
            <a:ext cx="21590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Арка 23"/>
          <p:cNvSpPr/>
          <p:nvPr/>
        </p:nvSpPr>
        <p:spPr>
          <a:xfrm>
            <a:off x="2339975" y="5949950"/>
            <a:ext cx="503238" cy="14287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1116013" y="4797425"/>
            <a:ext cx="503237" cy="1444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5867400" y="4797425"/>
            <a:ext cx="360363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  ясалышы.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7651" name="Picture 2" descr="http://im3-tub-ru.yandex.net/i?id=68363110-31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268413"/>
            <a:ext cx="13001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http://im6-tub-ru.yandex.net/i?id=101069828-32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268413"/>
            <a:ext cx="2016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2124075" y="1700213"/>
            <a:ext cx="1511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гөмбә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тамыр  сүз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4572000" y="1628775"/>
            <a:ext cx="1655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гөмбәче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ясалма  сүз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539750" y="3068638"/>
            <a:ext cx="84661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</a:rPr>
              <a:t>Тамыр  сүз </a:t>
            </a:r>
            <a:r>
              <a:rPr lang="tt-RU" altLang="ru-RU" b="1"/>
              <a:t>– ясагыч  кушымчасы  булмаган  сүз.</a:t>
            </a:r>
          </a:p>
          <a:p>
            <a:pPr eaLnBrk="1" hangingPunct="1"/>
            <a:r>
              <a:rPr lang="tt-RU" altLang="ru-RU" b="1"/>
              <a:t>  Тамырына  ясагыч  кушымча  ялганган  сүзләр:  кушма,  парлы,  тезмә</a:t>
            </a:r>
          </a:p>
          <a:p>
            <a:pPr eaLnBrk="1" hangingPunct="1"/>
            <a:r>
              <a:rPr lang="tt-RU" altLang="ru-RU" b="1"/>
              <a:t>                                    сүзләр – </a:t>
            </a:r>
            <a:r>
              <a:rPr lang="tt-RU" altLang="ru-RU" b="1">
                <a:solidFill>
                  <a:srgbClr val="FF0000"/>
                </a:solidFill>
              </a:rPr>
              <a:t>ясалма  сүзләр.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107950" y="4365625"/>
            <a:ext cx="9551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Кушма  сүз </a:t>
            </a:r>
            <a:r>
              <a:rPr lang="tt-RU" altLang="ru-RU"/>
              <a:t>ике сүз кушылып  ясала, кушылып  языла: </a:t>
            </a:r>
            <a:r>
              <a:rPr lang="tt-RU" altLang="ru-RU" b="1"/>
              <a:t>төн</a:t>
            </a:r>
            <a:r>
              <a:rPr lang="ru-RU" altLang="ru-RU" b="1"/>
              <a:t>ьяк, </a:t>
            </a:r>
          </a:p>
          <a:p>
            <a:pPr eaLnBrk="1" hangingPunct="1"/>
            <a:r>
              <a:rPr lang="ru-RU" altLang="ru-RU" b="1"/>
              <a:t>                                                                                            </a:t>
            </a:r>
            <a:r>
              <a:rPr lang="en-US" altLang="ru-RU" b="1"/>
              <a:t>    </a:t>
            </a:r>
            <a:r>
              <a:rPr lang="ru-RU" altLang="ru-RU" b="1"/>
              <a:t>аккош, алъяпкыч</a:t>
            </a:r>
          </a:p>
        </p:txBody>
      </p:sp>
      <p:sp>
        <p:nvSpPr>
          <p:cNvPr id="27657" name="TextBox 8"/>
          <p:cNvSpPr txBox="1">
            <a:spLocks noChangeArrowheads="1"/>
          </p:cNvSpPr>
          <p:nvPr/>
        </p:nvSpPr>
        <p:spPr bwMode="auto">
          <a:xfrm>
            <a:off x="179388" y="5084763"/>
            <a:ext cx="8442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 Парлы сүз  </a:t>
            </a:r>
            <a:r>
              <a:rPr lang="ru-RU" altLang="ru-RU"/>
              <a:t>ике  сүз  теркәлеп  ясала, бер  мәгън</a:t>
            </a:r>
            <a:r>
              <a:rPr lang="tt-RU" altLang="ru-RU"/>
              <a:t>ә  белдерә,  сызыкча  аша </a:t>
            </a:r>
          </a:p>
          <a:p>
            <a:pPr eaLnBrk="1" hangingPunct="1"/>
            <a:r>
              <a:rPr lang="tt-RU" altLang="ru-RU"/>
              <a:t>             языла:  </a:t>
            </a:r>
            <a:r>
              <a:rPr lang="tt-RU" altLang="ru-RU" b="1"/>
              <a:t>әти – әни,  уен – көлке,  аклы - каралы</a:t>
            </a:r>
            <a:endParaRPr lang="ru-RU" altLang="ru-RU" b="1"/>
          </a:p>
        </p:txBody>
      </p:sp>
      <p:sp>
        <p:nvSpPr>
          <p:cNvPr id="27658" name="TextBox 9"/>
          <p:cNvSpPr txBox="1">
            <a:spLocks noChangeArrowheads="1"/>
          </p:cNvSpPr>
          <p:nvPr/>
        </p:nvSpPr>
        <p:spPr bwMode="auto">
          <a:xfrm>
            <a:off x="250825" y="5949950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Тезмә  сүз </a:t>
            </a:r>
            <a:r>
              <a:rPr lang="tt-RU" altLang="ru-RU"/>
              <a:t> ике  яки  берничә  сүз  тезелеп  ясала, бер  мәг</a:t>
            </a:r>
            <a:r>
              <a:rPr lang="ru-RU" altLang="ru-RU"/>
              <a:t>ъ</a:t>
            </a:r>
            <a:r>
              <a:rPr lang="tt-RU" altLang="ru-RU"/>
              <a:t>нә белдерә</a:t>
            </a:r>
          </a:p>
          <a:p>
            <a:pPr eaLnBrk="1" hangingPunct="1"/>
            <a:r>
              <a:rPr lang="tt-RU" altLang="ru-RU"/>
              <a:t>    аерым  языла:  </a:t>
            </a:r>
            <a:r>
              <a:rPr lang="tt-RU" altLang="ru-RU" b="1"/>
              <a:t>катылык билгесе, кура җиләге, үги  ана  яфрагы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500563" y="4581525"/>
            <a:ext cx="4032250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0825" y="4581525"/>
            <a:ext cx="3889375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6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507412" cy="936625"/>
          </a:xfrm>
        </p:spPr>
        <p:txBody>
          <a:bodyPr/>
          <a:lstStyle/>
          <a:p>
            <a:pPr eaLnBrk="1" hangingPunct="1"/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Исем. Ялгызлык  һәм уртаклык исемнәр.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738822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</a:t>
            </a:r>
            <a:r>
              <a:rPr lang="tt-RU" altLang="ru-RU" sz="2000" b="1">
                <a:solidFill>
                  <a:srgbClr val="FF0000"/>
                </a:solidFill>
              </a:rPr>
              <a:t>Исем –</a:t>
            </a:r>
            <a:r>
              <a:rPr lang="tt-RU" altLang="ru-RU" b="1">
                <a:solidFill>
                  <a:srgbClr val="FF0000"/>
                </a:solidFill>
              </a:rPr>
              <a:t> </a:t>
            </a:r>
            <a:r>
              <a:rPr lang="tt-RU" altLang="ru-RU" b="1"/>
              <a:t>предметны, төшенчәне  атаучы , аның  исемен  әйтеп </a:t>
            </a:r>
          </a:p>
          <a:p>
            <a:pPr eaLnBrk="1" hangingPunct="1"/>
            <a:r>
              <a:rPr lang="tt-RU" altLang="ru-RU" b="1"/>
              <a:t>              бирүче   сүз  төркеме.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Предмет – </a:t>
            </a:r>
            <a:r>
              <a:rPr lang="tt-RU" altLang="ru-RU" b="1"/>
              <a:t>чынбарлыктагы  әйбер, күренеш.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Сәнгат</a:t>
            </a:r>
            <a:r>
              <a:rPr lang="ru-RU" altLang="ru-RU" b="1">
                <a:solidFill>
                  <a:srgbClr val="FF0000"/>
                </a:solidFill>
              </a:rPr>
              <a:t>ь,  </a:t>
            </a:r>
            <a:r>
              <a:rPr lang="tt-RU" altLang="ru-RU" b="1">
                <a:solidFill>
                  <a:srgbClr val="FF0000"/>
                </a:solidFill>
              </a:rPr>
              <a:t>хезмәт,  Ватан , табигат</a:t>
            </a:r>
            <a:r>
              <a:rPr lang="ru-RU" altLang="ru-RU" b="1">
                <a:solidFill>
                  <a:srgbClr val="FF0000"/>
                </a:solidFill>
              </a:rPr>
              <a:t>ь,  </a:t>
            </a:r>
            <a:r>
              <a:rPr lang="tt-RU" altLang="ru-RU" b="1">
                <a:solidFill>
                  <a:srgbClr val="FF0000"/>
                </a:solidFill>
              </a:rPr>
              <a:t>әдәп,  әһәмият, таләп  һ.б.-</a:t>
            </a:r>
          </a:p>
          <a:p>
            <a:pPr eaLnBrk="1" hangingPunct="1"/>
            <a:r>
              <a:rPr lang="tt-RU" altLang="ru-RU" b="1"/>
              <a:t>                     предметлаштырылып  бирелгән  төшенчәләр.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Исем -   </a:t>
            </a:r>
            <a:r>
              <a:rPr lang="tt-RU" altLang="ru-RU" b="1">
                <a:solidFill>
                  <a:srgbClr val="FF0000"/>
                </a:solidFill>
              </a:rPr>
              <a:t>кем? нәрсә?</a:t>
            </a:r>
            <a:r>
              <a:rPr lang="tt-RU" altLang="ru-RU" b="1"/>
              <a:t>  сорауларына  җавап  бирә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8678" name="TextBox 3"/>
          <p:cNvSpPr txBox="1">
            <a:spLocks noChangeArrowheads="1"/>
          </p:cNvSpPr>
          <p:nvPr/>
        </p:nvSpPr>
        <p:spPr bwMode="auto">
          <a:xfrm>
            <a:off x="1908175" y="3933825"/>
            <a:ext cx="4679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Исемнәр  ике төркемгә   бүленәләр</a:t>
            </a:r>
            <a:endParaRPr lang="ru-RU" altLang="ru-RU" sz="2000" b="1"/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250825" y="4652963"/>
            <a:ext cx="39608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   төрдән    булган  предметларны   берсен  башка-ларыннан  аеру   өчен  бирелгән  исем  </a:t>
            </a:r>
            <a:r>
              <a:rPr lang="tt-RU" altLang="ru-RU" b="1">
                <a:solidFill>
                  <a:srgbClr val="FF0000"/>
                </a:solidFill>
              </a:rPr>
              <a:t>ялгызлык  исем    </a:t>
            </a:r>
            <a:r>
              <a:rPr lang="tt-RU" altLang="ru-RU" b="1"/>
              <a:t>дип  атала.</a:t>
            </a:r>
            <a:endParaRPr lang="ru-RU" altLang="ru-RU" b="1"/>
          </a:p>
        </p:txBody>
      </p:sp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4500563" y="4581525"/>
            <a:ext cx="40259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төрдән  булган  предмет-</a:t>
            </a:r>
          </a:p>
          <a:p>
            <a:pPr eaLnBrk="1" hangingPunct="1"/>
            <a:r>
              <a:rPr lang="tt-RU" altLang="ru-RU" b="1"/>
              <a:t>ларның  барысы  өчен  дә  уртак </a:t>
            </a:r>
          </a:p>
          <a:p>
            <a:pPr eaLnBrk="1" hangingPunct="1"/>
            <a:r>
              <a:rPr lang="tt-RU" altLang="ru-RU" b="1"/>
              <a:t>исем  </a:t>
            </a:r>
            <a:r>
              <a:rPr lang="tt-RU" altLang="ru-RU" b="1">
                <a:solidFill>
                  <a:srgbClr val="FF0000"/>
                </a:solidFill>
              </a:rPr>
              <a:t>уртаклык исем  </a:t>
            </a:r>
            <a:r>
              <a:rPr lang="tt-RU" altLang="ru-RU" b="1"/>
              <a:t>дип  атала</a:t>
            </a:r>
            <a:r>
              <a:rPr lang="tt-RU" altLang="ru-RU"/>
              <a:t>.</a:t>
            </a:r>
            <a:endParaRPr lang="ru-RU" alt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2411413" y="4221163"/>
            <a:ext cx="1439862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24300" y="4221163"/>
            <a:ext cx="1655763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ң  берлек  һәм  күплектә   килүе.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755650" y="908050"/>
            <a:ext cx="75914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Шаулап  тора  яшел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урманнар,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Җәелгәннәр    тезмә   тын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таулар,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Кошлар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йөзә   зәңгәр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күлләрдә,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Тирбәләләр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гөлләр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җилләрдә.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..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Нефт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табыла  шушы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җирләрдә.    </a:t>
            </a:r>
            <a:r>
              <a:rPr lang="tt-RU" altLang="ru-RU" sz="1600" b="1">
                <a:latin typeface="Microsoft Sans Serif" pitchFamily="34" charset="0"/>
                <a:cs typeface="Microsoft Sans Serif" pitchFamily="34" charset="0"/>
              </a:rPr>
              <a:t>( Нури   Арсланов.)</a:t>
            </a:r>
          </a:p>
          <a:p>
            <a:pPr eaLnBrk="1" hangingPunct="1"/>
            <a:r>
              <a:rPr lang="tt-RU" altLang="ru-RU" sz="16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endParaRPr lang="ru-RU" altLang="ru-RU" sz="1600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00113" y="2924175"/>
          <a:ext cx="7343775" cy="31702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1888"/>
                <a:gridCol w="3671888"/>
              </a:tblGrid>
              <a:tr h="64014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Берлек  санда  исем  бер      предметны   белдерә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Күплектә     исем   күп   предметны  белдерә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</a:tr>
              <a:tr h="253009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бала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юл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кеше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төзүче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урман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тиен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җиң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миң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бала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юл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кеше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төзүче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урман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тиен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җиң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миң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Татар  телендә  килешләр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835150" y="908050"/>
            <a:ext cx="5473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Татар  телендә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6  килеш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бар.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700213"/>
          <a:ext cx="8424862" cy="4679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6216"/>
                <a:gridCol w="2932954"/>
                <a:gridCol w="1653477"/>
                <a:gridCol w="1732215"/>
              </a:tblGrid>
              <a:tr h="494160">
                <a:tc row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</a:p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Килешләр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rowSpan="2">
                  <a:txBody>
                    <a:bodyPr/>
                    <a:lstStyle/>
                    <a:p>
                      <a:endParaRPr lang="tt-RU" sz="1800" b="1" dirty="0" smtClean="0">
                        <a:latin typeface="Microsoft Sans Serif" pitchFamily="34" charset="0"/>
                        <a:cs typeface="Microsoft Sans Serif" pitchFamily="34" charset="0"/>
                      </a:endParaRPr>
                    </a:p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Сораулар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Кушымчалар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941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 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кем? нәрсә?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---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----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кемнең?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нәрсәнең?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- ның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кемгә? нәрсәгә?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га, -  ка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гә,  -  кә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кемне? нәрсәне?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- 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- 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857495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 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кемнән?  нәрсәдән?  кайдан?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-нан,  - дан,   - тан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 нән,  - дән,         - тән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  <a:tr h="857495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 вакыт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кемдә? нәрсәдә?  кайда?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да,  - 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 дә,  - тә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3059113" y="3500438"/>
            <a:ext cx="2233612" cy="720725"/>
          </a:xfrm>
          <a:prstGeom prst="roundRect">
            <a:avLst/>
          </a:prstGeom>
          <a:solidFill>
            <a:srgbClr val="99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95963" y="3429000"/>
            <a:ext cx="2376487" cy="720725"/>
          </a:xfrm>
          <a:prstGeom prst="roundRect">
            <a:avLst/>
          </a:prstGeom>
          <a:solidFill>
            <a:srgbClr val="99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795963" y="2565400"/>
            <a:ext cx="2376487" cy="719138"/>
          </a:xfrm>
          <a:prstGeom prst="roundRect">
            <a:avLst/>
          </a:prstGeom>
          <a:solidFill>
            <a:srgbClr val="99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11188" y="981075"/>
            <a:ext cx="2089150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Times New Roman" pitchFamily="18" charset="0"/>
                <a:cs typeface="+mn-cs"/>
                <a:hlinkClick r:id="rId3" action="ppaction://hlinksldjump"/>
              </a:rPr>
              <a:t>Аваз  һәм хәреф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" name="AutoShape 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11188" y="2565400"/>
            <a:ext cx="2089150" cy="719138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5" action="ppaction://hlinksldjump"/>
              </a:rPr>
              <a:t>О  хәрефе</a:t>
            </a:r>
            <a:endParaRPr lang="tt-RU" sz="1400" b="1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" name="AutoShape 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11188" y="3429000"/>
            <a:ext cx="2089150" cy="792163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7" action="ppaction://hlinksldjump"/>
              </a:rPr>
              <a:t>Ө хәрефе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6" name="AutoShape 8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611188" y="4437063"/>
            <a:ext cx="2089150" cy="792162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9" action="ppaction://hlinksldjump"/>
              </a:rPr>
              <a:t>Э, е  хәрефләре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7" name="AutoShape 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11188" y="5373688"/>
            <a:ext cx="2089150" cy="8636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Тартык авазлар һәм  </a:t>
            </a:r>
          </a:p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хәрефләр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" name="AutoShape 10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3059113" y="981075"/>
            <a:ext cx="2233612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3" action="ppaction://hlinksldjump"/>
              </a:rPr>
              <a:t>В   хәрефе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9" name="AutoShape 11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3059113" y="1773238"/>
            <a:ext cx="2233612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4" action="ppaction://hlinksldjump"/>
              </a:rPr>
              <a:t>К хәрефе</a:t>
            </a:r>
            <a:endParaRPr lang="ru-RU" sz="1400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8" name="AutoShape 12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3059113" y="2636838"/>
            <a:ext cx="2233612" cy="72072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6" action="ppaction://hlinksldjump"/>
              </a:rPr>
              <a:t>Г</a:t>
            </a:r>
            <a:r>
              <a:rPr lang="en-US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6" action="ppaction://hlinksldjump"/>
              </a:rPr>
              <a:t> </a:t>
            </a:r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6" action="ppaction://hlinksldjump"/>
              </a:rPr>
              <a:t> хәрефе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4109" name="AutoShape 1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795963" y="4365625"/>
            <a:ext cx="2376487" cy="8636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Иҗек.Сүзләрне </a:t>
            </a:r>
          </a:p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юлдан –</a:t>
            </a:r>
          </a:p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юлга күчерү</a:t>
            </a:r>
            <a:r>
              <a:rPr lang="tt-RU" altLang="ru-RU" sz="1400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tt-RU" altLang="ru-RU" sz="1400">
              <a:latin typeface="Times New Roman" pitchFamily="18" charset="0"/>
            </a:endParaRPr>
          </a:p>
        </p:txBody>
      </p:sp>
      <p:sp>
        <p:nvSpPr>
          <p:cNvPr id="4110" name="AutoShape 15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795963" y="5373688"/>
            <a:ext cx="2376487" cy="8636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Сүзгә аваз – хәреф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анализы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1188" y="1773238"/>
            <a:ext cx="2089150" cy="647700"/>
          </a:xfrm>
          <a:prstGeom prst="roundRect">
            <a:avLst/>
          </a:prstGeom>
          <a:solidFill>
            <a:srgbClr val="99FFCC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12" name="TextBox 32"/>
          <p:cNvSpPr txBox="1">
            <a:spLocks noChangeArrowheads="1"/>
          </p:cNvSpPr>
          <p:nvPr/>
        </p:nvSpPr>
        <p:spPr bwMode="auto">
          <a:xfrm>
            <a:off x="1042988" y="1773238"/>
            <a:ext cx="1539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1200" b="1">
                <a:solidFill>
                  <a:srgbClr val="0070C0"/>
                </a:solidFill>
                <a:hlinkClick r:id="rId19" action="ppaction://hlinksldjump"/>
              </a:rPr>
              <a:t>Сузык авазлар  </a:t>
            </a:r>
            <a:endParaRPr lang="en-US" altLang="ru-RU" sz="1200" b="1">
              <a:solidFill>
                <a:srgbClr val="0070C0"/>
              </a:solidFill>
              <a:hlinkClick r:id="rId19" action="ppaction://hlinksldjump"/>
            </a:endParaRPr>
          </a:p>
          <a:p>
            <a:pPr eaLnBrk="1" hangingPunct="1"/>
            <a:r>
              <a:rPr lang="tt-RU" altLang="ru-RU" sz="1200" b="1">
                <a:solidFill>
                  <a:srgbClr val="0070C0"/>
                </a:solidFill>
                <a:hlinkClick r:id="rId19" action="ppaction://hlinksldjump"/>
              </a:rPr>
              <a:t>һәм  хәрефләр</a:t>
            </a:r>
            <a:endParaRPr lang="ru-RU" altLang="ru-RU" sz="1200" b="1">
              <a:solidFill>
                <a:srgbClr val="0070C0"/>
              </a:solidFill>
            </a:endParaRPr>
          </a:p>
        </p:txBody>
      </p:sp>
      <p:sp>
        <p:nvSpPr>
          <p:cNvPr id="34" name="AutoShape 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3059113" y="5445125"/>
            <a:ext cx="2233612" cy="72072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21" action="ppaction://hlinksldjump"/>
              </a:rPr>
              <a:t>Е  хәрефе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5" name="AutoShape 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795963" y="981075"/>
            <a:ext cx="2376487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22" action="ppaction://hlinksldjump"/>
              </a:rPr>
              <a:t>Я    хәрефе 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6" name="AutoShape 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795963" y="1773238"/>
            <a:ext cx="2376487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1400" b="1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23" action="ppaction://hlinksldjump"/>
              </a:rPr>
              <a:t>Ю    хәрефе </a:t>
            </a:r>
            <a:endParaRPr lang="ru-RU" sz="1400" b="1" dirty="0">
              <a:solidFill>
                <a:srgbClr val="0070C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16" name="AutoShape 13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3059113" y="4508500"/>
            <a:ext cx="2233612" cy="72072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25" action="ppaction://hlinksldjump"/>
              </a:rPr>
              <a:t>Й  хәрефе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4117" name="TextBox 22"/>
          <p:cNvSpPr txBox="1">
            <a:spLocks noChangeArrowheads="1"/>
          </p:cNvSpPr>
          <p:nvPr/>
        </p:nvSpPr>
        <p:spPr bwMode="auto">
          <a:xfrm>
            <a:off x="5867400" y="2852738"/>
            <a:ext cx="10334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>
                <a:latin typeface="Microsoft Sans Serif" pitchFamily="34" charset="0"/>
                <a:cs typeface="Microsoft Sans Serif" pitchFamily="34" charset="0"/>
                <a:hlinkClick r:id="rId26" action="ppaction://hlinksldjump"/>
              </a:rPr>
              <a:t>Ь  </a:t>
            </a:r>
            <a:r>
              <a:rPr lang="tt-RU" altLang="ru-RU" sz="1400" b="1">
                <a:latin typeface="Microsoft Sans Serif" pitchFamily="34" charset="0"/>
                <a:cs typeface="Microsoft Sans Serif" pitchFamily="34" charset="0"/>
                <a:hlinkClick r:id="rId26" action="ppaction://hlinksldjump"/>
              </a:rPr>
              <a:t>хәрефе</a:t>
            </a:r>
            <a:endParaRPr lang="ru-RU" altLang="ru-RU" sz="1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118" name="TextBox 25"/>
          <p:cNvSpPr txBox="1">
            <a:spLocks noChangeArrowheads="1"/>
          </p:cNvSpPr>
          <p:nvPr/>
        </p:nvSpPr>
        <p:spPr bwMode="auto">
          <a:xfrm>
            <a:off x="5795963" y="3644900"/>
            <a:ext cx="1055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400" b="1">
                <a:latin typeface="Microsoft Sans Serif" pitchFamily="34" charset="0"/>
                <a:cs typeface="Microsoft Sans Serif" pitchFamily="34" charset="0"/>
                <a:hlinkClick r:id="rId27" action="ppaction://hlinksldjump"/>
              </a:rPr>
              <a:t>Ъ  х</a:t>
            </a:r>
            <a:r>
              <a:rPr lang="tt-RU" altLang="ru-RU" sz="1400" b="1">
                <a:latin typeface="Microsoft Sans Serif" pitchFamily="34" charset="0"/>
                <a:cs typeface="Microsoft Sans Serif" pitchFamily="34" charset="0"/>
                <a:hlinkClick r:id="rId27" action="ppaction://hlinksldjump"/>
              </a:rPr>
              <a:t>әрефе</a:t>
            </a:r>
            <a:endParaRPr lang="ru-RU" altLang="ru-RU" sz="1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119" name="TextBox 27"/>
          <p:cNvSpPr txBox="1">
            <a:spLocks noChangeArrowheads="1"/>
          </p:cNvSpPr>
          <p:nvPr/>
        </p:nvSpPr>
        <p:spPr bwMode="auto">
          <a:xfrm>
            <a:off x="3348038" y="3789363"/>
            <a:ext cx="1533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1400" b="1">
                <a:latin typeface="Microsoft Sans Serif" pitchFamily="34" charset="0"/>
                <a:cs typeface="Microsoft Sans Serif" pitchFamily="34" charset="0"/>
                <a:hlinkClick r:id="rId28" action="ppaction://hlinksldjump"/>
              </a:rPr>
              <a:t>Х, һ  хәрефләре</a:t>
            </a:r>
            <a:endParaRPr lang="ru-RU" altLang="ru-RU" sz="1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килеш  белән  төрләнеше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3132138" y="1125538"/>
            <a:ext cx="2735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Берлек  сан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700213"/>
          <a:ext cx="8353425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331"/>
                <a:gridCol w="1512258"/>
                <a:gridCol w="1368233"/>
                <a:gridCol w="1857918"/>
                <a:gridCol w="1670685"/>
              </a:tblGrid>
              <a:tr h="218936">
                <a:tc row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Сузык  авазга беткән  исемнәр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Тартык  авазга  беткән  исемнәр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89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ка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герб-т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 smtClean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килеш  белән  төрләнеше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3132138" y="1125538"/>
            <a:ext cx="2735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Күплек  сан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703388"/>
          <a:ext cx="8569325" cy="4999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4584"/>
                <a:gridCol w="1699090"/>
                <a:gridCol w="1625217"/>
                <a:gridCol w="1699090"/>
                <a:gridCol w="1551345"/>
              </a:tblGrid>
              <a:tr h="701084">
                <a:tc row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Сузык  авазга беткән  исемнәр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Тартык  авазга  беткән  исемнәр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962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нечкә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калын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нечкә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396265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лар-ны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ләр-нең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нар-ның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нәр-нең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лар-га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ләр-гә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нар-га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нәр-гә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лар-ны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ләр-не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нар-ны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-</a:t>
                      </a:r>
                      <a:r>
                        <a:rPr lang="tt-RU" sz="20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</a:p>
                    <a:p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лар-дан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  дән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нар-дан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нәр-дән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</a:p>
                    <a:p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 дә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нар-да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нәр-дә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323850" y="1125538"/>
            <a:ext cx="8662988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FF0000"/>
                </a:solidFill>
              </a:rPr>
              <a:t>   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Фигыль 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предметны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ң  эш- гамәлен,  хәл – торышын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белдерүче    сүз    төркеме.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Фигыл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 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нишли?  нишл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әде?  нишләгән?  нишләр?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нишләячәк?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сорауларына  җавап   бирә.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нишли? -  килә,  нишләде?  - килде,  нишләгән? – килгән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нишләр? – килер,  нишләячәк? – киләчәк.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Фигыл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ике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төркемчәгә  бүленә: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1.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хикәя  фигыл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 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эшне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ң  үтәлү-үтәлмәвен  хәбәр  итә.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2.боерык  фигыл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эшк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ә  кушуны , эштән  тыюны, боеру,  өндәүне,  үтенүне  белдерә.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Боерык  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зат-сан  формалары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539750" y="1412875"/>
            <a:ext cx="792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                                  Барлык   формасы                Юклык  формасы</a:t>
            </a:r>
            <a:endParaRPr lang="ru-RU" altLang="ru-RU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060575"/>
          <a:ext cx="8280400" cy="40608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2445"/>
                <a:gridCol w="1172447"/>
                <a:gridCol w="1538836"/>
                <a:gridCol w="1465558"/>
                <a:gridCol w="1551048"/>
                <a:gridCol w="1380067"/>
              </a:tblGrid>
              <a:tr h="415886">
                <a:tc rowSpan="2">
                  <a:txBody>
                    <a:bodyPr/>
                    <a:lstStyle/>
                    <a:p>
                      <a:endParaRPr lang="tt-RU" sz="2000" b="1" dirty="0" smtClean="0"/>
                    </a:p>
                    <a:p>
                      <a:r>
                        <a:rPr lang="tt-RU" sz="2000" b="1" dirty="0" smtClean="0"/>
                        <a:t>   Затлар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2">
                  <a:txBody>
                    <a:bodyPr/>
                    <a:lstStyle/>
                    <a:p>
                      <a:endParaRPr lang="tt-RU" sz="2000" b="1" dirty="0" smtClean="0"/>
                    </a:p>
                    <a:p>
                      <a:r>
                        <a:rPr lang="tt-RU" sz="2000" b="1" dirty="0" smtClean="0"/>
                        <a:t>     Сан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gridSpan="4">
                  <a:txBody>
                    <a:bodyPr/>
                    <a:lstStyle/>
                    <a:p>
                      <a:r>
                        <a:rPr lang="tt-RU" sz="2000" b="1" dirty="0" smtClean="0"/>
                        <a:t>                               Фигыл</a:t>
                      </a:r>
                      <a:r>
                        <a:rPr lang="ru-RU" sz="2000" b="1" dirty="0" err="1" smtClean="0"/>
                        <a:t>ьл</a:t>
                      </a:r>
                      <a:r>
                        <a:rPr lang="tt-RU" sz="2000" b="1" dirty="0" smtClean="0"/>
                        <a:t>әр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11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калын</a:t>
                      </a:r>
                      <a:r>
                        <a:rPr lang="tt-RU" sz="2000" b="1" baseline="0" dirty="0" smtClean="0"/>
                        <a:t>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нечкә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калын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нечкә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1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3">
                  <a:txBody>
                    <a:bodyPr/>
                    <a:lstStyle/>
                    <a:p>
                      <a:r>
                        <a:rPr lang="tt-RU" sz="1800" b="1" dirty="0" smtClean="0"/>
                        <a:t>Берлектә</a:t>
                      </a:r>
                      <a:endParaRPr lang="ru-RU" sz="1800" b="1" dirty="0"/>
                    </a:p>
                  </a:txBody>
                  <a:tcPr marL="91434" marR="91434"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baseline="0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dirty="0" smtClean="0"/>
                        <a:t>    </a:t>
                      </a:r>
                      <a:r>
                        <a:rPr lang="tt-RU" sz="1800" b="1" dirty="0" smtClean="0"/>
                        <a:t>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2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кис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</a:tr>
              <a:tr h="640143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3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сын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сен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ма-сын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мә-сен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1зат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3">
                  <a:txBody>
                    <a:bodyPr/>
                    <a:lstStyle/>
                    <a:p>
                      <a:r>
                        <a:rPr lang="tt-RU" sz="1800" b="1" dirty="0" smtClean="0"/>
                        <a:t>Күплектә</a:t>
                      </a:r>
                      <a:endParaRPr lang="ru-RU" sz="1800" b="1" dirty="0"/>
                    </a:p>
                  </a:txBody>
                  <a:tcPr marL="91434" marR="91434"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2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гыз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егез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ма-гыз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мә-гез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</a:tr>
              <a:tr h="640143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3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сын-нар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сен-нәр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ма-сын-нар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мә-сен-нәр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633412"/>
          </a:xfrm>
        </p:spPr>
        <p:txBody>
          <a:bodyPr/>
          <a:lstStyle/>
          <a:p>
            <a:pPr algn="l"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Хикәя 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заман  формалары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1125538"/>
            <a:ext cx="2303463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Ү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575" y="1125538"/>
            <a:ext cx="2376488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ъъъъ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1125538"/>
            <a:ext cx="2520950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К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684213" y="1125538"/>
            <a:ext cx="1943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Үткән  заман</a:t>
            </a:r>
          </a:p>
          <a:p>
            <a:pPr eaLnBrk="1" hangingPunct="1"/>
            <a:r>
              <a:rPr lang="tt-RU" altLang="ru-RU" b="1"/>
              <a:t>хикәя   фигыл</a:t>
            </a:r>
            <a:r>
              <a:rPr lang="ru-RU" altLang="ru-RU" b="1"/>
              <a:t>ь</a:t>
            </a:r>
          </a:p>
        </p:txBody>
      </p:sp>
      <p:sp>
        <p:nvSpPr>
          <p:cNvPr id="35847" name="TextBox 10"/>
          <p:cNvSpPr txBox="1">
            <a:spLocks noChangeArrowheads="1"/>
          </p:cNvSpPr>
          <p:nvPr/>
        </p:nvSpPr>
        <p:spPr bwMode="auto">
          <a:xfrm>
            <a:off x="3348038" y="1125538"/>
            <a:ext cx="1944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Хәзерге  заман</a:t>
            </a:r>
          </a:p>
          <a:p>
            <a:pPr eaLnBrk="1" hangingPunct="1"/>
            <a:r>
              <a:rPr lang="tt-RU" altLang="ru-RU" b="1"/>
              <a:t> хикәя  фигыл</a:t>
            </a:r>
            <a:r>
              <a:rPr lang="ru-RU" altLang="ru-RU" b="1"/>
              <a:t>ь</a:t>
            </a:r>
          </a:p>
        </p:txBody>
      </p:sp>
      <p:sp>
        <p:nvSpPr>
          <p:cNvPr id="35848" name="TextBox 11"/>
          <p:cNvSpPr txBox="1">
            <a:spLocks noChangeArrowheads="1"/>
          </p:cNvSpPr>
          <p:nvPr/>
        </p:nvSpPr>
        <p:spPr bwMode="auto">
          <a:xfrm>
            <a:off x="6300788" y="1125538"/>
            <a:ext cx="2124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Кил</a:t>
            </a:r>
            <a:r>
              <a:rPr lang="tt-RU" altLang="ru-RU" b="1"/>
              <a:t>әчәк  заман</a:t>
            </a:r>
          </a:p>
          <a:p>
            <a:pPr eaLnBrk="1" hangingPunct="1"/>
            <a:r>
              <a:rPr lang="tt-RU" altLang="ru-RU" b="1"/>
              <a:t> хикәя  фигыл</a:t>
            </a:r>
            <a:r>
              <a:rPr lang="ru-RU" altLang="ru-RU" b="1"/>
              <a:t>ь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331913" y="1916113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1844675"/>
            <a:ext cx="433388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092950" y="1916113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52" name="TextBox 16"/>
          <p:cNvSpPr txBox="1">
            <a:spLocks noChangeArrowheads="1"/>
          </p:cNvSpPr>
          <p:nvPr/>
        </p:nvSpPr>
        <p:spPr bwMode="auto">
          <a:xfrm>
            <a:off x="323850" y="2205038"/>
            <a:ext cx="2663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 b="1"/>
              <a:t>-ды/-де, - ты/ - те</a:t>
            </a:r>
          </a:p>
          <a:p>
            <a:pPr eaLnBrk="1" hangingPunct="1"/>
            <a:r>
              <a:rPr lang="ru-RU" altLang="ru-RU" b="1"/>
              <a:t>  - ган/ -гән, - кан/ - кә</a:t>
            </a:r>
            <a:r>
              <a:rPr lang="ru-RU" altLang="ru-RU"/>
              <a:t>н</a:t>
            </a:r>
          </a:p>
        </p:txBody>
      </p:sp>
      <p:sp>
        <p:nvSpPr>
          <p:cNvPr id="35853" name="TextBox 17"/>
          <p:cNvSpPr txBox="1">
            <a:spLocks noChangeArrowheads="1"/>
          </p:cNvSpPr>
          <p:nvPr/>
        </p:nvSpPr>
        <p:spPr bwMode="auto">
          <a:xfrm>
            <a:off x="3419475" y="2349500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- а/ - ә, - ый/ - и</a:t>
            </a:r>
            <a:endParaRPr lang="ru-RU" altLang="ru-RU" b="1"/>
          </a:p>
        </p:txBody>
      </p:sp>
      <p:sp>
        <p:nvSpPr>
          <p:cNvPr id="35854" name="TextBox 18"/>
          <p:cNvSpPr txBox="1">
            <a:spLocks noChangeArrowheads="1"/>
          </p:cNvSpPr>
          <p:nvPr/>
        </p:nvSpPr>
        <p:spPr bwMode="auto">
          <a:xfrm>
            <a:off x="6011863" y="2205038"/>
            <a:ext cx="3216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-ар/-әр, -ыр/ -ер, -р</a:t>
            </a:r>
          </a:p>
          <a:p>
            <a:pPr eaLnBrk="1" hangingPunct="1"/>
            <a:r>
              <a:rPr lang="tt-RU" altLang="ru-RU" b="1"/>
              <a:t>-ачак/-әчәк, -ячак/ -ячәк</a:t>
            </a:r>
            <a:endParaRPr lang="ru-RU" altLang="ru-RU" b="1"/>
          </a:p>
        </p:txBody>
      </p:sp>
      <p:sp>
        <p:nvSpPr>
          <p:cNvPr id="20" name="Стрелка вниз 19"/>
          <p:cNvSpPr/>
          <p:nvPr/>
        </p:nvSpPr>
        <p:spPr>
          <a:xfrm>
            <a:off x="1331913" y="2924175"/>
            <a:ext cx="431800" cy="3603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140200" y="2852738"/>
            <a:ext cx="431800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164388" y="2852738"/>
            <a:ext cx="503237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58" name="TextBox 22"/>
          <p:cNvSpPr txBox="1">
            <a:spLocks noChangeArrowheads="1"/>
          </p:cNvSpPr>
          <p:nvPr/>
        </p:nvSpPr>
        <p:spPr bwMode="auto">
          <a:xfrm>
            <a:off x="468313" y="3357563"/>
            <a:ext cx="2447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ты</a:t>
            </a:r>
            <a:r>
              <a:rPr lang="tt-RU" altLang="ru-RU" b="1"/>
              <a:t>, өлгер-</a:t>
            </a:r>
            <a:r>
              <a:rPr lang="tt-RU" altLang="ru-RU" b="1">
                <a:solidFill>
                  <a:srgbClr val="FF0000"/>
                </a:solidFill>
              </a:rPr>
              <a:t>де</a:t>
            </a:r>
          </a:p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кан</a:t>
            </a:r>
            <a:r>
              <a:rPr lang="tt-RU" altLang="ru-RU" b="1"/>
              <a:t>, өлгер-</a:t>
            </a:r>
            <a:r>
              <a:rPr lang="tt-RU" altLang="ru-RU" b="1">
                <a:solidFill>
                  <a:srgbClr val="FF0000"/>
                </a:solidFill>
              </a:rPr>
              <a:t>гән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ды</a:t>
            </a:r>
            <a:r>
              <a:rPr lang="tt-RU" altLang="ru-RU" b="1"/>
              <a:t>,  эшлә-</a:t>
            </a:r>
            <a:r>
              <a:rPr lang="tt-RU" altLang="ru-RU" b="1">
                <a:solidFill>
                  <a:srgbClr val="FF0000"/>
                </a:solidFill>
              </a:rPr>
              <a:t>де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ган</a:t>
            </a:r>
            <a:r>
              <a:rPr lang="tt-RU" altLang="ru-RU" b="1"/>
              <a:t>, эшлә-</a:t>
            </a:r>
            <a:r>
              <a:rPr lang="tt-RU" altLang="ru-RU" b="1">
                <a:solidFill>
                  <a:srgbClr val="FF0000"/>
                </a:solidFill>
              </a:rPr>
              <a:t>гән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59" name="TextBox 23"/>
          <p:cNvSpPr txBox="1">
            <a:spLocks noChangeArrowheads="1"/>
          </p:cNvSpPr>
          <p:nvPr/>
        </p:nvSpPr>
        <p:spPr bwMode="auto">
          <a:xfrm>
            <a:off x="3563938" y="3357563"/>
            <a:ext cx="1724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</a:t>
            </a:r>
            <a:r>
              <a:rPr lang="tt-RU" altLang="ru-RU" b="1"/>
              <a:t>,  өлгер-</a:t>
            </a:r>
            <a:r>
              <a:rPr lang="tt-RU" altLang="ru-RU" b="1">
                <a:solidFill>
                  <a:srgbClr val="FF0000"/>
                </a:solidFill>
              </a:rPr>
              <a:t>ә</a:t>
            </a:r>
          </a:p>
          <a:p>
            <a:pPr eaLnBrk="1" hangingPunct="1"/>
            <a:r>
              <a:rPr lang="tt-RU" altLang="ru-RU" b="1"/>
              <a:t> ук-</a:t>
            </a:r>
            <a:r>
              <a:rPr lang="tt-RU" altLang="ru-RU" b="1">
                <a:solidFill>
                  <a:srgbClr val="FF0000"/>
                </a:solidFill>
              </a:rPr>
              <a:t>ый</a:t>
            </a:r>
            <a:r>
              <a:rPr lang="tt-RU" altLang="ru-RU" b="1"/>
              <a:t>, эшл</a:t>
            </a:r>
            <a:r>
              <a:rPr lang="tt-RU" altLang="ru-RU" b="1">
                <a:solidFill>
                  <a:srgbClr val="FF0000"/>
                </a:solidFill>
              </a:rPr>
              <a:t>-и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0" name="TextBox 24"/>
          <p:cNvSpPr txBox="1">
            <a:spLocks noChangeArrowheads="1"/>
          </p:cNvSpPr>
          <p:nvPr/>
        </p:nvSpPr>
        <p:spPr bwMode="auto">
          <a:xfrm>
            <a:off x="6156325" y="3357563"/>
            <a:ext cx="2668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ар</a:t>
            </a:r>
            <a:r>
              <a:rPr lang="tt-RU" altLang="ru-RU" b="1"/>
              <a:t>,  өлгер-</a:t>
            </a:r>
            <a:r>
              <a:rPr lang="tt-RU" altLang="ru-RU" b="1">
                <a:solidFill>
                  <a:srgbClr val="FF0000"/>
                </a:solidFill>
              </a:rPr>
              <a:t>ер</a:t>
            </a:r>
          </a:p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ачак</a:t>
            </a:r>
            <a:r>
              <a:rPr lang="tt-RU" altLang="ru-RU" b="1"/>
              <a:t>,  өлгер- </a:t>
            </a:r>
            <a:r>
              <a:rPr lang="tt-RU" altLang="ru-RU" b="1">
                <a:solidFill>
                  <a:srgbClr val="FF0000"/>
                </a:solidFill>
              </a:rPr>
              <a:t>әчәк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р</a:t>
            </a:r>
            <a:r>
              <a:rPr lang="tt-RU" altLang="ru-RU" b="1"/>
              <a:t>, эшлә- </a:t>
            </a:r>
            <a:r>
              <a:rPr lang="tt-RU" altLang="ru-RU" b="1">
                <a:solidFill>
                  <a:srgbClr val="FF0000"/>
                </a:solidFill>
              </a:rPr>
              <a:t>р</a:t>
            </a:r>
          </a:p>
          <a:p>
            <a:pPr eaLnBrk="1" hangingPunct="1"/>
            <a:r>
              <a:rPr lang="tt-RU" altLang="ru-RU" b="1"/>
              <a:t>укы- </a:t>
            </a:r>
            <a:r>
              <a:rPr lang="tt-RU" altLang="ru-RU" b="1">
                <a:solidFill>
                  <a:srgbClr val="FF0000"/>
                </a:solidFill>
              </a:rPr>
              <a:t>ячак</a:t>
            </a:r>
            <a:r>
              <a:rPr lang="tt-RU" altLang="ru-RU" b="1"/>
              <a:t>,  эшлә</a:t>
            </a:r>
            <a:r>
              <a:rPr lang="tt-RU" altLang="ru-RU" b="1">
                <a:solidFill>
                  <a:srgbClr val="FF0000"/>
                </a:solidFill>
              </a:rPr>
              <a:t>-ячәк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1" name="TextBox 25"/>
          <p:cNvSpPr txBox="1">
            <a:spLocks noChangeArrowheads="1"/>
          </p:cNvSpPr>
          <p:nvPr/>
        </p:nvSpPr>
        <p:spPr bwMode="auto">
          <a:xfrm>
            <a:off x="611188" y="4868863"/>
            <a:ext cx="337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 җиләкләр</a:t>
            </a:r>
            <a:endParaRPr lang="ru-RU" altLang="ru-RU" b="1"/>
          </a:p>
        </p:txBody>
      </p:sp>
      <p:cxnSp>
        <p:nvCxnSpPr>
          <p:cNvPr id="28" name="Прямая соединительная линия 27"/>
          <p:cNvCxnSpPr>
            <a:stCxn id="35861" idx="3"/>
          </p:cNvCxnSpPr>
          <p:nvPr/>
        </p:nvCxnSpPr>
        <p:spPr>
          <a:xfrm flipV="1">
            <a:off x="3986213" y="4797425"/>
            <a:ext cx="873125" cy="257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35861" idx="3"/>
          </p:cNvCxnSpPr>
          <p:nvPr/>
        </p:nvCxnSpPr>
        <p:spPr>
          <a:xfrm>
            <a:off x="3986213" y="5054600"/>
            <a:ext cx="873125" cy="246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64" name="TextBox 30"/>
          <p:cNvSpPr txBox="1">
            <a:spLocks noChangeArrowheads="1"/>
          </p:cNvSpPr>
          <p:nvPr/>
        </p:nvSpPr>
        <p:spPr bwMode="auto">
          <a:xfrm>
            <a:off x="5003800" y="4581525"/>
            <a:ext cx="1512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де.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5" name="TextBox 41"/>
          <p:cNvSpPr txBox="1">
            <a:spLocks noChangeArrowheads="1"/>
          </p:cNvSpPr>
          <p:nvPr/>
        </p:nvSpPr>
        <p:spPr bwMode="auto">
          <a:xfrm>
            <a:off x="5003800" y="5084763"/>
            <a:ext cx="1417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гән.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6" name="TextBox 46"/>
          <p:cNvSpPr txBox="1">
            <a:spLocks noChangeArrowheads="1"/>
          </p:cNvSpPr>
          <p:nvPr/>
        </p:nvSpPr>
        <p:spPr bwMode="auto">
          <a:xfrm>
            <a:off x="611188" y="5516563"/>
            <a:ext cx="532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җиләкләр  өлгер</a:t>
            </a:r>
            <a:r>
              <a:rPr lang="tt-RU" altLang="ru-RU" b="1">
                <a:solidFill>
                  <a:srgbClr val="FF0000"/>
                </a:solidFill>
              </a:rPr>
              <a:t>ә.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7" name="TextBox 48"/>
          <p:cNvSpPr txBox="1">
            <a:spLocks noChangeArrowheads="1"/>
          </p:cNvSpPr>
          <p:nvPr/>
        </p:nvSpPr>
        <p:spPr bwMode="auto">
          <a:xfrm>
            <a:off x="611188" y="6092825"/>
            <a:ext cx="3313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 җиләкләр</a:t>
            </a:r>
            <a:endParaRPr lang="ru-RU" altLang="ru-RU" b="1"/>
          </a:p>
          <a:p>
            <a:pPr eaLnBrk="1" hangingPunct="1"/>
            <a:endParaRPr lang="ru-RU" altLang="ru-RU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3851275" y="6092825"/>
            <a:ext cx="1008063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851275" y="6308725"/>
            <a:ext cx="10080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70" name="TextBox 55"/>
          <p:cNvSpPr txBox="1">
            <a:spLocks noChangeArrowheads="1"/>
          </p:cNvSpPr>
          <p:nvPr/>
        </p:nvSpPr>
        <p:spPr bwMode="auto">
          <a:xfrm>
            <a:off x="4932363" y="5949950"/>
            <a:ext cx="1295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ер.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71" name="TextBox 56"/>
          <p:cNvSpPr txBox="1">
            <a:spLocks noChangeArrowheads="1"/>
          </p:cNvSpPr>
          <p:nvPr/>
        </p:nvSpPr>
        <p:spPr bwMode="auto">
          <a:xfrm>
            <a:off x="4932363" y="6308725"/>
            <a:ext cx="1655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әчәк.</a:t>
            </a:r>
            <a:endParaRPr lang="ru-RU" alt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Хәзерге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төрләнеше.</a:t>
            </a:r>
            <a:endParaRPr lang="ru-RU" altLang="ru-RU" sz="28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250825" y="1196975"/>
            <a:ext cx="86423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                                             </a:t>
            </a:r>
            <a:r>
              <a:rPr lang="tt-RU" altLang="ru-RU" b="1">
                <a:solidFill>
                  <a:srgbClr val="FF0000"/>
                </a:solidFill>
              </a:rPr>
              <a:t>Берлек  сан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/>
              <a:t>эш – хәлне  сөйләүче     эш – хәлне  сөйләмдә           эш-хәлне  сөйләмдә</a:t>
            </a:r>
          </a:p>
          <a:p>
            <a:pPr eaLnBrk="1" hangingPunct="1"/>
            <a:r>
              <a:rPr lang="tt-RU" altLang="ru-RU" b="1"/>
              <a:t>үзе  башкара                    катнашучы  кеше башкара    катнашмаучы  кеше</a:t>
            </a:r>
          </a:p>
          <a:p>
            <a:pPr eaLnBrk="1" hangingPunct="1"/>
            <a:r>
              <a:rPr lang="tt-RU" altLang="ru-RU" b="1"/>
              <a:t>                                                                                              яки  предмет  баш-                                                                        </a:t>
            </a:r>
          </a:p>
          <a:p>
            <a:pPr eaLnBrk="1" hangingPunct="1"/>
            <a:r>
              <a:rPr lang="tt-RU" altLang="ru-RU" b="1"/>
              <a:t>                                                                                                   кара</a:t>
            </a:r>
            <a:endParaRPr lang="ru-RU" altLang="ru-RU" b="1"/>
          </a:p>
        </p:txBody>
      </p:sp>
      <p:sp>
        <p:nvSpPr>
          <p:cNvPr id="4" name="Стрелка вниз 3"/>
          <p:cNvSpPr/>
          <p:nvPr/>
        </p:nvSpPr>
        <p:spPr>
          <a:xfrm>
            <a:off x="1116013" y="2420938"/>
            <a:ext cx="647700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995738" y="2420938"/>
            <a:ext cx="576262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636838"/>
            <a:ext cx="576263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2997200"/>
            <a:ext cx="2159000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575" y="2997200"/>
            <a:ext cx="24479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72225" y="3068638"/>
            <a:ext cx="2303463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6874" name="TextBox 10"/>
          <p:cNvSpPr txBox="1">
            <a:spLocks noChangeArrowheads="1"/>
          </p:cNvSpPr>
          <p:nvPr/>
        </p:nvSpPr>
        <p:spPr bwMode="auto">
          <a:xfrm>
            <a:off x="755650" y="306863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1 нче зат</a:t>
            </a:r>
            <a:endParaRPr lang="ru-RU" altLang="ru-RU" b="1"/>
          </a:p>
        </p:txBody>
      </p:sp>
      <p:sp>
        <p:nvSpPr>
          <p:cNvPr id="36875" name="Прямоугольник 11"/>
          <p:cNvSpPr>
            <a:spLocks noChangeArrowheads="1"/>
          </p:cNvSpPr>
          <p:nvPr/>
        </p:nvSpPr>
        <p:spPr bwMode="auto">
          <a:xfrm>
            <a:off x="3492500" y="3068638"/>
            <a:ext cx="172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2 нче зат</a:t>
            </a:r>
            <a:endParaRPr lang="ru-RU" altLang="ru-RU" b="1"/>
          </a:p>
        </p:txBody>
      </p:sp>
      <p:sp>
        <p:nvSpPr>
          <p:cNvPr id="36876" name="TextBox 14"/>
          <p:cNvSpPr txBox="1">
            <a:spLocks noChangeArrowheads="1"/>
          </p:cNvSpPr>
          <p:nvPr/>
        </p:nvSpPr>
        <p:spPr bwMode="auto">
          <a:xfrm>
            <a:off x="6732588" y="3068638"/>
            <a:ext cx="1655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3 нче  зат</a:t>
            </a:r>
            <a:endParaRPr lang="ru-RU" altLang="ru-RU" b="1"/>
          </a:p>
        </p:txBody>
      </p:sp>
      <p:sp>
        <p:nvSpPr>
          <p:cNvPr id="16" name="Стрелка вниз 15"/>
          <p:cNvSpPr/>
          <p:nvPr/>
        </p:nvSpPr>
        <p:spPr>
          <a:xfrm>
            <a:off x="1187450" y="3500438"/>
            <a:ext cx="504825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995738" y="3573463"/>
            <a:ext cx="576262" cy="2873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092950" y="3500438"/>
            <a:ext cx="6477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80" name="TextBox 18"/>
          <p:cNvSpPr txBox="1">
            <a:spLocks noChangeArrowheads="1"/>
          </p:cNvSpPr>
          <p:nvPr/>
        </p:nvSpPr>
        <p:spPr bwMode="auto">
          <a:xfrm>
            <a:off x="539750" y="3860800"/>
            <a:ext cx="1728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</a:t>
            </a:r>
            <a:r>
              <a:rPr lang="tt-RU" altLang="ru-RU" sz="2000" b="1"/>
              <a:t>бара-м</a:t>
            </a:r>
          </a:p>
          <a:p>
            <a:pPr eaLnBrk="1" hangingPunct="1"/>
            <a:r>
              <a:rPr lang="tt-RU" altLang="ru-RU" sz="2000" b="1"/>
              <a:t>    эшли-м</a:t>
            </a:r>
            <a:endParaRPr lang="ru-RU" altLang="ru-RU" sz="2000" b="1"/>
          </a:p>
        </p:txBody>
      </p:sp>
      <p:sp>
        <p:nvSpPr>
          <p:cNvPr id="36881" name="TextBox 19"/>
          <p:cNvSpPr txBox="1">
            <a:spLocks noChangeArrowheads="1"/>
          </p:cNvSpPr>
          <p:nvPr/>
        </p:nvSpPr>
        <p:spPr bwMode="auto">
          <a:xfrm>
            <a:off x="3348038" y="3860800"/>
            <a:ext cx="1944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бара-сың</a:t>
            </a:r>
          </a:p>
          <a:p>
            <a:pPr eaLnBrk="1" hangingPunct="1"/>
            <a:r>
              <a:rPr lang="tt-RU" altLang="ru-RU" sz="2000" b="1"/>
              <a:t>   эшли-сең</a:t>
            </a:r>
            <a:endParaRPr lang="ru-RU" altLang="ru-RU" sz="2000" b="1"/>
          </a:p>
        </p:txBody>
      </p:sp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6300788" y="3860800"/>
            <a:ext cx="194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бара</a:t>
            </a:r>
          </a:p>
          <a:p>
            <a:pPr eaLnBrk="1" hangingPunct="1"/>
            <a:r>
              <a:rPr lang="tt-RU" altLang="ru-RU" sz="2000" b="1"/>
              <a:t>          эшли</a:t>
            </a:r>
            <a:endParaRPr lang="ru-RU" altLang="ru-RU" sz="2000" b="1"/>
          </a:p>
        </p:txBody>
      </p:sp>
      <p:sp>
        <p:nvSpPr>
          <p:cNvPr id="36883" name="TextBox 24"/>
          <p:cNvSpPr txBox="1">
            <a:spLocks noChangeArrowheads="1"/>
          </p:cNvSpPr>
          <p:nvPr/>
        </p:nvSpPr>
        <p:spPr bwMode="auto">
          <a:xfrm>
            <a:off x="2627313" y="4652963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            Күплек  сан   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395288" y="5229225"/>
            <a:ext cx="23844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t-RU" b="1" dirty="0"/>
              <a:t>1 нче зат</a:t>
            </a:r>
            <a:endParaRPr lang="ru-RU" b="1" dirty="0"/>
          </a:p>
        </p:txBody>
      </p:sp>
      <p:sp>
        <p:nvSpPr>
          <p:cNvPr id="29" name="Прямоугольник 28"/>
          <p:cNvSpPr/>
          <p:nvPr/>
        </p:nvSpPr>
        <p:spPr>
          <a:xfrm flipV="1">
            <a:off x="6156325" y="5157788"/>
            <a:ext cx="2384425" cy="503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 flipV="1">
            <a:off x="3276600" y="5229225"/>
            <a:ext cx="23844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6887" name="TextBox 31"/>
          <p:cNvSpPr txBox="1">
            <a:spLocks noChangeArrowheads="1"/>
          </p:cNvSpPr>
          <p:nvPr/>
        </p:nvSpPr>
        <p:spPr bwMode="auto">
          <a:xfrm>
            <a:off x="827088" y="5229225"/>
            <a:ext cx="1657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1 нче зат</a:t>
            </a:r>
            <a:endParaRPr lang="ru-RU" altLang="ru-RU" b="1"/>
          </a:p>
        </p:txBody>
      </p:sp>
      <p:sp>
        <p:nvSpPr>
          <p:cNvPr id="36888" name="TextBox 32"/>
          <p:cNvSpPr txBox="1">
            <a:spLocks noChangeArrowheads="1"/>
          </p:cNvSpPr>
          <p:nvPr/>
        </p:nvSpPr>
        <p:spPr bwMode="auto">
          <a:xfrm>
            <a:off x="3492500" y="5229225"/>
            <a:ext cx="1511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2 нче зат</a:t>
            </a:r>
            <a:endParaRPr lang="ru-RU" altLang="ru-RU" b="1"/>
          </a:p>
        </p:txBody>
      </p:sp>
      <p:sp>
        <p:nvSpPr>
          <p:cNvPr id="36889" name="TextBox 34"/>
          <p:cNvSpPr txBox="1">
            <a:spLocks noChangeArrowheads="1"/>
          </p:cNvSpPr>
          <p:nvPr/>
        </p:nvSpPr>
        <p:spPr bwMode="auto">
          <a:xfrm>
            <a:off x="6588125" y="5157788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3 нче  зат</a:t>
            </a:r>
            <a:endParaRPr lang="ru-RU" altLang="ru-RU" b="1"/>
          </a:p>
        </p:txBody>
      </p:sp>
      <p:sp>
        <p:nvSpPr>
          <p:cNvPr id="36890" name="TextBox 35"/>
          <p:cNvSpPr txBox="1">
            <a:spLocks noChangeArrowheads="1"/>
          </p:cNvSpPr>
          <p:nvPr/>
        </p:nvSpPr>
        <p:spPr bwMode="auto">
          <a:xfrm>
            <a:off x="468313" y="5949950"/>
            <a:ext cx="806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бара-быз                                  бара-сыз                                бара - лар</a:t>
            </a:r>
          </a:p>
          <a:p>
            <a:pPr eaLnBrk="1" hangingPunct="1"/>
            <a:r>
              <a:rPr lang="tt-RU" altLang="ru-RU" b="1"/>
              <a:t> эшли- без                                эшли – сез                             эшли - ләр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516688" y="4365625"/>
            <a:ext cx="1943100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938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125" y="1700213"/>
            <a:ext cx="1728788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8400" y="1700213"/>
            <a:ext cx="1943100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628775"/>
            <a:ext cx="1582737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8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Үткән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 төрләнеше.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0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Берлек   сан</a:t>
            </a:r>
            <a:endParaRPr lang="ru-RU" altLang="ru-RU" sz="2800" b="1" smtClean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7897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85693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                                        </a:t>
            </a:r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/>
              <a:t>     1 нче зат                               2 нче  зат  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хыялланды-</a:t>
            </a:r>
            <a:r>
              <a:rPr lang="tt-RU" altLang="ru-RU" sz="2000" b="1">
                <a:solidFill>
                  <a:srgbClr val="FF0000"/>
                </a:solidFill>
              </a:rPr>
              <a:t>м    </a:t>
            </a:r>
            <a:r>
              <a:rPr lang="tt-RU" altLang="ru-RU" sz="2000" b="1"/>
              <a:t>                 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ң </a:t>
            </a:r>
            <a:r>
              <a:rPr lang="tt-RU" altLang="ru-RU" sz="2000" b="1"/>
              <a:t>               хыялланды</a:t>
            </a:r>
          </a:p>
          <a:p>
            <a:pPr eaLnBrk="1" hangingPunct="1"/>
            <a:r>
              <a:rPr lang="tt-RU" altLang="ru-RU" sz="2000" b="1"/>
              <a:t>  хыялланган </a:t>
            </a:r>
            <a:r>
              <a:rPr lang="tt-RU" altLang="ru-RU" sz="2000" b="1">
                <a:solidFill>
                  <a:srgbClr val="FF0000"/>
                </a:solidFill>
              </a:rPr>
              <a:t>– мын             </a:t>
            </a:r>
            <a:r>
              <a:rPr lang="tt-RU" altLang="ru-RU" sz="2000" b="1"/>
              <a:t>хыялланган – </a:t>
            </a:r>
            <a:r>
              <a:rPr lang="tt-RU" altLang="ru-RU" sz="2000" b="1">
                <a:solidFill>
                  <a:srgbClr val="FF0000"/>
                </a:solidFill>
              </a:rPr>
              <a:t>сың</a:t>
            </a:r>
            <a:r>
              <a:rPr lang="tt-RU" altLang="ru-RU" sz="2000" b="1"/>
              <a:t>          хыялланган</a:t>
            </a:r>
          </a:p>
          <a:p>
            <a:pPr eaLnBrk="1" hangingPunct="1"/>
            <a:r>
              <a:rPr lang="tt-RU" altLang="ru-RU" sz="2000" b="1"/>
              <a:t>  ишетте – </a:t>
            </a:r>
            <a:r>
              <a:rPr lang="tt-RU" altLang="ru-RU" sz="2000" b="1">
                <a:solidFill>
                  <a:srgbClr val="FF0000"/>
                </a:solidFill>
              </a:rPr>
              <a:t>м </a:t>
            </a:r>
            <a:r>
              <a:rPr lang="tt-RU" altLang="ru-RU" sz="2000" b="1"/>
              <a:t>                          ишетте- </a:t>
            </a:r>
            <a:r>
              <a:rPr lang="tt-RU" altLang="ru-RU" sz="2000" b="1">
                <a:solidFill>
                  <a:srgbClr val="FF0000"/>
                </a:solidFill>
              </a:rPr>
              <a:t>ң  </a:t>
            </a:r>
            <a:r>
              <a:rPr lang="tt-RU" altLang="ru-RU" sz="2000" b="1"/>
              <a:t>                        ишетте</a:t>
            </a:r>
          </a:p>
          <a:p>
            <a:pPr eaLnBrk="1" hangingPunct="1"/>
            <a:r>
              <a:rPr lang="tt-RU" altLang="ru-RU" sz="2000" b="1"/>
              <a:t>  ишеткән – </a:t>
            </a:r>
            <a:r>
              <a:rPr lang="tt-RU" altLang="ru-RU" sz="2000" b="1">
                <a:solidFill>
                  <a:srgbClr val="FF0000"/>
                </a:solidFill>
              </a:rPr>
              <a:t>мен </a:t>
            </a:r>
            <a:r>
              <a:rPr lang="tt-RU" altLang="ru-RU" sz="2000" b="1"/>
              <a:t>                   ишеткән – </a:t>
            </a:r>
            <a:r>
              <a:rPr lang="tt-RU" altLang="ru-RU" sz="2000" b="1">
                <a:solidFill>
                  <a:srgbClr val="FF0000"/>
                </a:solidFill>
              </a:rPr>
              <a:t>сең  </a:t>
            </a:r>
            <a:r>
              <a:rPr lang="tt-RU" altLang="ru-RU" sz="2000" b="1"/>
              <a:t>                ишеткән</a:t>
            </a:r>
            <a:endParaRPr lang="ru-RU" altLang="ru-RU" sz="2000" b="1"/>
          </a:p>
        </p:txBody>
      </p:sp>
      <p:sp>
        <p:nvSpPr>
          <p:cNvPr id="4" name="Стрелка вниз 3"/>
          <p:cNvSpPr/>
          <p:nvPr/>
        </p:nvSpPr>
        <p:spPr>
          <a:xfrm>
            <a:off x="1042988" y="1989138"/>
            <a:ext cx="433387" cy="2873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6100" y="2060575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060575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901" name="TextBox 9"/>
          <p:cNvSpPr txBox="1">
            <a:spLocks noChangeArrowheads="1"/>
          </p:cNvSpPr>
          <p:nvPr/>
        </p:nvSpPr>
        <p:spPr bwMode="auto">
          <a:xfrm>
            <a:off x="250825" y="3789363"/>
            <a:ext cx="83534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Күплек  сан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</a:t>
            </a:r>
            <a:r>
              <a:rPr lang="tt-RU" altLang="ru-RU" sz="2000" b="1"/>
              <a:t>1нче  зат                                 2 нче  зат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хыялланды </a:t>
            </a:r>
            <a:r>
              <a:rPr lang="tt-RU" altLang="ru-RU" sz="2000" b="1">
                <a:solidFill>
                  <a:srgbClr val="FF0000"/>
                </a:solidFill>
              </a:rPr>
              <a:t>– к                </a:t>
            </a:r>
            <a:r>
              <a:rPr lang="tt-RU" altLang="ru-RU" sz="2000" b="1"/>
              <a:t>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гыз </a:t>
            </a:r>
            <a:r>
              <a:rPr lang="tt-RU" altLang="ru-RU" sz="2000" b="1"/>
              <a:t>        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быз</a:t>
            </a:r>
            <a:r>
              <a:rPr lang="tt-RU" altLang="ru-RU" sz="2000" b="1"/>
              <a:t>             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сыз    </a:t>
            </a:r>
            <a:r>
              <a:rPr lang="tt-RU" altLang="ru-RU" sz="2000" b="1"/>
              <a:t>     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нар</a:t>
            </a:r>
          </a:p>
          <a:p>
            <a:pPr eaLnBrk="1" hangingPunct="1"/>
            <a:r>
              <a:rPr lang="tt-RU" altLang="ru-RU" sz="2000" b="1"/>
              <a:t> ишетте-</a:t>
            </a:r>
            <a:r>
              <a:rPr lang="tt-RU" altLang="ru-RU" sz="2000" b="1">
                <a:solidFill>
                  <a:srgbClr val="FF0000"/>
                </a:solidFill>
              </a:rPr>
              <a:t>к  </a:t>
            </a:r>
            <a:r>
              <a:rPr lang="tt-RU" altLang="ru-RU" sz="2000" b="1"/>
              <a:t>                           ишетте-</a:t>
            </a:r>
            <a:r>
              <a:rPr lang="tt-RU" altLang="ru-RU" sz="2000" b="1">
                <a:solidFill>
                  <a:srgbClr val="FF0000"/>
                </a:solidFill>
              </a:rPr>
              <a:t>гез   </a:t>
            </a:r>
            <a:r>
              <a:rPr lang="tt-RU" altLang="ru-RU" sz="2000" b="1"/>
              <a:t>                  ишетте-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</a:p>
          <a:p>
            <a:pPr eaLnBrk="1" hangingPunct="1"/>
            <a:r>
              <a:rPr lang="tt-RU" altLang="ru-RU" sz="2000" b="1"/>
              <a:t> ишеткән-</a:t>
            </a:r>
            <a:r>
              <a:rPr lang="tt-RU" altLang="ru-RU" sz="2000" b="1">
                <a:solidFill>
                  <a:srgbClr val="FF0000"/>
                </a:solidFill>
              </a:rPr>
              <a:t>без  </a:t>
            </a:r>
            <a:r>
              <a:rPr lang="tt-RU" altLang="ru-RU" sz="2000" b="1"/>
              <a:t>                    ишеткән-</a:t>
            </a:r>
            <a:r>
              <a:rPr lang="tt-RU" altLang="ru-RU" sz="2000" b="1">
                <a:solidFill>
                  <a:srgbClr val="FF0000"/>
                </a:solidFill>
              </a:rPr>
              <a:t>сез   </a:t>
            </a:r>
            <a:r>
              <a:rPr lang="tt-RU" altLang="ru-RU" sz="2000" b="1"/>
              <a:t>                ишеткән-</a:t>
            </a:r>
            <a:r>
              <a:rPr lang="tt-RU" altLang="ru-RU" sz="2000" b="1">
                <a:solidFill>
                  <a:srgbClr val="FF0000"/>
                </a:solidFill>
              </a:rPr>
              <a:t>нәр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42988" y="4868863"/>
            <a:ext cx="504825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356100" y="4868863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164388" y="4868863"/>
            <a:ext cx="50323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516688" y="4365625"/>
            <a:ext cx="1943100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938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125" y="1700213"/>
            <a:ext cx="1728788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8400" y="1700213"/>
            <a:ext cx="1943100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628775"/>
            <a:ext cx="1582737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2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Киләчәк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 төрләнеше.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0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Берлек   сан</a:t>
            </a:r>
            <a:endParaRPr lang="ru-RU" altLang="ru-RU" sz="2800" b="1" smtClean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8921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85693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                                        </a:t>
            </a:r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/>
              <a:t>     1 нче зат                               2 нче  зат  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барыр-</a:t>
            </a:r>
            <a:r>
              <a:rPr lang="tt-RU" altLang="ru-RU" sz="2000" b="1">
                <a:solidFill>
                  <a:srgbClr val="FF0000"/>
                </a:solidFill>
              </a:rPr>
              <a:t>мын </a:t>
            </a:r>
            <a:r>
              <a:rPr lang="tt-RU" altLang="ru-RU" sz="2000" b="1"/>
              <a:t>      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сың </a:t>
            </a:r>
            <a:r>
              <a:rPr lang="tt-RU" altLang="ru-RU" sz="2000" b="1"/>
              <a:t>                    бар-</a:t>
            </a:r>
            <a:r>
              <a:rPr lang="tt-RU" altLang="ru-RU" sz="2000" b="1">
                <a:solidFill>
                  <a:srgbClr val="FF0000"/>
                </a:solidFill>
              </a:rPr>
              <a:t>ыр</a:t>
            </a:r>
          </a:p>
          <a:p>
            <a:pPr eaLnBrk="1" hangingPunct="1"/>
            <a:r>
              <a:rPr lang="tt-RU" altLang="ru-RU" sz="2000" b="1"/>
              <a:t>  сикерер-</a:t>
            </a:r>
            <a:r>
              <a:rPr lang="tt-RU" altLang="ru-RU" sz="2000" b="1">
                <a:solidFill>
                  <a:srgbClr val="FF0000"/>
                </a:solidFill>
              </a:rPr>
              <a:t>мен      </a:t>
            </a:r>
            <a:r>
              <a:rPr lang="tt-RU" altLang="ru-RU" sz="2000" b="1"/>
              <a:t>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сең </a:t>
            </a:r>
            <a:r>
              <a:rPr lang="tt-RU" altLang="ru-RU" sz="2000" b="1"/>
              <a:t>                  сикер-</a:t>
            </a:r>
            <a:r>
              <a:rPr lang="tt-RU" altLang="ru-RU" sz="2000" b="1">
                <a:solidFill>
                  <a:srgbClr val="FF0000"/>
                </a:solidFill>
              </a:rPr>
              <a:t>ер</a:t>
            </a:r>
          </a:p>
          <a:p>
            <a:pPr eaLnBrk="1" hangingPunct="1"/>
            <a:r>
              <a:rPr lang="tt-RU" altLang="ru-RU" sz="2000" b="1"/>
              <a:t>  барачак-</a:t>
            </a:r>
            <a:r>
              <a:rPr lang="tt-RU" altLang="ru-RU" sz="2000" b="1">
                <a:solidFill>
                  <a:srgbClr val="FF0000"/>
                </a:solidFill>
              </a:rPr>
              <a:t>мын  </a:t>
            </a:r>
            <a:r>
              <a:rPr lang="tt-RU" altLang="ru-RU" sz="2000" b="1"/>
              <a:t>   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сың </a:t>
            </a:r>
            <a:r>
              <a:rPr lang="tt-RU" altLang="ru-RU" sz="2000" b="1"/>
              <a:t>                  бар-</a:t>
            </a:r>
            <a:r>
              <a:rPr lang="tt-RU" altLang="ru-RU" sz="2000" b="1">
                <a:solidFill>
                  <a:srgbClr val="FF0000"/>
                </a:solidFill>
              </a:rPr>
              <a:t>ачак</a:t>
            </a:r>
          </a:p>
          <a:p>
            <a:pPr eaLnBrk="1" hangingPunct="1"/>
            <a:r>
              <a:rPr lang="tt-RU" altLang="ru-RU" sz="2000" b="1"/>
              <a:t>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мен   </a:t>
            </a:r>
            <a:r>
              <a:rPr lang="tt-RU" altLang="ru-RU" sz="2000" b="1"/>
              <a:t>  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сең      </a:t>
            </a:r>
            <a:r>
              <a:rPr lang="tt-RU" altLang="ru-RU" sz="2000" b="1"/>
              <a:t>          сикер-</a:t>
            </a:r>
            <a:r>
              <a:rPr lang="tt-RU" altLang="ru-RU" sz="2000" b="1">
                <a:solidFill>
                  <a:srgbClr val="FF0000"/>
                </a:solidFill>
              </a:rPr>
              <a:t>әчәк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042988" y="2060575"/>
            <a:ext cx="43338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6100" y="2133600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133600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25" name="TextBox 9"/>
          <p:cNvSpPr txBox="1">
            <a:spLocks noChangeArrowheads="1"/>
          </p:cNvSpPr>
          <p:nvPr/>
        </p:nvSpPr>
        <p:spPr bwMode="auto">
          <a:xfrm>
            <a:off x="250825" y="3789363"/>
            <a:ext cx="83534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Күплек  сан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</a:t>
            </a:r>
            <a:r>
              <a:rPr lang="tt-RU" altLang="ru-RU" sz="2000" b="1"/>
              <a:t>1нче  зат                                 2 нче  зат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барыр-</a:t>
            </a:r>
            <a:r>
              <a:rPr lang="tt-RU" altLang="ru-RU" sz="2000" b="1">
                <a:solidFill>
                  <a:srgbClr val="FF0000"/>
                </a:solidFill>
              </a:rPr>
              <a:t>быз </a:t>
            </a:r>
            <a:r>
              <a:rPr lang="tt-RU" altLang="ru-RU" sz="2000" b="1"/>
              <a:t>     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сыз   </a:t>
            </a:r>
            <a:r>
              <a:rPr lang="tt-RU" altLang="ru-RU" sz="2000" b="1"/>
              <a:t>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 сикерер-</a:t>
            </a:r>
            <a:r>
              <a:rPr lang="tt-RU" altLang="ru-RU" sz="2000" b="1">
                <a:solidFill>
                  <a:srgbClr val="FF0000"/>
                </a:solidFill>
              </a:rPr>
              <a:t>без  </a:t>
            </a:r>
            <a:r>
              <a:rPr lang="tt-RU" altLang="ru-RU" sz="2000" b="1"/>
              <a:t>   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сез </a:t>
            </a:r>
            <a:r>
              <a:rPr lang="tt-RU" altLang="ru-RU" sz="2000" b="1"/>
              <a:t> 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</a:p>
          <a:p>
            <a:pPr eaLnBrk="1" hangingPunct="1"/>
            <a:r>
              <a:rPr lang="tt-RU" altLang="ru-RU" sz="2000" b="1"/>
              <a:t>  барачак-</a:t>
            </a:r>
            <a:r>
              <a:rPr lang="tt-RU" altLang="ru-RU" sz="2000" b="1">
                <a:solidFill>
                  <a:srgbClr val="FF0000"/>
                </a:solidFill>
              </a:rPr>
              <a:t>быз  </a:t>
            </a:r>
            <a:r>
              <a:rPr lang="tt-RU" altLang="ru-RU" sz="2000" b="1"/>
              <a:t>  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сыз </a:t>
            </a:r>
            <a:r>
              <a:rPr lang="tt-RU" altLang="ru-RU" sz="2000" b="1"/>
              <a:t>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без    </a:t>
            </a:r>
            <a:r>
              <a:rPr lang="tt-RU" altLang="ru-RU" sz="2000" b="1"/>
              <a:t>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сез</a:t>
            </a:r>
            <a:r>
              <a:rPr lang="tt-RU" altLang="ru-RU" sz="2000" b="1"/>
              <a:t> 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42988" y="4868863"/>
            <a:ext cx="504825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356100" y="4868863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164388" y="4868863"/>
            <a:ext cx="50323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7643812" cy="633413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Сыйфат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323850" y="981075"/>
            <a:ext cx="8496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Сыйфат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предметның  билгесен  белдерә.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Сыйфат  нинди?  кайсы?  сорауларына  җавап  бирә.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3563938" y="1916113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Билге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468313" y="2565400"/>
            <a:ext cx="8351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төс             тәм              форма           күләм        масса        холык-фигыл</a:t>
            </a:r>
            <a:r>
              <a:rPr lang="ru-RU" altLang="ru-RU" b="1">
                <a:solidFill>
                  <a:srgbClr val="FF0000"/>
                </a:solidFill>
              </a:rPr>
              <a:t>ь</a:t>
            </a:r>
          </a:p>
          <a:p>
            <a:pPr eaLnBrk="1" hangingPunct="1"/>
            <a:r>
              <a:rPr lang="ru-RU" altLang="ru-RU" b="1"/>
              <a:t>яшел         баллы          т</a:t>
            </a:r>
            <a:r>
              <a:rPr lang="tt-RU" altLang="ru-RU" b="1"/>
              <a:t>үгәрәк           озын         җиңел              уса</a:t>
            </a:r>
            <a:r>
              <a:rPr lang="tt-RU" altLang="ru-RU"/>
              <a:t>л  </a:t>
            </a:r>
            <a:endParaRPr lang="ru-RU" altLang="ru-RU"/>
          </a:p>
        </p:txBody>
      </p:sp>
      <p:pic>
        <p:nvPicPr>
          <p:cNvPr id="39942" name="Picture 6" descr="http://im5-tub-ru.yandex.net/i?id=540560417-3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84538"/>
            <a:ext cx="863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8" descr="http://im7-tub-ru.yandex.net/i?id=485763052-6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357563"/>
            <a:ext cx="6635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0" descr="http://im7-tub-ru.yandex.net/i?id=328371285-13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357563"/>
            <a:ext cx="8651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12" descr="http://im6-tub-ru.yandex.net/i?id=391969403-20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84538"/>
            <a:ext cx="93503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4" descr="http://im8-tub-ru.yandex.net/i?id=343068553-59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284538"/>
            <a:ext cx="7064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6" descr="http://im8-tub-ru.yandex.net/i?id=417600102-30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284538"/>
            <a:ext cx="12842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Прямая со стрелкой 21"/>
          <p:cNvCxnSpPr/>
          <p:nvPr/>
        </p:nvCxnSpPr>
        <p:spPr>
          <a:xfrm flipH="1">
            <a:off x="1042988" y="2276475"/>
            <a:ext cx="2808287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268538" y="2276475"/>
            <a:ext cx="151130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563938" y="227647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851275" y="2276475"/>
            <a:ext cx="1081088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24300" y="2276475"/>
            <a:ext cx="2087563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067175" y="2276475"/>
            <a:ext cx="3529013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54" name="Picture 18" descr="http://im0-tub-ru.yandex.net/i?id=312845462-53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652963"/>
            <a:ext cx="21685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5" name="TextBox 34"/>
          <p:cNvSpPr txBox="1">
            <a:spLocks noChangeArrowheads="1"/>
          </p:cNvSpPr>
          <p:nvPr/>
        </p:nvSpPr>
        <p:spPr bwMode="auto">
          <a:xfrm>
            <a:off x="3635375" y="5373688"/>
            <a:ext cx="2698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Нинди?  Кайсы?</a:t>
            </a:r>
            <a:endParaRPr lang="ru-RU" altLang="ru-RU" sz="2400" b="1"/>
          </a:p>
        </p:txBody>
      </p:sp>
      <p:pic>
        <p:nvPicPr>
          <p:cNvPr id="39956" name="Picture 21" descr="http://im6-tub-ru.yandex.net/i?id=353509462-38-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325" y="4581525"/>
            <a:ext cx="19288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Сыйфат дәрәҗәләре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1123950"/>
          <a:ext cx="8137525" cy="5540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4381"/>
                <a:gridCol w="2034381"/>
                <a:gridCol w="2034381"/>
                <a:gridCol w="2034381"/>
              </a:tblGrid>
              <a:tr h="73211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Төп дәрәҗә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Чагыштыру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 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Артыклык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Кимлек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</a:tr>
              <a:tr h="2834727">
                <a:tc>
                  <a:txBody>
                    <a:bodyPr/>
                    <a:lstStyle/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Предметның га-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дәттәге  билгесен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башка  предмет-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ның шундый  ук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билгесе белән ча-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гыштырмыйча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белдерә.</a:t>
                      </a:r>
                    </a:p>
                    <a:p>
                      <a:endParaRPr lang="ru-RU" sz="1800" b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  предмет-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тагы   билгенең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башка пред-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меттагы  шундый  ук  билгедән</a:t>
                      </a:r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ар-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тыграк  булуын  белдерә.</a:t>
                      </a:r>
                      <a:endParaRPr lang="ru-RU" sz="1800" b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  предметтагы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билгенең</a:t>
                      </a:r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шундый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ук  предметтагы 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билгедән  бик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артык, иң  югары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дәрәҗәдә  икән-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леген  белдерә.</a:t>
                      </a:r>
                      <a:endParaRPr lang="ru-RU" sz="18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Предмет  билгесенең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гадәттәгедән  ким,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азрак  булуын  белдерә</a:t>
                      </a:r>
                      <a:endParaRPr lang="ru-RU" sz="18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</a:tr>
              <a:tr h="124141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         -----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  -рак/-рәк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иң, дөм,  кып-,</a:t>
                      </a:r>
                    </a:p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зәп-,  ям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-,  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</a:rPr>
                        <a:t>ап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-,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сап-, тип-, тап-,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һ.б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гылт/-гелт,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-кылт/-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келт,  су,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сыл/-сел,           елҗем,һ.б.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</a:tr>
              <a:tr h="73211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кызыл</a:t>
                      </a:r>
                      <a:r>
                        <a:rPr lang="tt-RU" sz="2000" b="1" baseline="0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кызылрак</a:t>
                      </a:r>
                      <a:r>
                        <a:rPr lang="tt-RU" sz="2000" b="1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кып-кызыл  </a:t>
                      </a:r>
                      <a:r>
                        <a:rPr lang="tt-RU" sz="2000" b="1" dirty="0" smtClean="0"/>
                        <a:t>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кызгылт</a:t>
                      </a:r>
                      <a:r>
                        <a:rPr lang="tt-RU" sz="2000" b="1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Багетная рамка 46"/>
          <p:cNvSpPr/>
          <p:nvPr/>
        </p:nvSpPr>
        <p:spPr>
          <a:xfrm>
            <a:off x="2268538" y="260350"/>
            <a:ext cx="4175125" cy="720725"/>
          </a:xfrm>
          <a:prstGeom prst="bevel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23" name="AutoShape 1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00113" y="1268413"/>
            <a:ext cx="3240087" cy="647700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3" action="ppaction://hlinksldjump"/>
              </a:rPr>
              <a:t>Исем. Ялгызлык  һәм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3" action="ppaction://hlinksldjump"/>
              </a:rPr>
              <a:t>уртаклык исемнәр</a:t>
            </a:r>
            <a:endParaRPr lang="tt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4" name="AutoShape 1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919163" y="2924175"/>
            <a:ext cx="3208337" cy="50482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5" action="ppaction://hlinksldjump"/>
              </a:rPr>
              <a:t>Татар  телендә  килешләр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5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919163" y="3573463"/>
            <a:ext cx="3221037" cy="66198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7" action="ppaction://hlinksldjump"/>
              </a:rPr>
              <a:t>Исемне</a:t>
            </a:r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7" action="ppaction://hlinksldjump"/>
              </a:rPr>
              <a:t>ң  килеш  белән 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7" action="ppaction://hlinksldjump"/>
              </a:rPr>
              <a:t>төрләнеше ( берлек сан)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6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919163" y="4365625"/>
            <a:ext cx="3208337" cy="576263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8" action="ppaction://hlinksldjump"/>
              </a:rPr>
              <a:t>Исемне</a:t>
            </a:r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8" action="ppaction://hlinksldjump"/>
              </a:rPr>
              <a:t>ң  килеш  белән 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8" action="ppaction://hlinksldjump"/>
              </a:rPr>
              <a:t>төрләнеше ( күплек  сан)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7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59338" y="4037013"/>
            <a:ext cx="3168650" cy="50323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9" action="ppaction://hlinksldjump"/>
              </a:rPr>
              <a:t>Сыйфат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8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32350" y="1916113"/>
            <a:ext cx="3168650" cy="595312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0" action="ppaction://hlinksldjump"/>
              </a:rPr>
              <a:t>Хәзерге  заман  хикәя  фигыл</a:t>
            </a:r>
            <a:r>
              <a:rPr lang="ru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0" action="ppaction://hlinksldjump"/>
              </a:rPr>
              <a:t>ьне</a:t>
            </a: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0" action="ppaction://hlinksldjump"/>
              </a:rPr>
              <a:t>ң</a:t>
            </a:r>
            <a:b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0" action="ppaction://hlinksldjump"/>
              </a:rPr>
            </a:b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0" action="ppaction://hlinksldjump"/>
              </a:rPr>
              <a:t>зат – сан  белән төрләнеше.</a:t>
            </a:r>
            <a:endParaRPr lang="ru-RU" altLang="ru-RU" sz="12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29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76800" y="2636838"/>
            <a:ext cx="3168650" cy="50323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tt-RU" altLang="ru-RU" sz="1200" b="1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Үткән  заман  хикәя  фигыл</a:t>
            </a:r>
            <a:r>
              <a:rPr lang="ru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ьне</a:t>
            </a: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ң</a:t>
            </a:r>
            <a:b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</a:b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>зат – сан  белән  төрләнеше.</a:t>
            </a:r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  <a:t/>
            </a:r>
            <a:b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1" action="ppaction://hlinksldjump"/>
              </a:rPr>
            </a:b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0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76800" y="3309938"/>
            <a:ext cx="3168650" cy="647700"/>
          </a:xfrm>
          <a:prstGeom prst="roundRect">
            <a:avLst>
              <a:gd name="adj" fmla="val 784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endParaRPr lang="tt-RU" altLang="ru-RU" sz="1200" b="1">
              <a:latin typeface="Microsoft Sans Serif" pitchFamily="34" charset="0"/>
              <a:cs typeface="Microsoft Sans Serif" pitchFamily="34" charset="0"/>
            </a:endParaRPr>
          </a:p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  <a:t>Киләчәк  заман  хикәя  фигыл</a:t>
            </a:r>
            <a:r>
              <a:rPr lang="ru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  <a:t>ьне</a:t>
            </a: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  <a:t>ң</a:t>
            </a:r>
            <a:b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</a:br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  <a:t>зат – сан  белән  төрләнеше</a:t>
            </a:r>
            <a:r>
              <a:rPr lang="tt-RU" altLang="ru-RU" sz="1200" b="1">
                <a:latin typeface="Microsoft Sans Serif" pitchFamily="34" charset="0"/>
                <a:cs typeface="Microsoft Sans Serif" pitchFamily="34" charset="0"/>
                <a:hlinkClick r:id="rId12" action="ppaction://hlinksldjump"/>
              </a:rPr>
              <a:t>.</a:t>
            </a:r>
            <a:r>
              <a:rPr lang="tt-RU" altLang="ru-RU" sz="1200" b="1">
                <a:latin typeface="Microsoft Sans Serif" pitchFamily="34" charset="0"/>
                <a:cs typeface="Microsoft Sans Serif" pitchFamily="34" charset="0"/>
              </a:rPr>
              <a:t/>
            </a:r>
            <a:br>
              <a:rPr lang="tt-RU" altLang="ru-RU" sz="1200" b="1">
                <a:latin typeface="Microsoft Sans Serif" pitchFamily="34" charset="0"/>
                <a:cs typeface="Microsoft Sans Serif" pitchFamily="34" charset="0"/>
              </a:rPr>
            </a:br>
            <a:endParaRPr lang="tt-RU" altLang="ru-RU" sz="1200">
              <a:latin typeface="Times New Roman" pitchFamily="18" charset="0"/>
            </a:endParaRPr>
          </a:p>
        </p:txBody>
      </p:sp>
      <p:sp>
        <p:nvSpPr>
          <p:cNvPr id="5131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70450" y="4654550"/>
            <a:ext cx="3168650" cy="503238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Times New Roman" pitchFamily="18" charset="0"/>
                <a:hlinkClick r:id="rId13" action="ppaction://hlinksldjump"/>
              </a:rPr>
              <a:t>Сыйфат  дәрәҗәләре</a:t>
            </a:r>
            <a:endParaRPr lang="ru-RU" altLang="ru-RU" sz="1400" b="1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2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59338" y="5280025"/>
            <a:ext cx="3168650" cy="576263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4" action="ppaction://hlinksldjump"/>
              </a:rPr>
              <a:t>Зат  алмашлыклары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3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76800" y="5948363"/>
            <a:ext cx="3138488" cy="64928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ru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5" action="ppaction://hlinksldjump"/>
              </a:rPr>
              <a:t>Зат  алмашлыкларының</a:t>
            </a:r>
          </a:p>
          <a:p>
            <a:pPr algn="r"/>
            <a:r>
              <a:rPr lang="tt-RU" altLang="ru-RU" sz="12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5" action="ppaction://hlinksldjump"/>
              </a:rPr>
              <a:t> килеш  белән  төрләнеше</a:t>
            </a:r>
            <a:endParaRPr lang="ru-RU" altLang="ru-RU" sz="12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4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900113" y="5084763"/>
            <a:ext cx="3240087" cy="64928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6" action="ppaction://hlinksldjump"/>
              </a:rPr>
              <a:t>Фигыл</a:t>
            </a:r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6" action="ppaction://hlinksldjump"/>
              </a:rPr>
              <a:t>ь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5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900113" y="5878513"/>
            <a:ext cx="3240087" cy="719137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Боерык  фигыл</a:t>
            </a:r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ьне</a:t>
            </a:r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ң 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7" action="ppaction://hlinksldjump"/>
              </a:rPr>
              <a:t>зат-сан  формалары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6" name="AutoShape 2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832350" y="1268413"/>
            <a:ext cx="3195638" cy="53657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Хикәя фигыл</a:t>
            </a:r>
            <a:r>
              <a:rPr lang="ru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ьне</a:t>
            </a:r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ң 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8" action="ppaction://hlinksldjump"/>
              </a:rPr>
              <a:t>заман  формалары</a:t>
            </a:r>
            <a:endParaRPr lang="ru-RU" altLang="ru-RU" sz="1400">
              <a:solidFill>
                <a:srgbClr val="0070C0"/>
              </a:solidFill>
              <a:latin typeface="Times New Roman" pitchFamily="18" charset="0"/>
            </a:endParaRPr>
          </a:p>
        </p:txBody>
      </p:sp>
      <p:sp>
        <p:nvSpPr>
          <p:cNvPr id="5137" name="TextBox 44"/>
          <p:cNvSpPr txBox="1">
            <a:spLocks noChangeArrowheads="1"/>
          </p:cNvSpPr>
          <p:nvPr/>
        </p:nvSpPr>
        <p:spPr bwMode="auto">
          <a:xfrm>
            <a:off x="2339975" y="404813"/>
            <a:ext cx="4032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     </a:t>
            </a:r>
            <a:r>
              <a:rPr lang="tt-RU" altLang="ru-RU" sz="2000" b="1">
                <a:solidFill>
                  <a:srgbClr val="FF0000"/>
                </a:solidFill>
              </a:rPr>
              <a:t>Сүз төркемнәре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5138" name="AutoShape 1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900113" y="2133600"/>
            <a:ext cx="3240087" cy="574675"/>
          </a:xfrm>
          <a:prstGeom prst="roundRect">
            <a:avLst>
              <a:gd name="adj" fmla="val 16667"/>
            </a:avLst>
          </a:prstGeom>
          <a:solidFill>
            <a:srgbClr val="99FFCC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9" action="ppaction://hlinksldjump"/>
              </a:rPr>
              <a:t>Исемнең  берлек һәм  күплек</a:t>
            </a:r>
          </a:p>
          <a:p>
            <a:pPr algn="r"/>
            <a:r>
              <a:rPr lang="tt-RU" altLang="ru-RU" sz="1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  <a:hlinkClick r:id="rId19" action="ppaction://hlinksldjump"/>
              </a:rPr>
              <a:t>санда  килүе</a:t>
            </a:r>
            <a:endParaRPr lang="tt-RU" altLang="ru-RU" sz="14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Зат  алмашлыклары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82073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sz="2000" b="1">
                <a:solidFill>
                  <a:srgbClr val="FF0000"/>
                </a:solidFill>
              </a:rPr>
              <a:t>Зат  алмашлыклары  </a:t>
            </a:r>
            <a:r>
              <a:rPr lang="tt-RU" altLang="ru-RU" sz="2000" b="1"/>
              <a:t>сөйләмдә  исемнәрне  алмаштыра.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                              мин</a:t>
            </a:r>
          </a:p>
          <a:p>
            <a:pPr eaLnBrk="1" hangingPunct="1"/>
            <a:r>
              <a:rPr lang="tt-RU" altLang="ru-RU" sz="2000" b="1"/>
              <a:t>     1 нче   зат                         сөйләүче  үзе</a:t>
            </a:r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без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син</a:t>
            </a:r>
          </a:p>
          <a:p>
            <a:pPr eaLnBrk="1" hangingPunct="1"/>
            <a:r>
              <a:rPr lang="tt-RU" altLang="ru-RU" sz="2000" b="1"/>
              <a:t>     2 нче   зат                           тыңлаучы,  әңгәмәдәш</a:t>
            </a:r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сез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                             ул</a:t>
            </a:r>
          </a:p>
          <a:p>
            <a:pPr eaLnBrk="1" hangingPunct="1"/>
            <a:r>
              <a:rPr lang="tt-RU" altLang="ru-RU" sz="2000" b="1"/>
              <a:t>     3 нче  зат                             сөйләүдә  катнашмаучы</a:t>
            </a:r>
          </a:p>
          <a:p>
            <a:pPr eaLnBrk="1" hangingPunct="1"/>
            <a:r>
              <a:rPr lang="tt-RU" altLang="ru-RU" sz="2000" b="1"/>
              <a:t>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алар</a:t>
            </a:r>
            <a:r>
              <a:rPr lang="tt-RU" altLang="ru-RU" sz="2000" b="1"/>
              <a:t>       </a:t>
            </a:r>
            <a:endParaRPr lang="ru-RU" altLang="ru-RU" sz="2000" b="1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195513" y="2205038"/>
            <a:ext cx="576262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24075" y="2565400"/>
            <a:ext cx="6477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19475" y="2205038"/>
            <a:ext cx="5762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348038" y="2636838"/>
            <a:ext cx="576262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051050" y="3429000"/>
            <a:ext cx="720725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24075" y="3860800"/>
            <a:ext cx="6477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348038" y="3429000"/>
            <a:ext cx="6477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348038" y="3789363"/>
            <a:ext cx="6477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124075" y="5013325"/>
            <a:ext cx="5762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051050" y="5373688"/>
            <a:ext cx="649288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132138" y="4941888"/>
            <a:ext cx="1008062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492500" y="5373688"/>
            <a:ext cx="64770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000" name="Picture 3" descr="D:\Users\Администратор\Documents\Мои результаты сканирования\2012-02 (Фев)\сканирование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44675"/>
            <a:ext cx="16557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1" name="Picture 4" descr="D:\Users\Администратор\Documents\Мои результаты сканирования\2012-02 (Фев)\сканирование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141663"/>
            <a:ext cx="1512888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2" name="Picture 5" descr="D:\Users\Администратор\Documents\Мои результаты сканирования\2012-02 (Фев)\сканирование0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941888"/>
            <a:ext cx="16129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Microsoft Sans Serif" pitchFamily="34" charset="0"/>
                <a:cs typeface="Microsoft Sans Serif" pitchFamily="34" charset="0"/>
              </a:rPr>
              <a:t>Зат  алмашлыкларының</a:t>
            </a:r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 килеш  белән  төрләнеше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125538"/>
          <a:ext cx="8569325" cy="57324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5039"/>
                <a:gridCol w="1097314"/>
                <a:gridCol w="1146665"/>
                <a:gridCol w="1003331"/>
                <a:gridCol w="1146665"/>
                <a:gridCol w="1047827"/>
                <a:gridCol w="1142484"/>
              </a:tblGrid>
              <a:tr h="719095">
                <a:tc row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1 нче зат</a:t>
                      </a:r>
                      <a:endParaRPr lang="ru-RU" sz="2000" b="1" dirty="0"/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2нче  зат</a:t>
                      </a:r>
                      <a:endParaRPr lang="ru-RU" sz="2000" b="1" dirty="0"/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 3 нче зат</a:t>
                      </a:r>
                    </a:p>
                    <a:p>
                      <a:endParaRPr lang="ru-RU" sz="2000" b="1" dirty="0"/>
                    </a:p>
                  </a:txBody>
                  <a:tcPr marL="91437" marR="91437" marT="45714" marB="45714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5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26880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   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алар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26880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ем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ың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ның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безне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Бәйлекләр  һәм  бәйлек  сүзләр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539750" y="1196975"/>
            <a:ext cx="8208963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Бәйлекләр-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җөмләдә  сүзләрне  бер – берсенә 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бәйләр  өчен   хезмәт  итә.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Аларның мәг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нәсен  аңлатып  булмый,  алар,     кушымчалар  кебек,  үзләреннән  алда  килгән  сүз   белән  тыгыз бәйләнештә  карала: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яшәр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өчен,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нурлары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белән,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тәпиләр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аша</a:t>
            </a:r>
          </a:p>
          <a:p>
            <a:pPr eaLnBrk="1" hangingPunct="1"/>
            <a:endParaRPr lang="tt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Бәйлек  сүзләр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дә  сүзләрне  үзара  бәйләү  өчен  кулланылалар.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(су) астына, ( су) астыннан, (су) астында –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                            бәйлек   сүзләр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675" y="3068638"/>
            <a:ext cx="2663825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Кисәкчә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395288" y="908050"/>
            <a:ext cx="83534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Кисәкчә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сүзгә  мәг</a:t>
            </a:r>
            <a:r>
              <a:rPr lang="ru-RU" altLang="ru-RU" sz="2800" b="1">
                <a:latin typeface="Microsoft Sans Serif" pitchFamily="34" charset="0"/>
                <a:cs typeface="Microsoft Sans Serif" pitchFamily="34" charset="0"/>
              </a:rPr>
              <a:t>ън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ә  төсмере  бирә</a:t>
            </a:r>
          </a:p>
          <a:p>
            <a:pPr eaLnBrk="1" hangingPunct="1"/>
            <a:endParaRPr lang="tt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сөйли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ич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һич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кем        язган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дыр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өйрәндең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ме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ь-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яшел</a:t>
            </a:r>
          </a:p>
          <a:p>
            <a:pPr eaLnBrk="1" hangingPunct="1"/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раслау            кире кагу       икел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әнү          сорау                 көчәйтү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мәг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нә  төсмере</a:t>
            </a:r>
            <a:endParaRPr lang="ru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1258888" y="2781300"/>
            <a:ext cx="302577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3132138" y="2708275"/>
            <a:ext cx="1152525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284663" y="2708275"/>
            <a:ext cx="0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284663" y="2708275"/>
            <a:ext cx="1295400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284663" y="2708275"/>
            <a:ext cx="3167062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6" name="TextBox 15"/>
          <p:cNvSpPr txBox="1">
            <a:spLocks noChangeArrowheads="1"/>
          </p:cNvSpPr>
          <p:nvPr/>
        </p:nvSpPr>
        <p:spPr bwMode="auto">
          <a:xfrm>
            <a:off x="395288" y="3573463"/>
            <a:ext cx="84978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Кисәкчә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я  сүз  алдыннан,  я  сүз  артыннан  килә</a:t>
            </a:r>
            <a:r>
              <a:rPr lang="tt-RU" altLang="ru-RU" sz="2800"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tt-RU" altLang="ru-RU" sz="2800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1)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Аерым: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бик  ягымлы, дөм  сукыр, син  генә,  торгач  ук, өйрәнгән   ич,  аңладым  лабаса,  бир  инде, барлы  да    һ.б.</a:t>
            </a:r>
          </a:p>
          <a:p>
            <a:pPr eaLnBrk="1" hangingPunct="1"/>
            <a:endParaRPr lang="tt-RU" altLang="ru-RU" sz="2000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2)  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Кушылып: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һичнәрсә,  ашадыңмы, усалдыр, һичкайчан,  һичбер,</a:t>
            </a: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һичничек, йоклачы,  күрсәнә,  тордыңмыни  һ.б.</a:t>
            </a:r>
          </a:p>
          <a:p>
            <a:pPr eaLnBrk="1" hangingPunct="1"/>
            <a:endParaRPr lang="tt-RU" altLang="ru-RU" sz="2000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3) 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Сызыкча  аша: 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чем-кара,  чуп-чуар,  яп-якты,  өр – яңа, кып-кызыл, һ.б.</a:t>
            </a:r>
            <a:endParaRPr lang="ru-RU" altLang="ru-RU" sz="280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Сүз. Җөмлә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395288" y="1125538"/>
            <a:ext cx="8015287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Сүзләр: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элә,  җимлек, Марат, кош.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Бу  сүзләрне  тиешле  тәртипкә  куеп  һәм  үзгәртеп,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җөмләләр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төзеп  була.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1. Марат   кошларга  җимлек  элә.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2.Марат,  кошларга  җимлек  элдеңме?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3.Марат, кошларга  җимлек  эл!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323850" y="4005263"/>
            <a:ext cx="92265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сүзләрдән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төзелә.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тәмамланган   уйны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белдерә.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  итә,  сорау  куя,  боера,  теләкне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белдерә.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Иң  кечкенә  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  сүздән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тора:  Кыш.  Салкын.Иртә.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Җөмлә  төрләре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1763713" y="16287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68313" y="911225"/>
            <a:ext cx="798671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Тыныч тавыш белән әйтелгән җөмлә ахырына нокта (.) куела.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Мөнир урманнан кич кенә кайтты.</a:t>
            </a:r>
            <a:endParaRPr lang="en-US" altLang="ru-RU" b="1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altLang="ru-RU">
              <a:cs typeface="Times New Roman" pitchFamily="18" charset="0"/>
            </a:endParaRPr>
          </a:p>
          <a:p>
            <a:endParaRPr lang="en-US" altLang="ru-RU" sz="1600"/>
          </a:p>
          <a:p>
            <a:endParaRPr lang="tt-RU" altLang="ru-RU" sz="1600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468313" y="2082800"/>
            <a:ext cx="8675687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Сорауны эченә алган җөмлә ахырына сорау билгесе (?) куела.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-Кая бардың, Мөнир?</a:t>
            </a:r>
            <a:endParaRPr lang="en-US" altLang="ru-RU" b="1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altLang="ru-RU" sz="1600"/>
          </a:p>
          <a:p>
            <a:endParaRPr lang="en-US" altLang="ru-RU" sz="1600"/>
          </a:p>
          <a:p>
            <a:endParaRPr lang="en-US" altLang="ru-RU" sz="1600"/>
          </a:p>
          <a:p>
            <a:endParaRPr lang="ru-RU" altLang="ru-RU" sz="900"/>
          </a:p>
          <a:p>
            <a:r>
              <a:rPr lang="tt-RU" altLang="ru-RU" sz="1600">
                <a:cs typeface="Times New Roman" pitchFamily="18" charset="0"/>
              </a:rPr>
              <a:t>  </a:t>
            </a:r>
            <a:endParaRPr lang="tt-RU" alt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395288" y="3297238"/>
            <a:ext cx="8569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Көчле тойгыны, өндәүне бел-дергән җөмлә ахырына өндәү билгесе (!) куела.</a:t>
            </a:r>
            <a:r>
              <a:rPr lang="en-US" altLang="ru-RU" b="1">
                <a:cs typeface="Times New Roman" pitchFamily="18" charset="0"/>
              </a:rPr>
              <a:t> </a:t>
            </a:r>
            <a:r>
              <a:rPr lang="tt-RU" altLang="ru-RU" b="1">
                <a:cs typeface="Times New Roman" pitchFamily="18" charset="0"/>
              </a:rPr>
              <a:t> Андый җөмлә күтәренке тавыш белән әйтелә.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- Их, урман ямьле дә соң, әни!</a:t>
            </a:r>
            <a:endParaRPr lang="tt-RU" altLang="ru-RU" b="1">
              <a:solidFill>
                <a:srgbClr val="FF0000"/>
              </a:solidFill>
            </a:endParaRPr>
          </a:p>
        </p:txBody>
      </p:sp>
      <p:pic>
        <p:nvPicPr>
          <p:cNvPr id="47111" name="Picture 8" descr="http://im3-tub-ru.yandex.net/i?id=339559527-3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23399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Сүзтезмә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3327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Сүзтезмә-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предметларның, эш-хәрәкәтенең  мәг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нәсен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төгәлрәк  итеп  атый.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Мәсәлән,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тау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– аерым  сүз, гомумән,  теләсә  нинди  тау              булырга  мөмкин;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биек  тау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– сүзтезмә, тауны  башка  таулардан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аерып  атый.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68313" y="3500438"/>
            <a:ext cx="753427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Сүзтезмә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ике  яки  берничә  мөстәкыйл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с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үздән-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иярүче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һәм  и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яртүче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кисәкләрдән  тора.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Иярүче  сүз  ияртүче   сүзне  ачыклый.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Ияртүче  сүздән  иярүче  сүзгә  сорау  куела: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нинди?                                            нәрсәне?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батыр      егет                               Ватанны      ярату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сыйфат      исем                                исем           фигыл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ь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195513" y="5661025"/>
            <a:ext cx="720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195513" y="5661025"/>
            <a:ext cx="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16238" y="5661025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651500" y="5661025"/>
            <a:ext cx="865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51500" y="5661025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516688" y="5661025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463" y="2133600"/>
            <a:ext cx="4176712" cy="14398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2133600"/>
            <a:ext cx="3959225" cy="14398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dirty="0" smtClean="0">
                <a:latin typeface="Microsoft Sans Serif" pitchFamily="34" charset="0"/>
                <a:cs typeface="Microsoft Sans Serif" pitchFamily="34" charset="0"/>
              </a:rPr>
              <a:t>Җөмләнең  баш  һәм  иярчен  кисәкләре</a:t>
            </a:r>
            <a:r>
              <a:rPr lang="tt-RU" sz="3600" dirty="0" smtClean="0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sz="36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57" name="TextBox 2"/>
          <p:cNvSpPr txBox="1">
            <a:spLocks noChangeArrowheads="1"/>
          </p:cNvSpPr>
          <p:nvPr/>
        </p:nvSpPr>
        <p:spPr bwMode="auto">
          <a:xfrm>
            <a:off x="468313" y="1125538"/>
            <a:ext cx="7991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 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һәм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– җөмләнең  баш  кисәкләре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58" name="TextBox 3"/>
          <p:cNvSpPr txBox="1">
            <a:spLocks noChangeArrowheads="1"/>
          </p:cNvSpPr>
          <p:nvPr/>
        </p:nvSpPr>
        <p:spPr bwMode="auto">
          <a:xfrm>
            <a:off x="539750" y="2205038"/>
            <a:ext cx="9128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эшне  үтәүчене  белдерә,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ия  турында  хәбәр  итә              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кем?  нәрсә?                                   нишли?  нишләде?  нишләгән?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сорауларына  җавап  бирә</a:t>
            </a:r>
            <a:r>
              <a:rPr lang="tt-RU" altLang="ru-RU"/>
              <a:t>.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нишләр?  ул  нинди?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һ.б.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сорауларга  җавап  бирә</a:t>
            </a:r>
            <a:r>
              <a:rPr lang="tt-RU" altLang="ru-RU"/>
              <a:t>.</a:t>
            </a:r>
            <a:endParaRPr lang="ru-RU" altLang="ru-RU"/>
          </a:p>
        </p:txBody>
      </p:sp>
      <p:sp>
        <p:nvSpPr>
          <p:cNvPr id="49159" name="TextBox 6"/>
          <p:cNvSpPr txBox="1">
            <a:spLocks noChangeArrowheads="1"/>
          </p:cNvSpPr>
          <p:nvPr/>
        </p:nvSpPr>
        <p:spPr bwMode="auto">
          <a:xfrm>
            <a:off x="611188" y="3789363"/>
            <a:ext cx="816451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Баш  кисәкләрне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иярчен  кисәкләр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ачыклый.</a:t>
            </a:r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Иярчен  кисәкләр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нинди?  ничек?  нәрсәне?</a:t>
            </a:r>
          </a:p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кайчан? һ.б сорауларга  җавап  бирә.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1403350" y="5300663"/>
            <a:ext cx="446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</a:t>
            </a:r>
            <a:endParaRPr lang="ru-RU" altLang="ru-RU"/>
          </a:p>
        </p:txBody>
      </p:sp>
      <p:sp>
        <p:nvSpPr>
          <p:cNvPr id="49161" name="TextBox 8"/>
          <p:cNvSpPr txBox="1">
            <a:spLocks noChangeArrowheads="1"/>
          </p:cNvSpPr>
          <p:nvPr/>
        </p:nvSpPr>
        <p:spPr bwMode="auto">
          <a:xfrm>
            <a:off x="755650" y="5229225"/>
            <a:ext cx="71294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Кайда?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       Нинди?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Урамда  җылы  яңгыр   ява.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203575" y="5661025"/>
            <a:ext cx="223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132138" y="5661025"/>
            <a:ext cx="0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435600" y="5661025"/>
            <a:ext cx="0" cy="792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24300" y="6308725"/>
            <a:ext cx="86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924300" y="6308725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787900" y="6308725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708400" y="2276475"/>
            <a:ext cx="1584325" cy="5762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17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Текст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0180" name="TextBox 2"/>
          <p:cNvSpPr txBox="1">
            <a:spLocks noChangeArrowheads="1"/>
          </p:cNvSpPr>
          <p:nvPr/>
        </p:nvSpPr>
        <p:spPr bwMode="auto">
          <a:xfrm>
            <a:off x="250825" y="1484313"/>
            <a:ext cx="8523288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Роман    Хикәя    Әкият     Мәзәк   Шигыр</a:t>
            </a:r>
            <a:r>
              <a:rPr lang="ru-RU" altLang="ru-RU"/>
              <a:t>ь    Диктант    Сочинение    Укучыны</a:t>
            </a:r>
            <a:r>
              <a:rPr lang="tt-RU" altLang="ru-RU"/>
              <a:t>ң</a:t>
            </a:r>
          </a:p>
          <a:p>
            <a:pPr eaLnBrk="1" hangingPunct="1"/>
            <a:r>
              <a:rPr lang="tt-RU" altLang="ru-RU"/>
              <a:t>                                                                                                                     җавабы</a:t>
            </a:r>
          </a:p>
          <a:p>
            <a:pPr eaLnBrk="1" hangingPunct="1"/>
            <a:endParaRPr lang="tt-RU" altLang="ru-RU"/>
          </a:p>
          <a:p>
            <a:pPr eaLnBrk="1" hangingPunct="1"/>
            <a:r>
              <a:rPr lang="tt-RU" altLang="ru-RU" sz="24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Текст</a:t>
            </a:r>
            <a:endParaRPr lang="ru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500563" y="1773238"/>
            <a:ext cx="0" cy="360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76600" y="1773238"/>
            <a:ext cx="719138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32363" y="1844675"/>
            <a:ext cx="503237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84438" y="1773238"/>
            <a:ext cx="1439862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003800" y="1844675"/>
            <a:ext cx="1439863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547813" y="1773238"/>
            <a:ext cx="2376487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5650" y="1773238"/>
            <a:ext cx="3095625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003800" y="1989138"/>
            <a:ext cx="266382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9" name="TextBox 20"/>
          <p:cNvSpPr txBox="1">
            <a:spLocks noChangeArrowheads="1"/>
          </p:cNvSpPr>
          <p:nvPr/>
        </p:nvSpPr>
        <p:spPr bwMode="auto">
          <a:xfrm>
            <a:off x="250825" y="3284538"/>
            <a:ext cx="8394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Текст,  гадәттә,  өч  өлештән  тора: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башлам  өлеше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 төп  өлеш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 ахыры  өлеше</a:t>
            </a:r>
            <a:endParaRPr lang="ru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0190" name="TextBox 21"/>
          <p:cNvSpPr txBox="1">
            <a:spLocks noChangeArrowheads="1"/>
          </p:cNvSpPr>
          <p:nvPr/>
        </p:nvSpPr>
        <p:spPr bwMode="auto">
          <a:xfrm>
            <a:off x="323850" y="4797425"/>
            <a:ext cx="84963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Эчтәлеге  һәм  төзелеше  ягыннан  бербөтен  булып  оешкан  тоташ  сөйләм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текст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атала.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Текстта  һәр  җөмлә  үзеннән  алда  килгән  җөмләдәге  фикерне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        дәвам  итә.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Тема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– текстның  төп  эчтәлеге. Ул  текстның  исемендә  күренә.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Текстның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төп  фикере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– авторның  текстта  әйтергә  теләгән  сүзе.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0191" name="Picture 16" descr="http://im0-tub-ru.yandex.net/i?id=12932027-2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1871663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Кулланылган  әдәбият: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1203" name="TextBox 2"/>
          <p:cNvSpPr txBox="1">
            <a:spLocks noChangeArrowheads="1"/>
          </p:cNvSpPr>
          <p:nvPr/>
        </p:nvSpPr>
        <p:spPr bwMode="auto">
          <a:xfrm>
            <a:off x="827088" y="1412875"/>
            <a:ext cx="7739062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tt-RU" altLang="ru-RU"/>
              <a:t>Татар  мәктәпләренең  башлангыч  сыйныф  укучылары  өчен </a:t>
            </a:r>
          </a:p>
          <a:p>
            <a:pPr eaLnBrk="1" hangingPunct="1"/>
            <a:r>
              <a:rPr lang="tt-RU" altLang="ru-RU"/>
              <a:t>      татар  теленнән   табли</a:t>
            </a:r>
            <a:r>
              <a:rPr lang="ru-RU" altLang="ru-RU"/>
              <a:t>цалар;</a:t>
            </a:r>
          </a:p>
          <a:p>
            <a:pPr eaLnBrk="1" hangingPunct="1"/>
            <a:r>
              <a:rPr lang="ru-RU" altLang="ru-RU"/>
              <a:t> 2  А.Х. Нуриева, Ч.М.Харисова. Татар  теле.1-2 кисәкләр.</a:t>
            </a:r>
          </a:p>
          <a:p>
            <a:pPr eaLnBrk="1" hangingPunct="1"/>
            <a:r>
              <a:rPr lang="ru-RU" altLang="ru-RU"/>
              <a:t>      2 сыйныф  өчен  дәреслек,</a:t>
            </a:r>
            <a:r>
              <a:rPr lang="tt-RU" altLang="ru-RU"/>
              <a:t>     Казан  “ Мәгариф”  нәшрияты.  2007.</a:t>
            </a:r>
          </a:p>
          <a:p>
            <a:pPr eaLnBrk="1" hangingPunct="1"/>
            <a:r>
              <a:rPr lang="tt-RU" altLang="ru-RU"/>
              <a:t>3.</a:t>
            </a:r>
            <a:r>
              <a:rPr lang="ru-RU" altLang="ru-RU"/>
              <a:t> А.Х. Нуриева, Ч.М.Харисова. Татар  теле.1-2 кисәкләр.</a:t>
            </a:r>
          </a:p>
          <a:p>
            <a:pPr eaLnBrk="1" hangingPunct="1"/>
            <a:r>
              <a:rPr lang="ru-RU" altLang="ru-RU"/>
              <a:t>      3 сыйныф  өчен  дәреслек,</a:t>
            </a:r>
            <a:r>
              <a:rPr lang="tt-RU" altLang="ru-RU"/>
              <a:t>     Казан  “ Мәгариф”  нәшрияты.  2009.</a:t>
            </a:r>
          </a:p>
          <a:p>
            <a:pPr eaLnBrk="1" hangingPunct="1"/>
            <a:r>
              <a:rPr lang="tt-RU" altLang="ru-RU"/>
              <a:t>4.  Р.Х.Яг</a:t>
            </a:r>
            <a:r>
              <a:rPr lang="ru-RU" altLang="ru-RU"/>
              <a:t>ъ</a:t>
            </a:r>
            <a:r>
              <a:rPr lang="tt-RU" altLang="ru-RU"/>
              <a:t>фәрова,  Р.Ә.Асылгәрәева</a:t>
            </a:r>
            <a:r>
              <a:rPr lang="ru-RU" altLang="ru-RU"/>
              <a:t> Татар  теле.1-2 кисәкләр.</a:t>
            </a:r>
          </a:p>
          <a:p>
            <a:pPr eaLnBrk="1" hangingPunct="1"/>
            <a:r>
              <a:rPr lang="ru-RU" altLang="ru-RU"/>
              <a:t>       4 сыйныф  өчен  дәреслек,</a:t>
            </a:r>
            <a:r>
              <a:rPr lang="tt-RU" altLang="ru-RU"/>
              <a:t>     Казан  “ Мәгариф”  нәшрияты.  2010</a:t>
            </a:r>
            <a:endParaRPr lang="ru-RU" altLang="ru-RU"/>
          </a:p>
          <a:p>
            <a:pPr eaLnBrk="1" hangingPunct="1"/>
            <a:endParaRPr lang="ru-RU" altLang="ru-RU"/>
          </a:p>
        </p:txBody>
      </p:sp>
      <p:pic>
        <p:nvPicPr>
          <p:cNvPr id="51204" name="Picture 5" descr="http://im5-tub-ru.yandex.net/i?id=268738904-5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005263"/>
            <a:ext cx="3671887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Алфавит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00113" y="1052513"/>
          <a:ext cx="7488237" cy="64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079"/>
                <a:gridCol w="2496079"/>
                <a:gridCol w="2496079"/>
              </a:tblGrid>
              <a:tr h="64770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157" name="TextBox 5"/>
          <p:cNvSpPr txBox="1">
            <a:spLocks noChangeArrowheads="1"/>
          </p:cNvSpPr>
          <p:nvPr/>
        </p:nvSpPr>
        <p:spPr bwMode="auto">
          <a:xfrm>
            <a:off x="395288" y="1773238"/>
            <a:ext cx="8064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Аа</a:t>
            </a:r>
            <a:r>
              <a:rPr lang="tt-RU" altLang="ru-RU" sz="2000" b="1"/>
              <a:t>         а                     </a:t>
            </a:r>
            <a:r>
              <a:rPr lang="tt-RU" altLang="ru-RU" sz="2000" b="1">
                <a:solidFill>
                  <a:srgbClr val="0070C0"/>
                </a:solidFill>
              </a:rPr>
              <a:t>Лл</a:t>
            </a:r>
            <a:r>
              <a:rPr lang="tt-RU" altLang="ru-RU" sz="2000" b="1"/>
              <a:t>        эл</a:t>
            </a:r>
            <a:r>
              <a:rPr lang="ru-RU" altLang="ru-RU" sz="2000" b="1"/>
              <a:t>ь                </a:t>
            </a:r>
            <a:r>
              <a:rPr lang="ru-RU" altLang="ru-RU" sz="2000" b="1">
                <a:solidFill>
                  <a:srgbClr val="0070C0"/>
                </a:solidFill>
              </a:rPr>
              <a:t>Хх</a:t>
            </a:r>
            <a:r>
              <a:rPr lang="ru-RU" altLang="ru-RU" sz="2000" b="1"/>
              <a:t>        ха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Әә </a:t>
            </a:r>
            <a:r>
              <a:rPr lang="tt-RU" altLang="ru-RU" sz="2000" b="1"/>
              <a:t>        ә                     </a:t>
            </a:r>
            <a:r>
              <a:rPr lang="tt-RU" altLang="ru-RU" sz="2000" b="1">
                <a:solidFill>
                  <a:srgbClr val="0070C0"/>
                </a:solidFill>
              </a:rPr>
              <a:t>Мм</a:t>
            </a:r>
            <a:r>
              <a:rPr lang="tt-RU" altLang="ru-RU" sz="2000" b="1"/>
              <a:t>       эм                  </a:t>
            </a:r>
            <a:r>
              <a:rPr lang="tt-RU" altLang="ru-RU" sz="2000" b="1">
                <a:solidFill>
                  <a:srgbClr val="0070C0"/>
                </a:solidFill>
              </a:rPr>
              <a:t>Һһ </a:t>
            </a:r>
            <a:r>
              <a:rPr lang="tt-RU" altLang="ru-RU" sz="2000" b="1"/>
              <a:t>       һэ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Б б</a:t>
            </a:r>
            <a:r>
              <a:rPr lang="tt-RU" altLang="ru-RU" sz="2000" b="1"/>
              <a:t>        бэ                   </a:t>
            </a:r>
            <a:r>
              <a:rPr lang="tt-RU" altLang="ru-RU" sz="2000" b="1">
                <a:solidFill>
                  <a:srgbClr val="0070C0"/>
                </a:solidFill>
              </a:rPr>
              <a:t>Нн </a:t>
            </a:r>
            <a:r>
              <a:rPr lang="tt-RU" altLang="ru-RU" sz="2000" b="1"/>
              <a:t>       эн                  </a:t>
            </a:r>
            <a:r>
              <a:rPr lang="ru-RU" altLang="ru-RU" sz="2000" b="1">
                <a:solidFill>
                  <a:srgbClr val="0070C0"/>
                </a:solidFill>
              </a:rPr>
              <a:t>Цц </a:t>
            </a:r>
            <a:r>
              <a:rPr lang="ru-RU" altLang="ru-RU" sz="2000" b="1"/>
              <a:t>       цэ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Вв</a:t>
            </a:r>
            <a:r>
              <a:rPr lang="tt-RU" altLang="ru-RU" sz="2000" b="1"/>
              <a:t>         вэ                      </a:t>
            </a:r>
            <a:r>
              <a:rPr lang="tt-RU" altLang="ru-RU" sz="2000" b="1">
                <a:solidFill>
                  <a:srgbClr val="0070C0"/>
                </a:solidFill>
              </a:rPr>
              <a:t>ң </a:t>
            </a:r>
            <a:r>
              <a:rPr lang="tt-RU" altLang="ru-RU" sz="2000" b="1"/>
              <a:t>      эң                   </a:t>
            </a:r>
            <a:r>
              <a:rPr lang="tt-RU" altLang="ru-RU" sz="2000" b="1">
                <a:solidFill>
                  <a:srgbClr val="0070C0"/>
                </a:solidFill>
              </a:rPr>
              <a:t>Чч </a:t>
            </a:r>
            <a:r>
              <a:rPr lang="tt-RU" altLang="ru-RU" sz="2000" b="1"/>
              <a:t>       чэ</a:t>
            </a:r>
            <a:endParaRPr lang="en-US" altLang="ru-RU" sz="2000" b="1"/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Гг </a:t>
            </a:r>
            <a:r>
              <a:rPr lang="tt-RU" altLang="ru-RU" sz="2000" b="1"/>
              <a:t>         гэ                    </a:t>
            </a:r>
            <a:r>
              <a:rPr lang="tt-RU" altLang="ru-RU" sz="2000" b="1">
                <a:solidFill>
                  <a:srgbClr val="FF0000"/>
                </a:solidFill>
              </a:rPr>
              <a:t>Оо</a:t>
            </a:r>
            <a:r>
              <a:rPr lang="tt-RU" altLang="ru-RU" sz="2000" b="1"/>
              <a:t>         о                   </a:t>
            </a:r>
            <a:r>
              <a:rPr lang="tt-RU" altLang="ru-RU" sz="2000" b="1">
                <a:solidFill>
                  <a:srgbClr val="0070C0"/>
                </a:solidFill>
              </a:rPr>
              <a:t>Шш</a:t>
            </a:r>
            <a:r>
              <a:rPr lang="tt-RU" altLang="ru-RU" sz="2000" b="1"/>
              <a:t>      ша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Дд</a:t>
            </a:r>
            <a:r>
              <a:rPr lang="tt-RU" altLang="ru-RU" sz="2000" b="1"/>
              <a:t>         дэ                   </a:t>
            </a:r>
            <a:r>
              <a:rPr lang="tt-RU" altLang="ru-RU" sz="2000" b="1">
                <a:solidFill>
                  <a:srgbClr val="FF0000"/>
                </a:solidFill>
              </a:rPr>
              <a:t>Өө </a:t>
            </a:r>
            <a:r>
              <a:rPr lang="tt-RU" altLang="ru-RU" sz="2000" b="1"/>
              <a:t>        ө                   </a:t>
            </a:r>
            <a:r>
              <a:rPr lang="ru-RU" altLang="ru-RU" sz="2000" b="1">
                <a:solidFill>
                  <a:srgbClr val="0070C0"/>
                </a:solidFill>
              </a:rPr>
              <a:t>Щщ  </a:t>
            </a:r>
            <a:r>
              <a:rPr lang="ru-RU" altLang="ru-RU" sz="2000" b="1"/>
              <a:t>    ща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Ее, Ёё   </a:t>
            </a:r>
            <a:r>
              <a:rPr lang="tt-RU" altLang="ru-RU" sz="2000" b="1"/>
              <a:t>йы, йо             </a:t>
            </a:r>
            <a:r>
              <a:rPr lang="tt-RU" altLang="ru-RU" sz="2000" b="1">
                <a:solidFill>
                  <a:srgbClr val="0070C0"/>
                </a:solidFill>
              </a:rPr>
              <a:t>Пп  </a:t>
            </a:r>
            <a:r>
              <a:rPr lang="tt-RU" altLang="ru-RU" sz="2000" b="1"/>
              <a:t>     пэ                      ъ        </a:t>
            </a:r>
            <a:r>
              <a:rPr lang="tt-RU" altLang="ru-RU" sz="1600" b="1"/>
              <a:t>калынлык  һәм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Жж    </a:t>
            </a:r>
            <a:r>
              <a:rPr lang="tt-RU" altLang="ru-RU" sz="2000" b="1"/>
              <a:t>    жэ                    </a:t>
            </a:r>
            <a:r>
              <a:rPr lang="tt-RU" altLang="ru-RU" sz="2000" b="1">
                <a:solidFill>
                  <a:srgbClr val="0070C0"/>
                </a:solidFill>
              </a:rPr>
              <a:t>Рр</a:t>
            </a:r>
            <a:r>
              <a:rPr lang="tt-RU" altLang="ru-RU" sz="2000" b="1"/>
              <a:t>       эр                                 </a:t>
            </a:r>
            <a:r>
              <a:rPr lang="tt-RU" altLang="ru-RU" sz="1600" b="1"/>
              <a:t>аеру  билгесе                          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Җҗ</a:t>
            </a:r>
            <a:r>
              <a:rPr lang="tt-RU" altLang="ru-RU" sz="2000" b="1"/>
              <a:t>        җэ                    </a:t>
            </a:r>
            <a:r>
              <a:rPr lang="tt-RU" altLang="ru-RU" sz="2000" b="1">
                <a:solidFill>
                  <a:srgbClr val="0070C0"/>
                </a:solidFill>
              </a:rPr>
              <a:t>Сс</a:t>
            </a:r>
            <a:r>
              <a:rPr lang="tt-RU" altLang="ru-RU" sz="2000" b="1"/>
              <a:t>       эс                    </a:t>
            </a:r>
            <a:r>
              <a:rPr lang="tt-RU" altLang="ru-RU" sz="2000" b="1">
                <a:solidFill>
                  <a:srgbClr val="FF0000"/>
                </a:solidFill>
              </a:rPr>
              <a:t>Ыы</a:t>
            </a:r>
            <a:r>
              <a:rPr lang="tt-RU" altLang="ru-RU" sz="2000" b="1"/>
              <a:t>      ы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Зз </a:t>
            </a:r>
            <a:r>
              <a:rPr lang="tt-RU" altLang="ru-RU" sz="2000" b="1"/>
              <a:t>         зэ                     </a:t>
            </a:r>
            <a:r>
              <a:rPr lang="tt-RU" altLang="ru-RU" sz="2000" b="1">
                <a:solidFill>
                  <a:srgbClr val="0070C0"/>
                </a:solidFill>
              </a:rPr>
              <a:t>Тт  </a:t>
            </a:r>
            <a:r>
              <a:rPr lang="tt-RU" altLang="ru-RU" sz="2000" b="1"/>
              <a:t>     тэ                        </a:t>
            </a:r>
            <a:r>
              <a:rPr lang="ru-RU" altLang="ru-RU" sz="2000" b="1"/>
              <a:t>ь    </a:t>
            </a:r>
            <a:r>
              <a:rPr lang="ru-RU" altLang="ru-RU" b="1"/>
              <a:t>   </a:t>
            </a:r>
            <a:r>
              <a:rPr lang="ru-RU" altLang="ru-RU" sz="1600" b="1"/>
              <a:t>нечк</a:t>
            </a:r>
            <a:r>
              <a:rPr lang="tt-RU" altLang="ru-RU" sz="1600" b="1"/>
              <a:t>әлек  һәм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Ии</a:t>
            </a:r>
            <a:r>
              <a:rPr lang="tt-RU" altLang="ru-RU" sz="2000" b="1"/>
              <a:t>         и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Уу  </a:t>
            </a:r>
            <a:r>
              <a:rPr lang="tt-RU" altLang="ru-RU" sz="2000" b="1"/>
              <a:t>     у                                  </a:t>
            </a:r>
            <a:r>
              <a:rPr lang="tt-RU" altLang="ru-RU" sz="1600" b="1"/>
              <a:t>аеру  билгесе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Йй</a:t>
            </a:r>
            <a:r>
              <a:rPr lang="tt-RU" altLang="ru-RU" sz="2000" b="1"/>
              <a:t>         кыска  и          </a:t>
            </a:r>
            <a:r>
              <a:rPr lang="tt-RU" altLang="ru-RU" sz="2000" b="1">
                <a:solidFill>
                  <a:srgbClr val="FF0000"/>
                </a:solidFill>
              </a:rPr>
              <a:t>Үү</a:t>
            </a:r>
            <a:r>
              <a:rPr lang="tt-RU" altLang="ru-RU" sz="2000" b="1"/>
              <a:t>       ү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Ээ </a:t>
            </a:r>
            <a:r>
              <a:rPr lang="tt-RU" altLang="ru-RU" sz="2000" b="1"/>
              <a:t>       э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Кк   </a:t>
            </a:r>
            <a:r>
              <a:rPr lang="tt-RU" altLang="ru-RU" sz="2000" b="1"/>
              <a:t>       ка                     </a:t>
            </a:r>
            <a:r>
              <a:rPr lang="tt-RU" altLang="ru-RU" sz="2000" b="1">
                <a:solidFill>
                  <a:srgbClr val="0070C0"/>
                </a:solidFill>
              </a:rPr>
              <a:t>Фф </a:t>
            </a:r>
            <a:r>
              <a:rPr lang="tt-RU" altLang="ru-RU" sz="2000" b="1"/>
              <a:t>    эф                   </a:t>
            </a:r>
            <a:r>
              <a:rPr lang="tt-RU" altLang="ru-RU" sz="2000" b="1">
                <a:solidFill>
                  <a:srgbClr val="FF0000"/>
                </a:solidFill>
              </a:rPr>
              <a:t>Юю</a:t>
            </a:r>
            <a:r>
              <a:rPr lang="tt-RU" altLang="ru-RU" sz="2000" b="1"/>
              <a:t>     йу</a:t>
            </a:r>
          </a:p>
          <a:p>
            <a:pPr eaLnBrk="1" hangingPunct="1"/>
            <a:r>
              <a:rPr lang="tt-RU" altLang="ru-RU" sz="2000" b="1"/>
              <a:t>                    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Яя </a:t>
            </a:r>
            <a:r>
              <a:rPr lang="tt-RU" altLang="ru-RU" sz="2000" b="1"/>
              <a:t>       йа</a:t>
            </a:r>
            <a:endParaRPr lang="ru-RU" altLang="ru-RU" sz="2000" b="1"/>
          </a:p>
        </p:txBody>
      </p:sp>
      <p:sp>
        <p:nvSpPr>
          <p:cNvPr id="6158" name="TextBox 5"/>
          <p:cNvSpPr txBox="1">
            <a:spLocks noChangeArrowheads="1"/>
          </p:cNvSpPr>
          <p:nvPr/>
        </p:nvSpPr>
        <p:spPr bwMode="auto">
          <a:xfrm>
            <a:off x="1042988" y="1196975"/>
            <a:ext cx="7618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Алфавитта  һәр  хәрефнең  билгеле  урыны  һәм  исеме  бар.</a:t>
            </a:r>
            <a:endParaRPr lang="ru-RU" altLang="ru-RU" b="1">
              <a:solidFill>
                <a:srgbClr val="FF0000"/>
              </a:solidFill>
            </a:endParaRPr>
          </a:p>
        </p:txBody>
      </p:sp>
      <p:pic>
        <p:nvPicPr>
          <p:cNvPr id="6159" name="Picture 16" descr="http://im5-tub-ru.yandex.net/i?id=151830864-68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17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403350" y="476250"/>
            <a:ext cx="6337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latin typeface="Franklin Gothic Book" pitchFamily="34" charset="0"/>
              </a:rPr>
              <a:t>            </a:t>
            </a:r>
            <a:r>
              <a:rPr lang="tt-RU" altLang="ru-RU" sz="3600" b="1">
                <a:latin typeface="Microsoft Sans Serif" pitchFamily="34" charset="0"/>
                <a:cs typeface="Microsoft Sans Serif" pitchFamily="34" charset="0"/>
              </a:rPr>
              <a:t>Аваз   һәм   хәреф</a:t>
            </a:r>
            <a:endParaRPr lang="ru-RU" altLang="ru-RU" sz="36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971550" y="1341438"/>
            <a:ext cx="66960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        Сүзләр 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авазлардан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төзелә</a:t>
            </a:r>
            <a:endParaRPr lang="ru-RU" altLang="ru-RU" sz="280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1116013" y="1916113"/>
            <a:ext cx="6911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Авазларны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әйтәбез  һәм  ишетәбез.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3" name="TextBox 10"/>
          <p:cNvSpPr txBox="1">
            <a:spLocks noChangeArrowheads="1"/>
          </p:cNvSpPr>
          <p:nvPr/>
        </p:nvSpPr>
        <p:spPr bwMode="auto">
          <a:xfrm>
            <a:off x="755650" y="2997200"/>
            <a:ext cx="7920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Язуда  авазлар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хәрефләр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белән  белдерелә.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1692275" y="3644900"/>
            <a:ext cx="655161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Хәрефне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язабыз  һәм  күрәбез.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 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7175" name="Picture 7" descr="http://im5-tub-ru.yandex.net/i?id=322994726-5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437063"/>
            <a:ext cx="1800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16"/>
          <p:cNvSpPr txBox="1">
            <a:spLocks noChangeArrowheads="1"/>
          </p:cNvSpPr>
          <p:nvPr/>
        </p:nvSpPr>
        <p:spPr bwMode="auto">
          <a:xfrm>
            <a:off x="1692275" y="5732463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>
                <a:latin typeface="Franklin Gothic Book" pitchFamily="34" charset="0"/>
              </a:rPr>
              <a:t>[ </a:t>
            </a:r>
            <a:r>
              <a:rPr lang="tt-RU" altLang="ru-RU" b="1">
                <a:latin typeface="Franklin Gothic Book" pitchFamily="34" charset="0"/>
              </a:rPr>
              <a:t>алма</a:t>
            </a:r>
            <a:r>
              <a:rPr lang="en-US" altLang="ru-RU" b="1">
                <a:latin typeface="Franklin Gothic Book" pitchFamily="34" charset="0"/>
              </a:rPr>
              <a:t>]</a:t>
            </a:r>
            <a:endParaRPr lang="ru-RU" altLang="ru-RU" b="1">
              <a:latin typeface="Franklin Gothic Book" pitchFamily="34" charset="0"/>
            </a:endParaRPr>
          </a:p>
        </p:txBody>
      </p:sp>
      <p:sp>
        <p:nvSpPr>
          <p:cNvPr id="7177" name="TextBox 18"/>
          <p:cNvSpPr txBox="1">
            <a:spLocks noChangeArrowheads="1"/>
          </p:cNvSpPr>
          <p:nvPr/>
        </p:nvSpPr>
        <p:spPr bwMode="auto">
          <a:xfrm>
            <a:off x="1763713" y="6165850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Franklin Gothic Book" pitchFamily="34" charset="0"/>
              </a:rPr>
              <a:t>алма</a:t>
            </a:r>
            <a:endParaRPr lang="ru-RU" altLang="ru-RU" b="1">
              <a:latin typeface="Franklin Gothic Book" pitchFamily="34" charset="0"/>
            </a:endParaRPr>
          </a:p>
        </p:txBody>
      </p:sp>
      <p:pic>
        <p:nvPicPr>
          <p:cNvPr id="7178" name="Picture 9" descr="http://im3-tub-ru.yandex.net/i?id=118019073-54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508500"/>
            <a:ext cx="20875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Box 22"/>
          <p:cNvSpPr txBox="1">
            <a:spLocks noChangeArrowheads="1"/>
          </p:cNvSpPr>
          <p:nvPr/>
        </p:nvSpPr>
        <p:spPr bwMode="auto">
          <a:xfrm>
            <a:off x="5651500" y="5805488"/>
            <a:ext cx="158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>
                <a:latin typeface="Franklin Gothic Book" pitchFamily="34" charset="0"/>
              </a:rPr>
              <a:t>[</a:t>
            </a:r>
            <a:r>
              <a:rPr lang="tt-RU" altLang="ru-RU" b="1">
                <a:latin typeface="Franklin Gothic Book" pitchFamily="34" charset="0"/>
              </a:rPr>
              <a:t>кишэр</a:t>
            </a:r>
            <a:r>
              <a:rPr lang="en-US" altLang="ru-RU" b="1">
                <a:latin typeface="Franklin Gothic Book" pitchFamily="34" charset="0"/>
              </a:rPr>
              <a:t>]</a:t>
            </a:r>
            <a:endParaRPr lang="ru-RU" altLang="ru-RU" b="1">
              <a:latin typeface="Franklin Gothic Book" pitchFamily="34" charset="0"/>
            </a:endParaRPr>
          </a:p>
        </p:txBody>
      </p:sp>
      <p:sp>
        <p:nvSpPr>
          <p:cNvPr id="7180" name="TextBox 23"/>
          <p:cNvSpPr txBox="1">
            <a:spLocks noChangeArrowheads="1"/>
          </p:cNvSpPr>
          <p:nvPr/>
        </p:nvSpPr>
        <p:spPr bwMode="auto">
          <a:xfrm>
            <a:off x="5724525" y="6237288"/>
            <a:ext cx="1511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Franklin Gothic Book" pitchFamily="34" charset="0"/>
              </a:rPr>
              <a:t>кишер</a:t>
            </a:r>
            <a:endParaRPr lang="ru-RU" altLang="ru-RU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827088" y="476250"/>
            <a:ext cx="7688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3600" b="1"/>
              <a:t>Сузык  авазлар  һәм  хәрефләр</a:t>
            </a:r>
            <a:endParaRPr lang="ru-RU" altLang="ru-RU" sz="3600" b="1"/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50825" y="1557338"/>
            <a:ext cx="8642350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/>
              <a:t>Татар телендә  </a:t>
            </a:r>
            <a:r>
              <a:rPr lang="tt-RU" altLang="ru-RU" sz="2800" b="1">
                <a:solidFill>
                  <a:srgbClr val="FF0000"/>
                </a:solidFill>
              </a:rPr>
              <a:t>12  сузык  аваз   </a:t>
            </a:r>
            <a:r>
              <a:rPr lang="tt-RU" altLang="ru-RU" sz="2800" b="1"/>
              <a:t>бар.</a:t>
            </a:r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</a:rPr>
              <a:t>Калын  сузык  авазлар :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а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о</a:t>
            </a:r>
            <a:r>
              <a:rPr lang="en-US" altLang="ru-RU" sz="2800" b="1"/>
              <a:t>]</a:t>
            </a:r>
            <a:r>
              <a:rPr lang="tt-RU" altLang="ru-RU" sz="2800" b="1"/>
              <a:t>   </a:t>
            </a:r>
            <a:r>
              <a:rPr lang="en-US" altLang="ru-RU" sz="2800" b="1"/>
              <a:t>[</a:t>
            </a:r>
            <a:r>
              <a:rPr lang="tt-RU" altLang="ru-RU" sz="2800" b="1"/>
              <a:t>у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 ы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 [</a:t>
            </a:r>
            <a:r>
              <a:rPr lang="tt-RU" altLang="ru-RU" sz="2800" b="1"/>
              <a:t>ы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о</a:t>
            </a:r>
            <a:r>
              <a:rPr lang="en-US" altLang="ru-RU" sz="2800" b="1"/>
              <a:t>]</a:t>
            </a:r>
          </a:p>
          <a:p>
            <a:pPr eaLnBrk="1" hangingPunct="1"/>
            <a:endParaRPr lang="tt-RU" altLang="ru-RU" sz="2800" b="1"/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</a:rPr>
              <a:t>Нечкә   сузык  авазлар : </a:t>
            </a:r>
            <a:r>
              <a:rPr lang="en-US" altLang="ru-RU" sz="2800" b="1"/>
              <a:t>[</a:t>
            </a:r>
            <a:r>
              <a:rPr lang="tt-RU" altLang="ru-RU" sz="2800" b="1"/>
              <a:t>ә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ө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ү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э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   [</a:t>
            </a:r>
            <a:r>
              <a:rPr lang="tt-RU" altLang="ru-RU" sz="2800" b="1"/>
              <a:t>э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и</a:t>
            </a:r>
            <a:r>
              <a:rPr lang="en-US" altLang="ru-RU" sz="2800" b="1"/>
              <a:t>]</a:t>
            </a:r>
          </a:p>
          <a:p>
            <a:pPr eaLnBrk="1" hangingPunct="1"/>
            <a:endParaRPr lang="ru-RU" altLang="ru-RU" sz="2800" b="1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8459788" y="220503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7" name="TextBox 53"/>
          <p:cNvSpPr txBox="1">
            <a:spLocks noChangeArrowheads="1"/>
          </p:cNvSpPr>
          <p:nvPr/>
        </p:nvSpPr>
        <p:spPr bwMode="auto">
          <a:xfrm>
            <a:off x="5435600" y="3357563"/>
            <a:ext cx="1296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парлы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8198" name="TextBox 54"/>
          <p:cNvSpPr txBox="1">
            <a:spLocks noChangeArrowheads="1"/>
          </p:cNvSpPr>
          <p:nvPr/>
        </p:nvSpPr>
        <p:spPr bwMode="auto">
          <a:xfrm>
            <a:off x="7740650" y="3357563"/>
            <a:ext cx="1098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парсыз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8199" name="TextBox 73"/>
          <p:cNvSpPr txBox="1">
            <a:spLocks noChangeArrowheads="1"/>
          </p:cNvSpPr>
          <p:nvPr/>
        </p:nvSpPr>
        <p:spPr bwMode="auto">
          <a:xfrm>
            <a:off x="395288" y="4005263"/>
            <a:ext cx="8424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/>
              <a:t>[</a:t>
            </a:r>
            <a:r>
              <a:rPr lang="tt-RU" altLang="ru-RU" b="1"/>
              <a:t>ы</a:t>
            </a:r>
            <a:r>
              <a:rPr lang="en-US" altLang="ru-RU" b="1"/>
              <a:t>]</a:t>
            </a:r>
            <a:r>
              <a:rPr lang="tt-RU" altLang="ru-RU" b="1"/>
              <a:t>, </a:t>
            </a:r>
            <a:r>
              <a:rPr lang="en-US" altLang="ru-RU" b="1"/>
              <a:t>[</a:t>
            </a:r>
            <a:r>
              <a:rPr lang="tt-RU" altLang="ru-RU" b="1"/>
              <a:t>э</a:t>
            </a:r>
            <a:r>
              <a:rPr lang="en-US" altLang="ru-RU" b="1"/>
              <a:t>]</a:t>
            </a:r>
            <a:r>
              <a:rPr lang="tt-RU" altLang="ru-RU" b="1"/>
              <a:t>, </a:t>
            </a:r>
            <a:r>
              <a:rPr lang="en-US" altLang="ru-RU" b="1"/>
              <a:t>[</a:t>
            </a:r>
            <a:r>
              <a:rPr lang="tt-RU" altLang="ru-RU" b="1"/>
              <a:t>о</a:t>
            </a:r>
            <a:r>
              <a:rPr lang="en-US" altLang="ru-RU" b="1"/>
              <a:t>]</a:t>
            </a:r>
            <a:r>
              <a:rPr lang="tt-RU" altLang="ru-RU" b="1"/>
              <a:t>  авазлары  рус  теленнән кергән  сүзләрдә генә  кулланыла</a:t>
            </a:r>
            <a:endParaRPr lang="ru-RU" altLang="ru-RU" b="1"/>
          </a:p>
        </p:txBody>
      </p:sp>
      <p:sp>
        <p:nvSpPr>
          <p:cNvPr id="8200" name="TextBox 81"/>
          <p:cNvSpPr txBox="1">
            <a:spLocks noChangeArrowheads="1"/>
          </p:cNvSpPr>
          <p:nvPr/>
        </p:nvSpPr>
        <p:spPr bwMode="auto">
          <a:xfrm>
            <a:off x="1979613" y="4365625"/>
            <a:ext cx="5113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000" b="1"/>
              <a:t>[</a:t>
            </a:r>
            <a:r>
              <a:rPr lang="tt-RU" altLang="ru-RU" sz="2000" b="1"/>
              <a:t>пос</a:t>
            </a:r>
            <a:r>
              <a:rPr lang="tt-RU" altLang="ru-RU" sz="2000" b="1" u="sng"/>
              <a:t>ы</a:t>
            </a:r>
            <a:r>
              <a:rPr lang="tt-RU" altLang="ru-RU" sz="2000" b="1"/>
              <a:t>лка</a:t>
            </a:r>
            <a:r>
              <a:rPr lang="en-US" altLang="ru-RU" sz="2000" b="1"/>
              <a:t>]</a:t>
            </a:r>
            <a:r>
              <a:rPr lang="tt-RU" altLang="ru-RU" sz="2000" b="1"/>
              <a:t>         </a:t>
            </a:r>
            <a:r>
              <a:rPr lang="en-US" altLang="ru-RU" sz="2000" b="1"/>
              <a:t>[</a:t>
            </a:r>
            <a:r>
              <a:rPr lang="tt-RU" altLang="ru-RU" sz="2000" b="1" u="sng"/>
              <a:t>э</a:t>
            </a:r>
            <a:r>
              <a:rPr lang="tt-RU" altLang="ru-RU" sz="2000" b="1"/>
              <a:t>кран</a:t>
            </a:r>
            <a:r>
              <a:rPr lang="en-US" altLang="ru-RU" sz="2000" b="1"/>
              <a:t>]</a:t>
            </a:r>
            <a:r>
              <a:rPr lang="tt-RU" altLang="ru-RU" sz="2000" b="1"/>
              <a:t>            </a:t>
            </a:r>
            <a:r>
              <a:rPr lang="en-US" altLang="ru-RU" sz="2000" b="1"/>
              <a:t>[</a:t>
            </a:r>
            <a:r>
              <a:rPr lang="tt-RU" altLang="ru-RU" sz="2000" b="1"/>
              <a:t> кин</a:t>
            </a:r>
            <a:r>
              <a:rPr lang="tt-RU" altLang="ru-RU" sz="2000" b="1" u="sng"/>
              <a:t>о</a:t>
            </a:r>
            <a:r>
              <a:rPr lang="en-US" altLang="ru-RU" sz="2000" b="1"/>
              <a:t>]</a:t>
            </a:r>
            <a:endParaRPr lang="ru-RU" altLang="ru-RU" sz="2000" b="1"/>
          </a:p>
        </p:txBody>
      </p:sp>
      <p:sp>
        <p:nvSpPr>
          <p:cNvPr id="8201" name="TextBox 82"/>
          <p:cNvSpPr txBox="1">
            <a:spLocks noChangeArrowheads="1"/>
          </p:cNvSpPr>
          <p:nvPr/>
        </p:nvSpPr>
        <p:spPr bwMode="auto">
          <a:xfrm>
            <a:off x="827088" y="4868863"/>
            <a:ext cx="7129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           Сузык  авазлар  </a:t>
            </a:r>
            <a:r>
              <a:rPr lang="tt-RU" altLang="ru-RU" b="1">
                <a:solidFill>
                  <a:srgbClr val="FF0000"/>
                </a:solidFill>
              </a:rPr>
              <a:t>тавыштан  гына  </a:t>
            </a:r>
            <a:r>
              <a:rPr lang="tt-RU" altLang="ru-RU" b="1"/>
              <a:t>торалар.</a:t>
            </a:r>
            <a:endParaRPr lang="ru-RU" altLang="ru-RU" b="1"/>
          </a:p>
        </p:txBody>
      </p:sp>
      <p:sp>
        <p:nvSpPr>
          <p:cNvPr id="8202" name="TextBox 83"/>
          <p:cNvSpPr txBox="1">
            <a:spLocks noChangeArrowheads="1"/>
          </p:cNvSpPr>
          <p:nvPr/>
        </p:nvSpPr>
        <p:spPr bwMode="auto">
          <a:xfrm>
            <a:off x="1979613" y="5300663"/>
            <a:ext cx="5688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А - а - а!    У - у - у!      Ы – ы –ы!       О – о - о!</a:t>
            </a:r>
          </a:p>
          <a:p>
            <a:pPr eaLnBrk="1" hangingPunct="1"/>
            <a:r>
              <a:rPr lang="tt-RU" altLang="ru-RU" b="1"/>
              <a:t>Ә - ә - ә!    Ү  ү - ү!       Э  - э – э !        Ө – ө – ө!</a:t>
            </a:r>
            <a:endParaRPr lang="ru-RU" altLang="ru-RU" b="1"/>
          </a:p>
        </p:txBody>
      </p:sp>
      <p:sp>
        <p:nvSpPr>
          <p:cNvPr id="8203" name="TextBox 84"/>
          <p:cNvSpPr txBox="1">
            <a:spLocks noChangeArrowheads="1"/>
          </p:cNvSpPr>
          <p:nvPr/>
        </p:nvSpPr>
        <p:spPr bwMode="auto">
          <a:xfrm>
            <a:off x="250825" y="6308725"/>
            <a:ext cx="849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Сузык  авазлар  язуда   </a:t>
            </a:r>
            <a:r>
              <a:rPr lang="tt-RU" altLang="ru-RU">
                <a:solidFill>
                  <a:srgbClr val="FF0000"/>
                </a:solidFill>
              </a:rPr>
              <a:t>а, ә, о, ө, у, ү, ы, э, и </a:t>
            </a:r>
            <a:r>
              <a:rPr lang="tt-RU" altLang="ru-RU"/>
              <a:t>хәрефләре белән  белдерелә</a:t>
            </a:r>
            <a:endParaRPr lang="ru-RU" alt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1403350" y="40767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812088" y="21336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388350" y="21336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12088" y="2997200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39750" y="40767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1042988" y="4076700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787900" y="3429000"/>
            <a:ext cx="223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4787900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7019925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7885113" y="3429000"/>
            <a:ext cx="647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7885113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8532813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16" name="Ink 27"/>
          <p:cNvPicPr>
            <a:picLocks noRot="1" noChangeAspect="1" noEditPoints="1"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4040188"/>
            <a:ext cx="215900" cy="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Ink 28"/>
          <p:cNvPicPr>
            <a:picLocks noRot="1" noChangeAspect="1" noEditPoints="1"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4071938"/>
            <a:ext cx="188912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8" name="Ink 29"/>
          <p:cNvPicPr>
            <a:picLocks noRot="1" noChangeAspect="1" noEditPoints="1"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4040188"/>
            <a:ext cx="188913" cy="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9" name="Ink 30"/>
          <p:cNvPicPr>
            <a:picLocks noRot="1" noChangeAspect="1" noEditPoints="1" noChangeArrowheads="1" noChangeShapeType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88" y="4498975"/>
            <a:ext cx="206375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0" name="Ink 31"/>
          <p:cNvPicPr>
            <a:picLocks noRot="1" noChangeAspect="1" noEditPoints="1" noChangeArrowheads="1" noChangeShapeType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5" y="2959100"/>
            <a:ext cx="198438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1" name="Ink 32"/>
          <p:cNvPicPr>
            <a:picLocks noRot="1" noChangeAspect="1" noEditPoints="1" noChangeArrowheads="1" noChangeShapeType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2133600"/>
            <a:ext cx="242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2" name="Ink 33"/>
          <p:cNvPicPr>
            <a:picLocks noRot="1" noChangeAspect="1" noEditPoints="1" noChangeArrowheads="1" noChangeShapeType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2092325"/>
            <a:ext cx="17145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3" name="Ink 34"/>
          <p:cNvPicPr>
            <a:picLocks noRot="1" noChangeAspect="1" noEditPoints="1"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13" y="4432300"/>
            <a:ext cx="1270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4" name="Ink 35"/>
          <p:cNvPicPr>
            <a:picLocks noRot="1" noChangeAspect="1" noEditPoints="1"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4432300"/>
            <a:ext cx="1270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5" name="Ink 36"/>
          <p:cNvPicPr>
            <a:picLocks noRot="1" noChangeAspect="1" noEditPoints="1" noChangeArrowheads="1" noChangeShapeType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949575"/>
            <a:ext cx="223837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6" name="Ink 37"/>
          <p:cNvPicPr>
            <a:picLocks noRot="1" noChangeAspect="1" noEditPoints="1" noChangeArrowheads="1" noChangeShapeType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2124075"/>
            <a:ext cx="277813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7" name="Ink 38"/>
          <p:cNvPicPr>
            <a:picLocks noRot="1" noChangeAspect="1" noEditPoints="1" noChangeArrowheads="1" noChangeShapeType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588" y="2101850"/>
            <a:ext cx="1905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8" name="Ink 39"/>
          <p:cNvPicPr>
            <a:picLocks noRot="1" noChangeAspect="1" noEditPoints="1" noChangeArrowheads="1" noChangeShapeType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4062413"/>
            <a:ext cx="19685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О  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татар  телендә  сүзнең  беренче  иҗегендә  генә  языла: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ор – лык,  йол – дыз,  тор – мыш.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Рус  сүзләрендә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о  хәрефе  төрле  иҗекләрдә  языла: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 – но,  па – ро – воз,  про – жек – тор.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Татар  сүзләренең  беренче  иҗегендә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булганда,  икенче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иҗектәге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ы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авазы “о” лаштырып  әйтелә: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языла – болын,   әйтелә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болон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971550" y="4005263"/>
            <a:ext cx="74168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 яз!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б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лын                           гер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б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лыт                            метр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й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лдыз                          кин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й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кы                              пар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рлык                            эшел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т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рмыш                         м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221" name="Picture 6" descr="http://im5-tub-ru.yandex.net/i?id=156742266-54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933825"/>
            <a:ext cx="2700337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Ө 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8280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  хәрефе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сүзнең  беренче  иҗегендә  генә   языла.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Сүзнең  беренче  иҗегендә </a:t>
            </a:r>
            <a:r>
              <a:rPr lang="en-US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en-US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килгәндә,  икенче  иҗектәге 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э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авазы  “ ө” ләштереп  әйтелә.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языла – төрле,  әйтелә –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төрлө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языла – дөрес ,  әйтелә –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дөрөс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39750" y="3789363"/>
            <a:ext cx="74168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</a:t>
            </a:r>
            <a:r>
              <a:rPr lang="tt-RU" altLang="ru-RU" sz="2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яз!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с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тле    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рле           б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ртек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ндез             с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лге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ркем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зге                й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зек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лке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лке               д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рес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зек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чле    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тен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зелеш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10245" name="Picture 6" descr="http://im0-tub-ru.yandex.net/i?id=300360431-3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979613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2188</TotalTime>
  <Words>4909</Words>
  <Application>Microsoft Office PowerPoint</Application>
  <PresentationFormat>Экран (4:3)</PresentationFormat>
  <Paragraphs>1015</Paragraphs>
  <Slides>49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5" baseType="lpstr">
      <vt:lpstr>Arial</vt:lpstr>
      <vt:lpstr>Calibri</vt:lpstr>
      <vt:lpstr>Microsoft Sans Serif</vt:lpstr>
      <vt:lpstr>Franklin Gothic Book</vt:lpstr>
      <vt:lpstr>Times New Roman</vt:lpstr>
      <vt:lpstr>Тема Office</vt:lpstr>
      <vt:lpstr>Презентация PowerPoint</vt:lpstr>
      <vt:lpstr>Татар теленең  төп  темалары</vt:lpstr>
      <vt:lpstr>Презентация PowerPoint</vt:lpstr>
      <vt:lpstr>Презентация PowerPoint</vt:lpstr>
      <vt:lpstr>Алфавит</vt:lpstr>
      <vt:lpstr>Презентация PowerPoint</vt:lpstr>
      <vt:lpstr>Презентация PowerPoint</vt:lpstr>
      <vt:lpstr>О  хәрефе</vt:lpstr>
      <vt:lpstr>Ө хәрефе</vt:lpstr>
      <vt:lpstr>Э,е  хәрефләре</vt:lpstr>
      <vt:lpstr>Тартык авазлар һәм  хәрефләр</vt:lpstr>
      <vt:lpstr>В   хәрефе</vt:lpstr>
      <vt:lpstr>К хәрефе</vt:lpstr>
      <vt:lpstr>Г  хәрефе</vt:lpstr>
      <vt:lpstr>Х,һ хәрефләре</vt:lpstr>
      <vt:lpstr> Й  хәрефе</vt:lpstr>
      <vt:lpstr>Е  хәрефе</vt:lpstr>
      <vt:lpstr>Я    хәрефе </vt:lpstr>
      <vt:lpstr>Ю  хәрефе</vt:lpstr>
      <vt:lpstr>ь  хәрефе</vt:lpstr>
      <vt:lpstr>ъ  хәрефе</vt:lpstr>
      <vt:lpstr>Иҗек.Сүзләрне юлдан – юлга күчерү.</vt:lpstr>
      <vt:lpstr>Сүзгә аваз – хәреф анализы</vt:lpstr>
      <vt:lpstr>Сүз  төзелеше</vt:lpstr>
      <vt:lpstr>Кушымчаларның  төрләре</vt:lpstr>
      <vt:lpstr>Сүз  ясалышы.</vt:lpstr>
      <vt:lpstr>Исем. Ялгызлык  һәм уртаклык исемнәр.</vt:lpstr>
      <vt:lpstr>Исемнең  берлек  һәм  күплектә   килүе.</vt:lpstr>
      <vt:lpstr>Татар  телендә  килешләр</vt:lpstr>
      <vt:lpstr>Исемнең  килеш  белән  төрләнеше</vt:lpstr>
      <vt:lpstr>Исемнең  килеш  белән  төрләнеше</vt:lpstr>
      <vt:lpstr>Фигыль</vt:lpstr>
      <vt:lpstr>Боерык  фигыльнең  зат-сан  формалары</vt:lpstr>
      <vt:lpstr>Хикәя фигыльнең заман  формалары</vt:lpstr>
      <vt:lpstr>Хәзерге  заман  хикәя  фигыльнең зат – сан  белән төрләнеше.</vt:lpstr>
      <vt:lpstr>Үткән  заман  хикәя  фигыльнең зат – сан  белән  төрләнеше. Берлек   сан</vt:lpstr>
      <vt:lpstr>Киләчәк  заман  хикәя  фигыльнең зат – сан  белән  төрләнеше. Берлек   сан</vt:lpstr>
      <vt:lpstr>Сыйфат</vt:lpstr>
      <vt:lpstr>Сыйфат дәрәҗәләре</vt:lpstr>
      <vt:lpstr>Зат  алмашлыклары</vt:lpstr>
      <vt:lpstr>Зат  алмашлыкларының килеш  белән  төрләнеше</vt:lpstr>
      <vt:lpstr>Бәйлекләр  һәм  бәйлек  сүзләр</vt:lpstr>
      <vt:lpstr>Кисәкчә</vt:lpstr>
      <vt:lpstr>Сүз. Җөмлә</vt:lpstr>
      <vt:lpstr>Җөмлә  төрләре</vt:lpstr>
      <vt:lpstr>Сүзтезмә</vt:lpstr>
      <vt:lpstr>Җөмләнең  баш  һәм  иярчен  кисәкләре.</vt:lpstr>
      <vt:lpstr>Текст</vt:lpstr>
      <vt:lpstr>Кулланылган  әдәбият:</vt:lpstr>
    </vt:vector>
  </TitlesOfParts>
  <Company>Kraftway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Пользователь Windows</cp:lastModifiedBy>
  <cp:revision>230</cp:revision>
  <dcterms:created xsi:type="dcterms:W3CDTF">2012-02-21T17:59:23Z</dcterms:created>
  <dcterms:modified xsi:type="dcterms:W3CDTF">2016-10-24T17:06:22Z</dcterms:modified>
</cp:coreProperties>
</file>