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04" r:id="rId2"/>
    <p:sldId id="270" r:id="rId3"/>
    <p:sldId id="273" r:id="rId4"/>
    <p:sldId id="274" r:id="rId5"/>
    <p:sldId id="281" r:id="rId6"/>
    <p:sldId id="282" r:id="rId7"/>
    <p:sldId id="283" r:id="rId8"/>
    <p:sldId id="284" r:id="rId9"/>
    <p:sldId id="278" r:id="rId10"/>
    <p:sldId id="277" r:id="rId11"/>
    <p:sldId id="275" r:id="rId12"/>
    <p:sldId id="294" r:id="rId13"/>
    <p:sldId id="300" r:id="rId14"/>
    <p:sldId id="301" r:id="rId15"/>
    <p:sldId id="295" r:id="rId16"/>
    <p:sldId id="302" r:id="rId17"/>
    <p:sldId id="271" r:id="rId18"/>
    <p:sldId id="285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615" autoAdjust="0"/>
    <p:restoredTop sz="86369" autoAdjust="0"/>
  </p:normalViewPr>
  <p:slideViewPr>
    <p:cSldViewPr snapToGrid="0">
      <p:cViewPr varScale="1">
        <p:scale>
          <a:sx n="111" d="100"/>
          <a:sy n="111" d="100"/>
        </p:scale>
        <p:origin x="-56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-196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1B6EC5-BAD9-42A0-A634-1204011FDA0B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05CD6-EC6E-4360-9F90-95BEA721F4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14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05CD6-EC6E-4360-9F90-95BEA721F4A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96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1275" y="1169377"/>
            <a:ext cx="6183064" cy="10483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Занятие по психологии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1673" y="2570603"/>
            <a:ext cx="5002302" cy="48587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«Мы </a:t>
            </a:r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в мире </a:t>
            </a: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людей</a:t>
            </a: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»</a:t>
            </a:r>
          </a:p>
          <a:p>
            <a:endParaRPr lang="ru-RU" sz="20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Митяева Любовь Васильевна</a:t>
            </a:r>
          </a:p>
          <a:p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Педагог-психолог ГБОУ школы №297 Пушкинского района Санкт-Петербурга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12290" name="Picture 2" descr="https://cs7050.vk.me/c540108/v540108063/257e6/3SipvUxuRY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768" y="1041644"/>
            <a:ext cx="3531962" cy="38292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48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3"/>
          <p:cNvSpPr>
            <a:spLocks noChangeArrowheads="1"/>
          </p:cNvSpPr>
          <p:nvPr/>
        </p:nvSpPr>
        <p:spPr bwMode="auto">
          <a:xfrm>
            <a:off x="357188" y="4071938"/>
            <a:ext cx="86439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  <a:p>
            <a:pPr eaLnBrk="1" hangingPunct="1"/>
            <a:endParaRPr lang="ru-RU" altLang="ru-RU"/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1979613" y="279157"/>
            <a:ext cx="6075702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черты личности</a:t>
            </a:r>
          </a:p>
        </p:txBody>
      </p:sp>
      <p:graphicFrame>
        <p:nvGraphicFramePr>
          <p:cNvPr id="16421" name="Group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417"/>
              </p:ext>
            </p:extLst>
          </p:nvPr>
        </p:nvGraphicFramePr>
        <p:xfrm>
          <a:off x="428625" y="1143000"/>
          <a:ext cx="8429625" cy="3345498"/>
        </p:xfrm>
        <a:graphic>
          <a:graphicData uri="http://schemas.openxmlformats.org/drawingml/2006/table">
            <a:tbl>
              <a:tblPr/>
              <a:tblGrid>
                <a:gridCol w="4143375"/>
                <a:gridCol w="4286250"/>
              </a:tblGrid>
              <a:tr h="495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Толерантная личность 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Интолерантная</a:t>
                      </a:r>
                      <a:r>
                        <a:rPr kumimoji="0" lang="ru-RU" alt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личность</a:t>
                      </a:r>
                      <a:endParaRPr kumimoji="0" lang="ru-RU" alt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286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уважение мнения других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непонимание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доброжелательность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игнорирование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желание что-нибудь делать вместе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эгоизм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 и принятие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нетерпимость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чуткость, снисходительность 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пренебрежение, раздражительность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доверие, гуманизм. 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равнодушие, цинизм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любознательность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7375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агрессивность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152" y="4718050"/>
            <a:ext cx="6204163" cy="180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8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Считаете ли вы себя толерантными?</a:t>
            </a:r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3711" y="1799248"/>
            <a:ext cx="3713651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же мы не можем быть толерантными, жить дружно? Давайте подумаем и решим.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можем сделать для мира на всей земле?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Может, надо начать с самого себя?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поговорим о том, как мы ведем себя в разных ситуациях.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88473" y="1799248"/>
            <a:ext cx="4145573" cy="43513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5921" y="1597576"/>
            <a:ext cx="3922102" cy="2116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3033" y="4088423"/>
            <a:ext cx="3584990" cy="2236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74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 в разных ситуациях</a:t>
            </a:r>
            <a:endParaRPr lang="ru-RU" sz="4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4884127" cy="4351338"/>
          </a:xfrm>
        </p:spPr>
        <p:txBody>
          <a:bodyPr>
            <a:norm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посмотрим как вы будете себя вести в различных 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ситуациях.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135" y="3302897"/>
            <a:ext cx="3009535" cy="243288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cok.opredelim.com/tw_files2/urls_58/427/d-426923/426923_html_m261055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775" y="1577019"/>
            <a:ext cx="2964962" cy="2398325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stimullife.ru/wp-content/uploads/2013/05/%D0%BE%D0%B1%D1%89%D0%B5%D0%BD%D0%B8%D0%B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538" y="4270872"/>
            <a:ext cx="4109412" cy="231456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3955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443" y="334108"/>
            <a:ext cx="7886700" cy="1180735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дома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5110" y="1403594"/>
            <a:ext cx="3986213" cy="4351338"/>
          </a:xfrm>
        </p:spPr>
        <p:txBody>
          <a:bodyPr/>
          <a:lstStyle/>
          <a:p>
            <a:pPr marL="609600" indent="-609600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братишка сломал твою игрушку…</a:t>
            </a:r>
          </a:p>
          <a:p>
            <a:pPr marL="609600" indent="-6096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1) Ты его прощаешь, он сделал это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нарочно…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2)Ты ударишь его…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поссорился со своей сестрой…</a:t>
            </a:r>
          </a:p>
          <a:p>
            <a:pPr mar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1)Ты попытаешься объясниться с ней…</a:t>
            </a:r>
          </a:p>
          <a:p>
            <a:pPr marL="0" indent="0">
              <a:spcBef>
                <a:spcPct val="20000"/>
              </a:spcBef>
              <a:buClr>
                <a:srgbClr val="0BD0D9"/>
              </a:buClr>
              <a:buSzPct val="95000"/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2)Ты обижаешься и мстишь ей за это…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7266" y="1438763"/>
            <a:ext cx="4075235" cy="4351338"/>
          </a:xfrm>
        </p:spPr>
        <p:txBody>
          <a:bodyPr/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Тебе не хочется идти на прогулку со своими родными…</a:t>
            </a:r>
          </a:p>
          <a:p>
            <a:pPr marL="609600" indent="-6096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1)Ты устраиваешь истерику, чтобы не идти гулять…</a:t>
            </a:r>
          </a:p>
          <a:p>
            <a:pPr marL="609600" indent="-60960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идешь с ними гулять, чтобы они были довольны…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0848">
            <a:off x="5487864" y="3793313"/>
            <a:ext cx="3150577" cy="2362933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bg2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6" name="Picture 4" descr="http://ideas.vdolevke.ru/i/photos/full/c_dnem_svyatogo_valentina_4C5OUjOJT1JBwaR76l7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199" y="4737387"/>
            <a:ext cx="2217126" cy="18433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4012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Еще несколько ситуаций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18731" y="1772872"/>
            <a:ext cx="3740029" cy="4351338"/>
          </a:xfrm>
        </p:spPr>
        <p:txBody>
          <a:bodyPr>
            <a:normAutofit/>
          </a:bodyPr>
          <a:lstStyle/>
          <a:p>
            <a:pPr marL="0" indent="-609600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согласен с кем-нибудь…</a:t>
            </a:r>
          </a:p>
          <a:p>
            <a:pPr marL="609600" indent="-609600">
              <a:buNone/>
            </a:pPr>
            <a:r>
              <a:rPr lang="ru-RU" sz="20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1)Ты все-таки слушаешь его…</a:t>
            </a:r>
          </a:p>
          <a:p>
            <a:pPr marL="609600" indent="-60960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2)Ты не даешь ему говорить…</a:t>
            </a:r>
          </a:p>
          <a:p>
            <a:pPr marL="609600" indent="-609600">
              <a:buNone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7265" y="1764079"/>
            <a:ext cx="4462097" cy="4351338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классе учитель уже спросил тебя…</a:t>
            </a:r>
          </a:p>
          <a:p>
            <a:pPr marL="609600" indent="-6096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1)Тебе хочется ответить еще, ты будешь подскакивать на месте, говоря: «Спросите меня…»</a:t>
            </a:r>
          </a:p>
          <a:p>
            <a:pPr marL="609600" indent="-60960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2)Ты предоставишь другим возможность ответить….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782" y="3063375"/>
            <a:ext cx="3048001" cy="268128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www.curierulnational.ro/poze-cnr/142754maxim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4126" y="4096848"/>
            <a:ext cx="2838081" cy="2491875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3362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41801" y="1298087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>
                <a:ln w="28575">
                  <a:solidFill>
                    <a:schemeClr val="accent1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несколько ситуаций для </a:t>
            </a:r>
            <a:r>
              <a:rPr lang="ru-RU" sz="4400" dirty="0" smtClean="0">
                <a:ln w="28575">
                  <a:solidFill>
                    <a:schemeClr val="accent1">
                      <a:lumMod val="50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разыгрывания</a:t>
            </a:r>
            <a:endParaRPr lang="ru-RU" sz="6000" b="1" i="1" dirty="0">
              <a:ln w="28575">
                <a:solidFill>
                  <a:schemeClr val="accent1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09850">
            <a:off x="4007629" y="2708031"/>
            <a:ext cx="4159326" cy="3309571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411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Ситуации для разыгрывания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4048" y="1772872"/>
            <a:ext cx="3388337" cy="435133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«Дружба»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родители запрещают тебе дружить  с мальчиком (девочкой),  потому что их семья не очень обеспеченная. Что скажешь ты в защиту своего друга или согласишься с мнением родителей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7265" y="1843210"/>
            <a:ext cx="4075235" cy="4351338"/>
          </a:xfrm>
        </p:spPr>
        <p:txBody>
          <a:bodyPr>
            <a:normAutofit/>
          </a:bodyPr>
          <a:lstStyle/>
          <a:p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«Спешка»</a:t>
            </a:r>
          </a:p>
          <a:p>
            <a:pPr indent="-342900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Олег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выскочив из дома, стремглав помчался к школьному автобусу. На бегу он случайно задел свою одноклассницу, наткнулся на учителя; протискиваясь, он зацепил чью-то пуговицу, и она отлетела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повлияла спешка Олега на настроение окружающих?</a:t>
            </a:r>
          </a:p>
          <a:p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961" y="4939342"/>
            <a:ext cx="2960810" cy="1598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58883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Подведем итоги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4048" y="1772872"/>
            <a:ext cx="7582267" cy="1585790"/>
          </a:xfrm>
        </p:spPr>
        <p:txBody>
          <a:bodyPr>
            <a:noAutofit/>
          </a:bodyPr>
          <a:lstStyle/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закончим наше занятие размышлениями о понимании, необходимости ценить, уважать, принимать  друг друга. </a:t>
            </a:r>
          </a:p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человек в мире вносит 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роль </a:t>
            </a:r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нашу жизнь. 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6532" y="3461598"/>
            <a:ext cx="5398476" cy="314142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8928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8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668216" y="694592"/>
            <a:ext cx="8001000" cy="54864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пришел в этот мир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оправдывать твои надежды,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отвечать твоим интересам,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соответствовать твоим ожиданиям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ты пришел в это мир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соответствовать моим ожиданиям,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отвечать моим интересам,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для того, чтобы оправдывать мои надежды.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я - это я, а ты - это ты.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мы встретились и поняли друг друга - то это прекрасно!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если нет - ну что ж, ничего не поделаешь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Фредерик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Саломон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Перлз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dirty="0">
              <a:solidFill>
                <a:srgbClr val="8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93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45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5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24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245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245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245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245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245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280501"/>
            <a:ext cx="3886200" cy="475981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Цените то, что у вас </a:t>
            </a: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есть. Радуйтесь </a:t>
            </a:r>
            <a:r>
              <a:rPr lang="ru-RU" sz="36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тому, что с вами </a:t>
            </a:r>
            <a:r>
              <a:rPr lang="ru-RU" sz="36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происходит.  Уважайте </a:t>
            </a:r>
            <a:r>
              <a:rPr lang="ru-RU" sz="3600" b="1" dirty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соседей по земному шару.</a:t>
            </a:r>
          </a:p>
        </p:txBody>
      </p:sp>
      <p:pic>
        <p:nvPicPr>
          <p:cNvPr id="7169" name="Picture 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8660" y="919189"/>
            <a:ext cx="5207101" cy="5209049"/>
          </a:xfrm>
          <a:prstGeom prst="rect">
            <a:avLst/>
          </a:prstGeom>
          <a:noFill/>
          <a:ln>
            <a:noFill/>
          </a:ln>
          <a:effectLst/>
          <a:scene3d>
            <a:camera prst="perspectiveContrastingLeftFacing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25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3696067" cy="435133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с вами поговорим о толерантности.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толерантность по вашему мнению?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44462" y="1473138"/>
            <a:ext cx="4809391" cy="435133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понимаете данную цитату?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Теперь, когда мы научились летать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воздуху, как птицы, плавать под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водой, как рыбы, нам не хватает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одного: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жить на земле, как люди».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93" y="3648807"/>
            <a:ext cx="3321873" cy="2048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0846" y="3789484"/>
            <a:ext cx="2848707" cy="28081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81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толерантности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5111" y="1799248"/>
            <a:ext cx="3942251" cy="4351338"/>
          </a:xfrm>
        </p:spPr>
        <p:txBody>
          <a:bodyPr>
            <a:normAutofit fontScale="92500" lnSpcReduction="10000"/>
          </a:bodyPr>
          <a:lstStyle/>
          <a:p>
            <a:r>
              <a:rPr lang="ru-RU" altLang="ru-RU" sz="22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 терпимость к чужим мнениям, верованиям,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поведению.</a:t>
            </a:r>
          </a:p>
          <a:p>
            <a:r>
              <a:rPr lang="ru-RU" altLang="ru-RU" sz="22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признание, уважение и соблюдение прав и свобод всех людей без различения социальных, классовых, религиозных, этнических и иных особенностей.</a:t>
            </a: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88473" y="1799248"/>
            <a:ext cx="4145573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22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Талейран-</a:t>
            </a:r>
            <a:r>
              <a:rPr lang="ru-RU" sz="2200" b="1" dirty="0" err="1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Перигор</a:t>
            </a:r>
            <a:r>
              <a:rPr lang="ru-RU" sz="22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Шарль Морис 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французский политик и дипломат, занимавший пост министра иностранных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был человек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талантливый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многих областях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но, несомненно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более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-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умении учитывать настроения окружающих, уважительно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 относиться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искать решение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 способом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наименее ущемляющим интересы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людей.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 свои собственные принципы, стремиться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тому,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управлять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ситуацией, 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слепо подчиняться обстоятельствам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276" y="4317023"/>
            <a:ext cx="3030491" cy="1944565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24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Компоненты</a:t>
            </a:r>
            <a:r>
              <a:rPr lang="ru-RU" sz="2400" dirty="0" smtClean="0"/>
              <a:t> </a:t>
            </a:r>
            <a:r>
              <a:rPr lang="ru-RU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компоненты включает в себя понятие толерантность?</a:t>
            </a:r>
          </a:p>
        </p:txBody>
      </p:sp>
      <p:pic>
        <p:nvPicPr>
          <p:cNvPr id="18436" name="Picture 4" descr="http://img1.liveinternet.ru/images/attach/c/2/72/599/72599855_1301097799_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623" y="2782522"/>
            <a:ext cx="6073531" cy="34676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74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0" tIns="0" rIns="0" bIns="0">
            <a:norm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Добродетель</a:t>
            </a:r>
            <a:endParaRPr lang="ru-RU" sz="6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0" tIns="25602" rIns="0" bIns="0"/>
          <a:lstStyle/>
          <a:p>
            <a:endParaRPr lang="ru-RU" dirty="0"/>
          </a:p>
        </p:txBody>
      </p:sp>
      <p:pic>
        <p:nvPicPr>
          <p:cNvPr id="10244" name="Picture 4" descr="0dd06f4b2cd9_7068abf4353f9ac67b3b227875b347ec_5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03" y="1739168"/>
            <a:ext cx="3741737" cy="26606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45" name="Picture 5" descr="0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0355" y="3736526"/>
            <a:ext cx="2059110" cy="2954420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chemeClr val="accent2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http://blog.comshalom.org/carmadelio/wp-content/uploads/sites/2/2014/02/bonda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1580" y="1507148"/>
            <a:ext cx="3961227" cy="2475767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rnd">
            <a:solidFill>
              <a:schemeClr val="accent1">
                <a:lumMod val="75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901155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0" tIns="0" rIns="0" bIns="0">
            <a:norm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Взаимоуважение</a:t>
            </a:r>
            <a:endParaRPr lang="ru-RU" sz="60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0" tIns="25602" rIns="0" bIns="0"/>
          <a:lstStyle/>
          <a:p>
            <a:endParaRPr lang="ru-RU" dirty="0"/>
          </a:p>
        </p:txBody>
      </p:sp>
      <p:pic>
        <p:nvPicPr>
          <p:cNvPr id="3076" name="Picture 4" descr="http://mrack.users.photofile.ru/photo/mrack/2669587/xlarge/510947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45" y="1811570"/>
            <a:ext cx="3720449" cy="247872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bestgoal.tv/wp-content/uploads/2014/10/Real-Madrid-CF-v-FC-Barcelona-La-Liga-mZEJMyZk0ix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6103" y="4220308"/>
            <a:ext cx="3832946" cy="2394568"/>
          </a:xfrm>
          <a:prstGeom prst="rect">
            <a:avLst/>
          </a:prstGeom>
          <a:noFill/>
          <a:ln w="3492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diamondsdirect.co.nz/uploads/75143/images/140029/conflict_free_diamond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6743">
            <a:off x="5401739" y="2058990"/>
            <a:ext cx="3582232" cy="2383829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isometricOffAxis2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42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0" tIns="0" rIns="0" bIns="0">
            <a:noAutofit/>
          </a:bodyPr>
          <a:lstStyle/>
          <a:p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принимать человека таким какой он есть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28650" y="1894620"/>
            <a:ext cx="7886700" cy="4351338"/>
          </a:xfrm>
        </p:spPr>
        <p:txBody>
          <a:bodyPr lIns="0" tIns="25602" rIns="0" bIns="0"/>
          <a:lstStyle/>
          <a:p>
            <a:endParaRPr lang="ru-RU" dirty="0"/>
          </a:p>
        </p:txBody>
      </p:sp>
      <p:pic>
        <p:nvPicPr>
          <p:cNvPr id="8196" name="Picture 4" descr="0000010189-540x4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113" y="1665288"/>
            <a:ext cx="3200400" cy="30702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197" name="Picture 5" descr="47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6150" y="1665288"/>
            <a:ext cx="2906835" cy="2654300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rnd">
            <a:solidFill>
              <a:schemeClr val="bg2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198" name="Picture 6" descr="183910_sourc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5323" y="2393218"/>
            <a:ext cx="2819223" cy="3852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22915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lIns="0" tIns="0" rIns="0" bIns="0">
            <a:normAutofit/>
          </a:bodyPr>
          <a:lstStyle/>
          <a:p>
            <a:r>
              <a:rPr lang="ru-RU" sz="4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 нуждающимся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0" tIns="25602" rIns="0" bIns="0"/>
          <a:lstStyle/>
          <a:p>
            <a:endParaRPr lang="ru-RU" dirty="0"/>
          </a:p>
        </p:txBody>
      </p:sp>
      <p:pic>
        <p:nvPicPr>
          <p:cNvPr id="14340" name="Picture 4" descr="09082804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371" y="1635369"/>
            <a:ext cx="3308151" cy="3140563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1" name="Picture 5" descr="1283515882_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030" y="3796188"/>
            <a:ext cx="2633357" cy="29563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2" name="Picture 6" descr="razdach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1377" y="1265517"/>
            <a:ext cx="3102952" cy="2433419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253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31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Толерантная и </a:t>
            </a:r>
            <a:r>
              <a:rPr lang="ru-RU" sz="331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интолерантная</a:t>
            </a:r>
            <a:r>
              <a:rPr lang="ru-RU" sz="331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личность</a:t>
            </a:r>
            <a:endParaRPr lang="ru-RU" sz="331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черты личности характеризуют человека как толерантного и </a:t>
            </a:r>
            <a:r>
              <a:rPr lang="ru-RU" sz="2800" dirty="0" err="1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интолерантного</a:t>
            </a:r>
            <a:r>
              <a:rPr lang="ru-RU" sz="28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6144" y="2804745"/>
            <a:ext cx="4158764" cy="3687572"/>
          </a:xfrm>
          <a:prstGeom prst="rect">
            <a:avLst/>
          </a:prstGeom>
          <a:noFill/>
          <a:ln>
            <a:noFill/>
          </a:ln>
          <a:scene3d>
            <a:camera prst="perspectiveAbove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87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711</Words>
  <Application>Microsoft Office PowerPoint</Application>
  <PresentationFormat>Экран (4:3)</PresentationFormat>
  <Paragraphs>96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Занятие по психологии</vt:lpstr>
      <vt:lpstr>Толерантность</vt:lpstr>
      <vt:lpstr>Понятие толерантности</vt:lpstr>
      <vt:lpstr>Компоненты толерантности</vt:lpstr>
      <vt:lpstr>Добродетель</vt:lpstr>
      <vt:lpstr>Взаимоуважение</vt:lpstr>
      <vt:lpstr>Способность принимать человека таким какой он есть</vt:lpstr>
      <vt:lpstr>Помощь нуждающимся</vt:lpstr>
      <vt:lpstr>Толерантная и интолерантная личность</vt:lpstr>
      <vt:lpstr>Презентация PowerPoint</vt:lpstr>
      <vt:lpstr>Считаете ли вы себя толерантными?</vt:lpstr>
      <vt:lpstr>Поведение в разных ситуациях</vt:lpstr>
      <vt:lpstr>Ты дома</vt:lpstr>
      <vt:lpstr>Еще несколько ситуаций</vt:lpstr>
      <vt:lpstr>Презентация PowerPoint</vt:lpstr>
      <vt:lpstr>Ситуации для разыгрывания</vt:lpstr>
      <vt:lpstr>Подведем итоги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Люба</cp:lastModifiedBy>
  <cp:revision>134</cp:revision>
  <dcterms:created xsi:type="dcterms:W3CDTF">2014-11-21T11:00:06Z</dcterms:created>
  <dcterms:modified xsi:type="dcterms:W3CDTF">2018-01-04T18:06:35Z</dcterms:modified>
</cp:coreProperties>
</file>