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57"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81B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888"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CA4368E-E789-407D-ABC1-6C91B511AE7F}" type="datetimeFigureOut">
              <a:rPr lang="ru-RU" smtClean="0"/>
              <a:t>22.11.2017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AC5EE7-F240-4172-9A02-8DE13A8A602D}"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CA4368E-E789-407D-ABC1-6C91B511AE7F}" type="datetimeFigureOut">
              <a:rPr lang="ru-RU" smtClean="0"/>
              <a:t>22.11.2017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AC5EE7-F240-4172-9A02-8DE13A8A602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CA4368E-E789-407D-ABC1-6C91B511AE7F}" type="datetimeFigureOut">
              <a:rPr lang="ru-RU" smtClean="0"/>
              <a:t>22.11.2017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AC5EE7-F240-4172-9A02-8DE13A8A602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CA4368E-E789-407D-ABC1-6C91B511AE7F}" type="datetimeFigureOut">
              <a:rPr lang="ru-RU" smtClean="0"/>
              <a:t>22.11.2017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AC5EE7-F240-4172-9A02-8DE13A8A602D}"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CA4368E-E789-407D-ABC1-6C91B511AE7F}" type="datetimeFigureOut">
              <a:rPr lang="ru-RU" smtClean="0"/>
              <a:t>22.11.2017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AC5EE7-F240-4172-9A02-8DE13A8A602D}"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CA4368E-E789-407D-ABC1-6C91B511AE7F}" type="datetimeFigureOut">
              <a:rPr lang="ru-RU" smtClean="0"/>
              <a:t>22.11.2017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AC5EE7-F240-4172-9A02-8DE13A8A602D}"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CA4368E-E789-407D-ABC1-6C91B511AE7F}" type="datetimeFigureOut">
              <a:rPr lang="ru-RU" smtClean="0"/>
              <a:t>22.11.2017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EAC5EE7-F240-4172-9A02-8DE13A8A602D}"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CA4368E-E789-407D-ABC1-6C91B511AE7F}" type="datetimeFigureOut">
              <a:rPr lang="ru-RU" smtClean="0"/>
              <a:t>22.11.2017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EAC5EE7-F240-4172-9A02-8DE13A8A602D}"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CA4368E-E789-407D-ABC1-6C91B511AE7F}" type="datetimeFigureOut">
              <a:rPr lang="ru-RU" smtClean="0"/>
              <a:t>22.11.2017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EAC5EE7-F240-4172-9A02-8DE13A8A602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CA4368E-E789-407D-ABC1-6C91B511AE7F}" type="datetimeFigureOut">
              <a:rPr lang="ru-RU" smtClean="0"/>
              <a:t>22.11.2017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AC5EE7-F240-4172-9A02-8DE13A8A602D}"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CA4368E-E789-407D-ABC1-6C91B511AE7F}" type="datetimeFigureOut">
              <a:rPr lang="ru-RU" smtClean="0"/>
              <a:t>22.11.2017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AC5EE7-F240-4172-9A02-8DE13A8A602D}"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A4368E-E789-407D-ABC1-6C91B511AE7F}" type="datetimeFigureOut">
              <a:rPr lang="ru-RU" smtClean="0"/>
              <a:t>22.11.2017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AC5EE7-F240-4172-9A02-8DE13A8A602D}"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4.jpeg"/><Relationship Id="rId16"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000" b="-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339752" y="1196752"/>
            <a:ext cx="6406480" cy="1470025"/>
          </a:xfrm>
        </p:spPr>
        <p:txBody>
          <a:bodyPr>
            <a:noAutofit/>
          </a:bodyPr>
          <a:lstStyle/>
          <a:p>
            <a:r>
              <a:rPr lang="ru-RU" sz="6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Туристический маршрут</a:t>
            </a:r>
            <a:endParaRPr lang="ru-RU" sz="6000"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923928" y="4869160"/>
            <a:ext cx="4536504" cy="1198984"/>
          </a:xfrm>
        </p:spPr>
        <p:txBody>
          <a:bodyPr>
            <a:normAutofit/>
          </a:bodyPr>
          <a:lstStyle/>
          <a:p>
            <a:pPr algn="just"/>
            <a:r>
              <a:rPr lang="ru-RU" sz="2000" dirty="0" smtClean="0">
                <a:solidFill>
                  <a:schemeClr val="tx1"/>
                </a:solidFill>
                <a:latin typeface="Times New Roman" pitchFamily="18" charset="0"/>
                <a:cs typeface="Times New Roman" pitchFamily="18" charset="0"/>
              </a:rPr>
              <a:t>Подготовила Трубачева Марина Владимировна, учитель математики и информатики МБОУ гимназии № 7</a:t>
            </a:r>
            <a:endParaRPr lang="ru-RU" sz="20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effectLst>
                  <a:outerShdw blurRad="38100" dist="38100" dir="2700000" algn="tl">
                    <a:srgbClr val="000000">
                      <a:alpha val="43137"/>
                    </a:srgbClr>
                  </a:outerShdw>
                </a:effectLst>
                <a:latin typeface="Times New Roman" pitchFamily="18" charset="0"/>
                <a:cs typeface="Times New Roman" pitchFamily="18" charset="0"/>
              </a:rPr>
              <a:t>Нахождение дроби от числа</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a:buNone/>
            </a:pPr>
            <a:r>
              <a:rPr lang="ru-RU" dirty="0" smtClean="0">
                <a:effectLst>
                  <a:outerShdw blurRad="38100" dist="38100" dir="2700000" algn="tl">
                    <a:srgbClr val="000000">
                      <a:alpha val="43137"/>
                    </a:srgbClr>
                  </a:outerShdw>
                </a:effectLst>
                <a:latin typeface="Times New Roman" pitchFamily="18" charset="0"/>
                <a:cs typeface="Times New Roman" pitchFamily="18" charset="0"/>
              </a:rPr>
              <a:t>Цель</a:t>
            </a:r>
            <a:r>
              <a:rPr lang="ru-RU" dirty="0" smtClean="0"/>
              <a:t>: </a:t>
            </a:r>
            <a:r>
              <a:rPr lang="ru-RU" dirty="0" smtClean="0">
                <a:latin typeface="Times New Roman" pitchFamily="18" charset="0"/>
                <a:cs typeface="Times New Roman" pitchFamily="18" charset="0"/>
              </a:rPr>
              <a:t>Отработка навыка нахождения дроби от числа</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DSC_0392 - копия (2).JPG"/>
          <p:cNvPicPr>
            <a:picLocks noChangeAspect="1"/>
          </p:cNvPicPr>
          <p:nvPr/>
        </p:nvPicPr>
        <p:blipFill>
          <a:blip r:embed="rId2" cstate="print"/>
          <a:stretch>
            <a:fillRect/>
          </a:stretch>
        </p:blipFill>
        <p:spPr>
          <a:xfrm>
            <a:off x="899592" y="2348880"/>
            <a:ext cx="7668344" cy="4069855"/>
          </a:xfrm>
          <a:prstGeom prst="rect">
            <a:avLst/>
          </a:prstGeom>
        </p:spPr>
      </p:pic>
      <p:sp>
        <p:nvSpPr>
          <p:cNvPr id="3" name="Содержимое 2"/>
          <p:cNvSpPr>
            <a:spLocks noGrp="1"/>
          </p:cNvSpPr>
          <p:nvPr>
            <p:ph idx="1"/>
          </p:nvPr>
        </p:nvSpPr>
        <p:spPr>
          <a:xfrm>
            <a:off x="611560" y="548680"/>
            <a:ext cx="8136904" cy="1728192"/>
          </a:xfrm>
        </p:spPr>
        <p:txBody>
          <a:bodyPr>
            <a:normAutofit/>
          </a:bodyPr>
          <a:lstStyle/>
          <a:p>
            <a:pPr indent="0" algn="just">
              <a:buNone/>
            </a:pPr>
            <a:r>
              <a:rPr lang="ru-RU" sz="2000" dirty="0" smtClean="0">
                <a:latin typeface="Times New Roman" pitchFamily="18" charset="0"/>
                <a:cs typeface="Times New Roman" pitchFamily="18" charset="0"/>
              </a:rPr>
              <a:t>Перед вами показан туристический маршрут длиною 40 км. На маршруте установлены рекламные щиты, на каждом надо сделать указатель достопримечательности, расположенной поблизости от него. Местность, по которой проходит маршрут, овеяна легендами. Всего надо установить 14 рекламных щитов.</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pic>
        <p:nvPicPr>
          <p:cNvPr id="4" name="Рисунок 3" descr="скамейка.png"/>
          <p:cNvPicPr>
            <a:picLocks noChangeAspect="1"/>
          </p:cNvPicPr>
          <p:nvPr/>
        </p:nvPicPr>
        <p:blipFill>
          <a:blip r:embed="rId3" cstate="print"/>
          <a:stretch>
            <a:fillRect/>
          </a:stretch>
        </p:blipFill>
        <p:spPr>
          <a:xfrm>
            <a:off x="1115616" y="404664"/>
            <a:ext cx="432048" cy="474248"/>
          </a:xfrm>
          <a:prstGeom prst="rect">
            <a:avLst/>
          </a:prstGeom>
          <a:ln>
            <a:noFill/>
          </a:ln>
          <a:effectLst>
            <a:outerShdw blurRad="190500" algn="tl" rotWithShape="0">
              <a:srgbClr val="000000">
                <a:alpha val="70000"/>
              </a:srgbClr>
            </a:outerShdw>
          </a:effectLst>
        </p:spPr>
      </p:pic>
      <p:pic>
        <p:nvPicPr>
          <p:cNvPr id="5" name="Рисунок 4" descr="мельница.png"/>
          <p:cNvPicPr>
            <a:picLocks noChangeAspect="1"/>
          </p:cNvPicPr>
          <p:nvPr/>
        </p:nvPicPr>
        <p:blipFill>
          <a:blip r:embed="rId4" cstate="print"/>
          <a:stretch>
            <a:fillRect/>
          </a:stretch>
        </p:blipFill>
        <p:spPr>
          <a:xfrm>
            <a:off x="1043608" y="980728"/>
            <a:ext cx="425618" cy="467190"/>
          </a:xfrm>
          <a:prstGeom prst="rect">
            <a:avLst/>
          </a:prstGeom>
          <a:ln>
            <a:noFill/>
          </a:ln>
          <a:effectLst>
            <a:outerShdw blurRad="190500" algn="tl" rotWithShape="0">
              <a:srgbClr val="000000">
                <a:alpha val="70000"/>
              </a:srgbClr>
            </a:outerShdw>
          </a:effectLst>
        </p:spPr>
      </p:pic>
      <p:pic>
        <p:nvPicPr>
          <p:cNvPr id="6" name="Рисунок 5" descr="сеновал.png"/>
          <p:cNvPicPr>
            <a:picLocks noChangeAspect="1"/>
          </p:cNvPicPr>
          <p:nvPr/>
        </p:nvPicPr>
        <p:blipFill>
          <a:blip r:embed="rId5" cstate="print"/>
          <a:stretch>
            <a:fillRect/>
          </a:stretch>
        </p:blipFill>
        <p:spPr>
          <a:xfrm>
            <a:off x="179512" y="4869160"/>
            <a:ext cx="442613" cy="558638"/>
          </a:xfrm>
          <a:prstGeom prst="rect">
            <a:avLst/>
          </a:prstGeom>
          <a:ln>
            <a:noFill/>
          </a:ln>
          <a:effectLst>
            <a:outerShdw blurRad="190500" algn="tl" rotWithShape="0">
              <a:srgbClr val="000000">
                <a:alpha val="70000"/>
              </a:srgbClr>
            </a:outerShdw>
          </a:effectLst>
        </p:spPr>
      </p:pic>
      <p:pic>
        <p:nvPicPr>
          <p:cNvPr id="7" name="Рисунок 6" descr="хижина.png"/>
          <p:cNvPicPr>
            <a:picLocks noChangeAspect="1"/>
          </p:cNvPicPr>
          <p:nvPr/>
        </p:nvPicPr>
        <p:blipFill>
          <a:blip r:embed="rId6" cstate="print"/>
          <a:stretch>
            <a:fillRect/>
          </a:stretch>
        </p:blipFill>
        <p:spPr>
          <a:xfrm>
            <a:off x="179512" y="5445224"/>
            <a:ext cx="443146" cy="509103"/>
          </a:xfrm>
          <a:prstGeom prst="rect">
            <a:avLst/>
          </a:prstGeom>
          <a:ln>
            <a:noFill/>
          </a:ln>
          <a:effectLst>
            <a:outerShdw blurRad="190500" algn="tl" rotWithShape="0">
              <a:srgbClr val="000000">
                <a:alpha val="70000"/>
              </a:srgbClr>
            </a:outerShdw>
          </a:effectLst>
        </p:spPr>
      </p:pic>
      <p:pic>
        <p:nvPicPr>
          <p:cNvPr id="8" name="Рисунок 7" descr="дерево.png"/>
          <p:cNvPicPr>
            <a:picLocks noChangeAspect="1"/>
          </p:cNvPicPr>
          <p:nvPr/>
        </p:nvPicPr>
        <p:blipFill>
          <a:blip r:embed="rId7" cstate="print"/>
          <a:stretch>
            <a:fillRect/>
          </a:stretch>
        </p:blipFill>
        <p:spPr>
          <a:xfrm>
            <a:off x="179512" y="6021288"/>
            <a:ext cx="432048" cy="522476"/>
          </a:xfrm>
          <a:prstGeom prst="rect">
            <a:avLst/>
          </a:prstGeom>
          <a:ln>
            <a:noFill/>
          </a:ln>
          <a:effectLst>
            <a:outerShdw blurRad="190500" algn="tl" rotWithShape="0">
              <a:srgbClr val="000000">
                <a:alpha val="70000"/>
              </a:srgbClr>
            </a:outerShdw>
          </a:effectLst>
        </p:spPr>
      </p:pic>
      <p:pic>
        <p:nvPicPr>
          <p:cNvPr id="9" name="Рисунок 8" descr="ворота.png"/>
          <p:cNvPicPr>
            <a:picLocks noChangeAspect="1"/>
          </p:cNvPicPr>
          <p:nvPr/>
        </p:nvPicPr>
        <p:blipFill>
          <a:blip r:embed="rId8" cstate="print"/>
          <a:stretch>
            <a:fillRect/>
          </a:stretch>
        </p:blipFill>
        <p:spPr>
          <a:xfrm>
            <a:off x="1403648" y="5517232"/>
            <a:ext cx="488637" cy="584143"/>
          </a:xfrm>
          <a:prstGeom prst="rect">
            <a:avLst/>
          </a:prstGeom>
          <a:ln>
            <a:noFill/>
          </a:ln>
          <a:effectLst>
            <a:outerShdw blurRad="190500" algn="tl" rotWithShape="0">
              <a:srgbClr val="000000">
                <a:alpha val="70000"/>
              </a:srgbClr>
            </a:outerShdw>
          </a:effectLst>
        </p:spPr>
      </p:pic>
      <p:pic>
        <p:nvPicPr>
          <p:cNvPr id="10" name="Рисунок 9" descr="пугало.png"/>
          <p:cNvPicPr>
            <a:picLocks noChangeAspect="1"/>
          </p:cNvPicPr>
          <p:nvPr/>
        </p:nvPicPr>
        <p:blipFill>
          <a:blip r:embed="rId9" cstate="print"/>
          <a:stretch>
            <a:fillRect/>
          </a:stretch>
        </p:blipFill>
        <p:spPr>
          <a:xfrm>
            <a:off x="1403648" y="6165304"/>
            <a:ext cx="432048" cy="516494"/>
          </a:xfrm>
          <a:prstGeom prst="rect">
            <a:avLst/>
          </a:prstGeom>
          <a:ln>
            <a:noFill/>
          </a:ln>
          <a:effectLst>
            <a:outerShdw blurRad="190500" algn="tl" rotWithShape="0">
              <a:srgbClr val="000000">
                <a:alpha val="70000"/>
              </a:srgbClr>
            </a:outerShdw>
          </a:effectLst>
        </p:spPr>
      </p:pic>
      <p:pic>
        <p:nvPicPr>
          <p:cNvPr id="11" name="Рисунок 10" descr="замок.png"/>
          <p:cNvPicPr>
            <a:picLocks noChangeAspect="1"/>
          </p:cNvPicPr>
          <p:nvPr/>
        </p:nvPicPr>
        <p:blipFill>
          <a:blip r:embed="rId10" cstate="print"/>
          <a:stretch>
            <a:fillRect/>
          </a:stretch>
        </p:blipFill>
        <p:spPr>
          <a:xfrm>
            <a:off x="6084169" y="5013176"/>
            <a:ext cx="504056" cy="570069"/>
          </a:xfrm>
          <a:prstGeom prst="rect">
            <a:avLst/>
          </a:prstGeom>
          <a:ln>
            <a:noFill/>
          </a:ln>
          <a:effectLst>
            <a:outerShdw blurRad="190500" algn="tl" rotWithShape="0">
              <a:srgbClr val="000000">
                <a:alpha val="70000"/>
              </a:srgbClr>
            </a:outerShdw>
          </a:effectLst>
        </p:spPr>
      </p:pic>
      <p:pic>
        <p:nvPicPr>
          <p:cNvPr id="12" name="Рисунок 11" descr="пруд.png"/>
          <p:cNvPicPr>
            <a:picLocks noChangeAspect="1"/>
          </p:cNvPicPr>
          <p:nvPr/>
        </p:nvPicPr>
        <p:blipFill>
          <a:blip r:embed="rId11" cstate="print"/>
          <a:stretch>
            <a:fillRect/>
          </a:stretch>
        </p:blipFill>
        <p:spPr>
          <a:xfrm>
            <a:off x="6084168" y="5661248"/>
            <a:ext cx="505636" cy="576064"/>
          </a:xfrm>
          <a:prstGeom prst="rect">
            <a:avLst/>
          </a:prstGeom>
          <a:ln>
            <a:noFill/>
          </a:ln>
          <a:effectLst>
            <a:outerShdw blurRad="190500" algn="tl" rotWithShape="0">
              <a:srgbClr val="000000">
                <a:alpha val="70000"/>
              </a:srgbClr>
            </a:outerShdw>
          </a:effectLst>
        </p:spPr>
      </p:pic>
      <p:pic>
        <p:nvPicPr>
          <p:cNvPr id="13" name="Рисунок 12" descr="стена.png"/>
          <p:cNvPicPr>
            <a:picLocks noChangeAspect="1"/>
          </p:cNvPicPr>
          <p:nvPr/>
        </p:nvPicPr>
        <p:blipFill>
          <a:blip r:embed="rId12" cstate="print"/>
          <a:stretch>
            <a:fillRect/>
          </a:stretch>
        </p:blipFill>
        <p:spPr>
          <a:xfrm>
            <a:off x="6084168" y="6237312"/>
            <a:ext cx="432533" cy="504056"/>
          </a:xfrm>
          <a:prstGeom prst="rect">
            <a:avLst/>
          </a:prstGeom>
          <a:ln>
            <a:noFill/>
          </a:ln>
          <a:effectLst>
            <a:outerShdw blurRad="190500" algn="tl" rotWithShape="0">
              <a:srgbClr val="000000">
                <a:alpha val="70000"/>
              </a:srgbClr>
            </a:outerShdw>
          </a:effectLst>
        </p:spPr>
      </p:pic>
      <p:pic>
        <p:nvPicPr>
          <p:cNvPr id="14" name="Рисунок 13" descr="амбар.png"/>
          <p:cNvPicPr>
            <a:picLocks noChangeAspect="1"/>
          </p:cNvPicPr>
          <p:nvPr/>
        </p:nvPicPr>
        <p:blipFill>
          <a:blip r:embed="rId13" cstate="print"/>
          <a:stretch>
            <a:fillRect/>
          </a:stretch>
        </p:blipFill>
        <p:spPr>
          <a:xfrm>
            <a:off x="7164288" y="4293096"/>
            <a:ext cx="543475" cy="650086"/>
          </a:xfrm>
          <a:prstGeom prst="rect">
            <a:avLst/>
          </a:prstGeom>
          <a:ln>
            <a:noFill/>
          </a:ln>
          <a:effectLst>
            <a:outerShdw blurRad="190500" algn="tl" rotWithShape="0">
              <a:srgbClr val="000000">
                <a:alpha val="70000"/>
              </a:srgbClr>
            </a:outerShdw>
          </a:effectLst>
        </p:spPr>
      </p:pic>
      <p:pic>
        <p:nvPicPr>
          <p:cNvPr id="15" name="Рисунок 14" descr="дом.png"/>
          <p:cNvPicPr>
            <a:picLocks noChangeAspect="1"/>
          </p:cNvPicPr>
          <p:nvPr/>
        </p:nvPicPr>
        <p:blipFill>
          <a:blip r:embed="rId14" cstate="print"/>
          <a:stretch>
            <a:fillRect/>
          </a:stretch>
        </p:blipFill>
        <p:spPr>
          <a:xfrm>
            <a:off x="7452320" y="4941168"/>
            <a:ext cx="547546" cy="648072"/>
          </a:xfrm>
          <a:prstGeom prst="rect">
            <a:avLst/>
          </a:prstGeom>
          <a:ln>
            <a:noFill/>
          </a:ln>
          <a:effectLst>
            <a:outerShdw blurRad="190500" algn="tl" rotWithShape="0">
              <a:srgbClr val="000000">
                <a:alpha val="70000"/>
              </a:srgbClr>
            </a:outerShdw>
          </a:effectLst>
        </p:spPr>
      </p:pic>
      <p:pic>
        <p:nvPicPr>
          <p:cNvPr id="16" name="Рисунок 15" descr="мост.png"/>
          <p:cNvPicPr>
            <a:picLocks noChangeAspect="1"/>
          </p:cNvPicPr>
          <p:nvPr/>
        </p:nvPicPr>
        <p:blipFill>
          <a:blip r:embed="rId15" cstate="print"/>
          <a:stretch>
            <a:fillRect/>
          </a:stretch>
        </p:blipFill>
        <p:spPr>
          <a:xfrm>
            <a:off x="7452320" y="5589240"/>
            <a:ext cx="553131" cy="576064"/>
          </a:xfrm>
          <a:prstGeom prst="rect">
            <a:avLst/>
          </a:prstGeom>
          <a:ln>
            <a:noFill/>
          </a:ln>
          <a:effectLst>
            <a:outerShdw blurRad="190500" algn="tl" rotWithShape="0">
              <a:srgbClr val="000000">
                <a:alpha val="70000"/>
              </a:srgbClr>
            </a:outerShdw>
          </a:effectLst>
        </p:spPr>
      </p:pic>
      <p:pic>
        <p:nvPicPr>
          <p:cNvPr id="17" name="Рисунок 16" descr="скала.png"/>
          <p:cNvPicPr>
            <a:picLocks noChangeAspect="1"/>
          </p:cNvPicPr>
          <p:nvPr/>
        </p:nvPicPr>
        <p:blipFill>
          <a:blip r:embed="rId16" cstate="print"/>
          <a:stretch>
            <a:fillRect/>
          </a:stretch>
        </p:blipFill>
        <p:spPr>
          <a:xfrm>
            <a:off x="7452320" y="6165304"/>
            <a:ext cx="576064" cy="576064"/>
          </a:xfrm>
          <a:prstGeom prst="rect">
            <a:avLst/>
          </a:prstGeom>
          <a:ln>
            <a:noFill/>
          </a:ln>
          <a:effectLst>
            <a:outerShdw blurRad="190500" algn="tl" rotWithShape="0">
              <a:srgbClr val="000000">
                <a:alpha val="70000"/>
              </a:srgbClr>
            </a:outerShdw>
          </a:effectLst>
        </p:spPr>
      </p:pic>
      <p:sp>
        <p:nvSpPr>
          <p:cNvPr id="31" name="Овал 30"/>
          <p:cNvSpPr/>
          <p:nvPr/>
        </p:nvSpPr>
        <p:spPr>
          <a:xfrm>
            <a:off x="2987824" y="2132856"/>
            <a:ext cx="576064" cy="504056"/>
          </a:xfrm>
          <a:prstGeom prst="ellipse">
            <a:avLst/>
          </a:prstGeom>
          <a:solidFill>
            <a:srgbClr val="4F81BD">
              <a:alpha val="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33333E-6 -0.00324 L 0.44896 -0.76644 " pathEditMode="relative" rAng="0" ptsTypes="AA">
                                      <p:cBhvr>
                                        <p:cTn id="6" dur="2000" fill="hold"/>
                                        <p:tgtEl>
                                          <p:spTgt spid="10"/>
                                        </p:tgtEl>
                                        <p:attrNameLst>
                                          <p:attrName>ppt_x</p:attrName>
                                          <p:attrName>ppt_y</p:attrName>
                                        </p:attrNameLst>
                                      </p:cBhvr>
                                      <p:rCtr x="224" y="-382"/>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00018 -2.22222E-6 L -0.13368 -0.81898 " pathEditMode="relative" ptsTypes="AA">
                                      <p:cBhvr>
                                        <p:cTn id="10" dur="2000" fill="hold"/>
                                        <p:tgtEl>
                                          <p:spTgt spid="17"/>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0.01198 0.02107 L 0.20069 -0.71389 " pathEditMode="relative" rAng="0" ptsTypes="AA">
                                      <p:cBhvr>
                                        <p:cTn id="14" dur="2000" fill="hold"/>
                                        <p:tgtEl>
                                          <p:spTgt spid="12"/>
                                        </p:tgtEl>
                                        <p:attrNameLst>
                                          <p:attrName>ppt_x</p:attrName>
                                          <p:attrName>ppt_y</p:attrName>
                                        </p:attrNameLst>
                                      </p:cBhvr>
                                      <p:rCtr x="106" y="-368"/>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0.01563 -0.00556 L 0.12587 -0.55139 " pathEditMode="relative" rAng="0" ptsTypes="AA">
                                      <p:cBhvr>
                                        <p:cTn id="18" dur="2000" fill="hold"/>
                                        <p:tgtEl>
                                          <p:spTgt spid="13"/>
                                        </p:tgtEl>
                                        <p:attrNameLst>
                                          <p:attrName>ppt_x</p:attrName>
                                          <p:attrName>ppt_y</p:attrName>
                                        </p:attrNameLst>
                                      </p:cBhvr>
                                      <p:rCtr x="55" y="-273"/>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nodeType="clickEffect">
                                  <p:stCondLst>
                                    <p:cond delay="0"/>
                                  </p:stCondLst>
                                  <p:childTnLst>
                                    <p:animMotion origin="layout" path="M -0.01962 -0.00972 L 0.03559 -0.36689 " pathEditMode="relative" rAng="0" ptsTypes="AA">
                                      <p:cBhvr>
                                        <p:cTn id="22" dur="2000" fill="hold"/>
                                        <p:tgtEl>
                                          <p:spTgt spid="11"/>
                                        </p:tgtEl>
                                        <p:attrNameLst>
                                          <p:attrName>ppt_x</p:attrName>
                                          <p:attrName>ppt_y</p:attrName>
                                        </p:attrNameLst>
                                      </p:cBhvr>
                                      <p:rCtr x="28" y="-179"/>
                                    </p:animMotion>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0.01528 0.00139 L 0.62951 -0.13518 " pathEditMode="relative" rAng="0" ptsTypes="AA">
                                      <p:cBhvr>
                                        <p:cTn id="26" dur="2000" fill="hold"/>
                                        <p:tgtEl>
                                          <p:spTgt spid="6"/>
                                        </p:tgtEl>
                                        <p:attrNameLst>
                                          <p:attrName>ppt_x</p:attrName>
                                          <p:attrName>ppt_y</p:attrName>
                                        </p:attrNameLst>
                                      </p:cBhvr>
                                      <p:rCtr x="307" y="-68"/>
                                    </p:animMotion>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nodeType="clickEffect">
                                  <p:stCondLst>
                                    <p:cond delay="0"/>
                                  </p:stCondLst>
                                  <p:childTnLst>
                                    <p:animMotion origin="layout" path="M 0.00486 -0.01111 L 0.36701 -0.4206 " pathEditMode="relative" rAng="0" ptsTypes="AA">
                                      <p:cBhvr>
                                        <p:cTn id="30" dur="2000" fill="hold"/>
                                        <p:tgtEl>
                                          <p:spTgt spid="9"/>
                                        </p:tgtEl>
                                        <p:attrNameLst>
                                          <p:attrName>ppt_x</p:attrName>
                                          <p:attrName>ppt_y</p:attrName>
                                        </p:attrNameLst>
                                      </p:cBhvr>
                                      <p:rCtr x="181" y="-205"/>
                                    </p:animMotion>
                                  </p:childTnLst>
                                </p:cTn>
                              </p:par>
                            </p:childTnLst>
                          </p:cTn>
                        </p:par>
                      </p:childTnLst>
                    </p:cTn>
                  </p:par>
                  <p:par>
                    <p:cTn id="31" fill="hold">
                      <p:stCondLst>
                        <p:cond delay="indefinite"/>
                      </p:stCondLst>
                      <p:childTnLst>
                        <p:par>
                          <p:cTn id="32" fill="hold">
                            <p:stCondLst>
                              <p:cond delay="0"/>
                            </p:stCondLst>
                            <p:childTnLst>
                              <p:par>
                                <p:cTn id="33" presetID="0" presetClass="path" presetSubtype="0" accel="50000" decel="50000" fill="hold" nodeType="clickEffect">
                                  <p:stCondLst>
                                    <p:cond delay="0"/>
                                  </p:stCondLst>
                                  <p:childTnLst>
                                    <p:animMotion origin="layout" path="M 2.77778E-7 2.59259E-6 L 0.37795 0.67199 " pathEditMode="relative" ptsTypes="AA">
                                      <p:cBhvr>
                                        <p:cTn id="34" dur="2000" fill="hold"/>
                                        <p:tgtEl>
                                          <p:spTgt spid="4"/>
                                        </p:tgtEl>
                                        <p:attrNameLst>
                                          <p:attrName>ppt_x</p:attrName>
                                          <p:attrName>ppt_y</p:attrName>
                                        </p:attrNameLst>
                                      </p:cBhvr>
                                    </p:animMotion>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nodeType="clickEffect">
                                  <p:stCondLst>
                                    <p:cond delay="0"/>
                                  </p:stCondLst>
                                  <p:childTnLst>
                                    <p:animMotion origin="layout" path="M 4.72222E-6 7.40741E-7 L 0.33072 -0.20996 " pathEditMode="relative" ptsTypes="AA">
                                      <p:cBhvr>
                                        <p:cTn id="38" dur="2000" fill="hold"/>
                                        <p:tgtEl>
                                          <p:spTgt spid="7"/>
                                        </p:tgtEl>
                                        <p:attrNameLst>
                                          <p:attrName>ppt_x</p:attrName>
                                          <p:attrName>ppt_y</p:attrName>
                                        </p:attrNameLst>
                                      </p:cBhvr>
                                    </p:animMotion>
                                  </p:childTnLst>
                                </p:cTn>
                              </p:par>
                            </p:childTnLst>
                          </p:cTn>
                        </p:par>
                      </p:childTnLst>
                    </p:cTn>
                  </p:par>
                  <p:par>
                    <p:cTn id="39" fill="hold">
                      <p:stCondLst>
                        <p:cond delay="indefinite"/>
                      </p:stCondLst>
                      <p:childTnLst>
                        <p:par>
                          <p:cTn id="40" fill="hold">
                            <p:stCondLst>
                              <p:cond delay="0"/>
                            </p:stCondLst>
                            <p:childTnLst>
                              <p:par>
                                <p:cTn id="41" presetID="0" presetClass="path" presetSubtype="0" accel="50000" decel="50000" fill="hold" nodeType="clickEffect">
                                  <p:stCondLst>
                                    <p:cond delay="0"/>
                                  </p:stCondLst>
                                  <p:childTnLst>
                                    <p:animMotion origin="layout" path="M -1.38889E-6 6.66667E-6 L -0.55903 -0.30462 " pathEditMode="relative" ptsTypes="AA">
                                      <p:cBhvr>
                                        <p:cTn id="42" dur="2000" fill="hold"/>
                                        <p:tgtEl>
                                          <p:spTgt spid="16"/>
                                        </p:tgtEl>
                                        <p:attrNameLst>
                                          <p:attrName>ppt_x</p:attrName>
                                          <p:attrName>ppt_y</p:attrName>
                                        </p:attrNameLst>
                                      </p:cBhvr>
                                    </p:animMotion>
                                  </p:childTnLst>
                                </p:cTn>
                              </p:par>
                            </p:childTnLst>
                          </p:cTn>
                        </p:par>
                      </p:childTnLst>
                    </p:cTn>
                  </p:par>
                  <p:par>
                    <p:cTn id="43" fill="hold">
                      <p:stCondLst>
                        <p:cond delay="indefinite"/>
                      </p:stCondLst>
                      <p:childTnLst>
                        <p:par>
                          <p:cTn id="44" fill="hold">
                            <p:stCondLst>
                              <p:cond delay="0"/>
                            </p:stCondLst>
                            <p:childTnLst>
                              <p:par>
                                <p:cTn id="45" presetID="0" presetClass="path" presetSubtype="0" accel="50000" decel="50000" fill="hold" nodeType="clickEffect">
                                  <p:stCondLst>
                                    <p:cond delay="0"/>
                                  </p:stCondLst>
                                  <p:childTnLst>
                                    <p:animMotion origin="layout" path="M 2.5E-6 6.66667E-6 L 0.14166 -0.40949 " pathEditMode="relative" ptsTypes="AA">
                                      <p:cBhvr>
                                        <p:cTn id="46" dur="2000" fill="hold"/>
                                        <p:tgtEl>
                                          <p:spTgt spid="8"/>
                                        </p:tgtEl>
                                        <p:attrNameLst>
                                          <p:attrName>ppt_x</p:attrName>
                                          <p:attrName>ppt_y</p:attrName>
                                        </p:attrNameLst>
                                      </p:cBhvr>
                                    </p:animMotion>
                                  </p:childTnLst>
                                </p:cTn>
                              </p:par>
                            </p:childTnLst>
                          </p:cTn>
                        </p:par>
                      </p:childTnLst>
                    </p:cTn>
                  </p:par>
                  <p:par>
                    <p:cTn id="47" fill="hold">
                      <p:stCondLst>
                        <p:cond delay="indefinite"/>
                      </p:stCondLst>
                      <p:childTnLst>
                        <p:par>
                          <p:cTn id="48" fill="hold">
                            <p:stCondLst>
                              <p:cond delay="0"/>
                            </p:stCondLst>
                            <p:childTnLst>
                              <p:par>
                                <p:cTn id="49" presetID="0" presetClass="path" presetSubtype="0" accel="50000" decel="50000" fill="hold" nodeType="clickEffect">
                                  <p:stCondLst>
                                    <p:cond delay="0"/>
                                  </p:stCondLst>
                                  <p:childTnLst>
                                    <p:animMotion origin="layout" path="M -4.72222E-6 1.48148E-6 L 0.0158 0.22037 " pathEditMode="relative" ptsTypes="AA">
                                      <p:cBhvr>
                                        <p:cTn id="50" dur="2000" fill="hold"/>
                                        <p:tgtEl>
                                          <p:spTgt spid="5"/>
                                        </p:tgtEl>
                                        <p:attrNameLst>
                                          <p:attrName>ppt_x</p:attrName>
                                          <p:attrName>ppt_y</p:attrName>
                                        </p:attrNameLst>
                                      </p:cBhvr>
                                    </p:animMotion>
                                  </p:childTnLst>
                                </p:cTn>
                              </p:par>
                            </p:childTnLst>
                          </p:cTn>
                        </p:par>
                      </p:childTnLst>
                    </p:cTn>
                  </p:par>
                  <p:par>
                    <p:cTn id="51" fill="hold">
                      <p:stCondLst>
                        <p:cond delay="indefinite"/>
                      </p:stCondLst>
                      <p:childTnLst>
                        <p:par>
                          <p:cTn id="52" fill="hold">
                            <p:stCondLst>
                              <p:cond delay="0"/>
                            </p:stCondLst>
                            <p:childTnLst>
                              <p:par>
                                <p:cTn id="53" presetID="0" presetClass="path" presetSubtype="0" accel="50000" decel="50000" fill="hold" nodeType="clickEffect">
                                  <p:stCondLst>
                                    <p:cond delay="0"/>
                                  </p:stCondLst>
                                  <p:childTnLst>
                                    <p:animMotion origin="layout" path="M 3.88889E-6 -7.40741E-7 L -0.7717 -0.57754 " pathEditMode="relative" ptsTypes="AA">
                                      <p:cBhvr>
                                        <p:cTn id="54" dur="2000" fill="hold"/>
                                        <p:tgtEl>
                                          <p:spTgt spid="15"/>
                                        </p:tgtEl>
                                        <p:attrNameLst>
                                          <p:attrName>ppt_x</p:attrName>
                                          <p:attrName>ppt_y</p:attrName>
                                        </p:attrNameLst>
                                      </p:cBhvr>
                                    </p:animMotion>
                                  </p:childTnLst>
                                </p:cTn>
                              </p:par>
                            </p:childTnLst>
                          </p:cTn>
                        </p:par>
                      </p:childTnLst>
                    </p:cTn>
                  </p:par>
                  <p:par>
                    <p:cTn id="55" fill="hold">
                      <p:stCondLst>
                        <p:cond delay="indefinite"/>
                      </p:stCondLst>
                      <p:childTnLst>
                        <p:par>
                          <p:cTn id="56" fill="hold">
                            <p:stCondLst>
                              <p:cond delay="0"/>
                            </p:stCondLst>
                            <p:childTnLst>
                              <p:par>
                                <p:cTn id="57" presetID="0" presetClass="path" presetSubtype="0" accel="50000" decel="50000" fill="hold" nodeType="clickEffect">
                                  <p:stCondLst>
                                    <p:cond delay="0"/>
                                  </p:stCondLst>
                                  <p:childTnLst>
                                    <p:animMotion origin="layout" path="M -0.00625 -0.02662 L -0.46284 -0.34144 " pathEditMode="relative" rAng="0" ptsTypes="AA">
                                      <p:cBhvr>
                                        <p:cTn id="58" dur="2000" fill="hold"/>
                                        <p:tgtEl>
                                          <p:spTgt spid="14"/>
                                        </p:tgtEl>
                                        <p:attrNameLst>
                                          <p:attrName>ppt_x</p:attrName>
                                          <p:attrName>ppt_y</p:attrName>
                                        </p:attrNameLst>
                                      </p:cBhvr>
                                      <p:rCtr x="-228" y="-15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latin typeface="Times New Roman" pitchFamily="18" charset="0"/>
                <a:cs typeface="Times New Roman" pitchFamily="18" charset="0"/>
              </a:rPr>
              <a:t>Литература</a:t>
            </a:r>
            <a:endParaRPr lang="ru-RU" dirty="0">
              <a:latin typeface="Times New Roman" pitchFamily="18" charset="0"/>
              <a:cs typeface="Times New Roman" pitchFamily="18" charset="0"/>
            </a:endParaRPr>
          </a:p>
        </p:txBody>
      </p:sp>
      <p:sp>
        <p:nvSpPr>
          <p:cNvPr id="6" name="Содержимое 5"/>
          <p:cNvSpPr>
            <a:spLocks noGrp="1"/>
          </p:cNvSpPr>
          <p:nvPr>
            <p:ph idx="1"/>
          </p:nvPr>
        </p:nvSpPr>
        <p:spPr>
          <a:xfrm>
            <a:off x="457200" y="1600201"/>
            <a:ext cx="8229600" cy="1468760"/>
          </a:xfrm>
        </p:spPr>
        <p:txBody>
          <a:bodyPr/>
          <a:lstStyle/>
          <a:p>
            <a:pPr indent="0">
              <a:buNone/>
            </a:pPr>
            <a:r>
              <a:rPr lang="ru-RU" dirty="0" smtClean="0">
                <a:latin typeface="Times New Roman" pitchFamily="18" charset="0"/>
                <a:cs typeface="Times New Roman" pitchFamily="18" charset="0"/>
              </a:rPr>
              <a:t>Е.В. Ерохина «Игровые уроки математики» М.: «Грамотей», 2008 г.</a:t>
            </a:r>
          </a:p>
          <a:p>
            <a:pPr>
              <a:buNone/>
            </a:pP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TotalTime>
  <Words>88</Words>
  <Application>Microsoft Office PowerPoint</Application>
  <PresentationFormat>Экран (4:3)</PresentationFormat>
  <Paragraphs>7</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Туристический маршрут</vt:lpstr>
      <vt:lpstr>Нахождение дроби от числа</vt:lpstr>
      <vt:lpstr>Слайд 3</vt:lpstr>
      <vt:lpstr>Слайд 4</vt:lpstr>
      <vt:lpstr>Литература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Kostya</dc:creator>
  <cp:lastModifiedBy>Kostya</cp:lastModifiedBy>
  <cp:revision>9</cp:revision>
  <dcterms:created xsi:type="dcterms:W3CDTF">2017-11-22T09:17:49Z</dcterms:created>
  <dcterms:modified xsi:type="dcterms:W3CDTF">2017-11-22T10:40:29Z</dcterms:modified>
</cp:coreProperties>
</file>