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72" r:id="rId3"/>
    <p:sldId id="294" r:id="rId4"/>
    <p:sldId id="295" r:id="rId5"/>
    <p:sldId id="293" r:id="rId6"/>
    <p:sldId id="274" r:id="rId7"/>
    <p:sldId id="346" r:id="rId8"/>
    <p:sldId id="273" r:id="rId9"/>
    <p:sldId id="279" r:id="rId10"/>
    <p:sldId id="280" r:id="rId11"/>
    <p:sldId id="276" r:id="rId12"/>
    <p:sldId id="277" r:id="rId13"/>
    <p:sldId id="282" r:id="rId14"/>
    <p:sldId id="281" r:id="rId15"/>
    <p:sldId id="284" r:id="rId16"/>
    <p:sldId id="283" r:id="rId17"/>
    <p:sldId id="278" r:id="rId18"/>
    <p:sldId id="345" r:id="rId19"/>
    <p:sldId id="344" r:id="rId20"/>
    <p:sldId id="342" r:id="rId21"/>
    <p:sldId id="34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C46"/>
    <a:srgbClr val="FFFF99"/>
    <a:srgbClr val="C3D69B"/>
    <a:srgbClr val="868F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29" autoAdjust="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47A12-FDEE-43B1-9D60-FFA493C26689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99D02-FB9C-40B2-8450-D276681F95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199D02-FB9C-40B2-8450-D276681F95C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7FEBB-4AE7-4186-AA21-E16F7E4F09AF}" type="datetimeFigureOut">
              <a:rPr lang="ru-RU" smtClean="0"/>
              <a:pPr/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D6BEB-52DC-44DB-AFD5-4151873F25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nashaucheba.ru/v39939/&#1091;&#1089;&#1086;&#1083;&#1100;&#1094;&#1077;&#1074;_&#1072;.&#1087;._&#1079;&#1072;&#1076;&#1072;&#1095;&#1080;_&#1087;&#1086;_&#1092;&#1080;&#1079;&#1080;&#1082;&#1077;_&#1089;_&#1093;&#1091;&#1076;&#1086;&#1078;&#1077;&#1089;&#1090;&#1074;&#1077;&#1085;&#1085;&#1099;&#1084;_&#1089;&#1086;&#1076;&#1077;&#1088;&#1078;&#1072;&#1085;&#1080;&#1077;&#1084;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otvet.imgsmail.ru/download/u_16c7e242cd24e63c099fc4534532e18e_8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916832"/>
            <a:ext cx="4867492" cy="453650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404664"/>
            <a:ext cx="8928992" cy="1470025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Физические з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адачи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</a:rPr>
              <a:t>с литературным содержанием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2420888"/>
            <a:ext cx="4644008" cy="1752600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 внеклассному мероприятию по физике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«Физики и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лирики»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427984" y="4941168"/>
            <a:ext cx="4464496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3C4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Выполнила: Максакова Е.В., учитель физики МБОУ «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63C4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Умётская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63C4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СОШ»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163C4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05064" y="116632"/>
            <a:ext cx="533893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Архимедова сила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124744"/>
            <a:ext cx="455719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  </a:t>
            </a:r>
            <a:r>
              <a:rPr lang="ru-RU" b="1" dirty="0" smtClean="0">
                <a:solidFill>
                  <a:srgbClr val="7030A0"/>
                </a:solidFill>
              </a:rPr>
              <a:t>2. </a:t>
            </a:r>
            <a:r>
              <a:rPr lang="ru-RU" dirty="0" smtClean="0"/>
              <a:t>В романе Ж. Верна "Пять недель на воздушном шаре" говориться, что воздушный шар, наполняемый водородом, имел ёмкость </a:t>
            </a:r>
            <a:r>
              <a:rPr lang="ru-RU" b="1" dirty="0" smtClean="0"/>
              <a:t>44847 кубических футов (англ. куб. фут равен 0,028315 м</a:t>
            </a:r>
            <a:r>
              <a:rPr lang="ru-RU" sz="2200" b="1" dirty="0" smtClean="0"/>
              <a:t>3</a:t>
            </a:r>
            <a:r>
              <a:rPr lang="ru-RU" b="1" dirty="0" smtClean="0"/>
              <a:t>) </a:t>
            </a:r>
            <a:r>
              <a:rPr lang="ru-RU" dirty="0" smtClean="0"/>
              <a:t>Какова подъёмная сила такого шара?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5949280"/>
            <a:ext cx="27933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15238 Н</a:t>
            </a:r>
          </a:p>
        </p:txBody>
      </p:sp>
      <p:pic>
        <p:nvPicPr>
          <p:cNvPr id="8194" name="Picture 2" descr="http://static.diary.ru/userdir/4/1/2/4/412473/792591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7311" y="655953"/>
            <a:ext cx="4120673" cy="5365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476672"/>
            <a:ext cx="298782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Архимедова сила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6156176" cy="2808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3. </a:t>
            </a:r>
            <a:r>
              <a:rPr lang="ru-RU" sz="2800" dirty="0" smtClean="0"/>
              <a:t>Баба-яга купила у Водяного слиток золота, причём взвешивание проходило под водой на пружинных весах и показало массу </a:t>
            </a:r>
            <a:r>
              <a:rPr lang="ru-RU" sz="2800" b="1" dirty="0" smtClean="0"/>
              <a:t>15 кг. </a:t>
            </a:r>
            <a:r>
              <a:rPr lang="ru-RU" sz="2800" dirty="0" smtClean="0"/>
              <a:t>Какова масса слитка в действительности? Кто какого обманул?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1844824"/>
            <a:ext cx="25721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15,8 кг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7172" name="Picture 4" descr="http://boombob.ru/img/picture/Apr/08/c98e746cafe0a5220e31c54be2865bfd/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870335"/>
            <a:ext cx="3600400" cy="3987666"/>
          </a:xfrm>
          <a:prstGeom prst="rect">
            <a:avLst/>
          </a:prstGeom>
          <a:noFill/>
        </p:spPr>
      </p:pic>
      <p:pic>
        <p:nvPicPr>
          <p:cNvPr id="7180" name="Picture 12" descr="https://ru1.anyfad.com/items/t1@20ef18ec-d8a0-421e-8a7d-b230f59be6ae/Zolotoy-slito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2780928"/>
            <a:ext cx="3312368" cy="2833131"/>
          </a:xfrm>
          <a:prstGeom prst="rect">
            <a:avLst/>
          </a:prstGeom>
          <a:noFill/>
        </p:spPr>
      </p:pic>
      <p:pic>
        <p:nvPicPr>
          <p:cNvPr id="7178" name="Picture 10" descr="http://paranormal-news.ru/_nw/110/9640149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2708920"/>
            <a:ext cx="2696393" cy="399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421196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Теплопередача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085184"/>
            <a:ext cx="41044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Q</a:t>
            </a:r>
            <a:r>
              <a:rPr lang="ru-RU" sz="2400" b="1" dirty="0" smtClean="0">
                <a:solidFill>
                  <a:srgbClr val="C00000"/>
                </a:solidFill>
              </a:rPr>
              <a:t>1</a:t>
            </a:r>
            <a:r>
              <a:rPr lang="ru-RU" sz="3200" b="1" dirty="0" smtClean="0">
                <a:solidFill>
                  <a:srgbClr val="C00000"/>
                </a:solidFill>
              </a:rPr>
              <a:t>= 2*10</a:t>
            </a:r>
            <a:r>
              <a:rPr lang="ru-RU" sz="3200" b="1" baseline="30000" dirty="0" smtClean="0">
                <a:solidFill>
                  <a:srgbClr val="C00000"/>
                </a:solidFill>
              </a:rPr>
              <a:t>4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 Дж, Q</a:t>
            </a:r>
            <a:r>
              <a:rPr lang="ru-RU" sz="2400" b="1" dirty="0" smtClean="0">
                <a:solidFill>
                  <a:srgbClr val="C00000"/>
                </a:solidFill>
              </a:rPr>
              <a:t>2</a:t>
            </a:r>
            <a:r>
              <a:rPr lang="ru-RU" sz="3200" b="1" dirty="0" smtClean="0">
                <a:solidFill>
                  <a:srgbClr val="C00000"/>
                </a:solidFill>
              </a:rPr>
              <a:t>= 2,2*10</a:t>
            </a:r>
            <a:r>
              <a:rPr lang="ru-RU" sz="3200" b="1" baseline="30000" dirty="0" smtClean="0">
                <a:solidFill>
                  <a:srgbClr val="C00000"/>
                </a:solidFill>
              </a:rPr>
              <a:t>7</a:t>
            </a:r>
            <a:r>
              <a:rPr lang="ru-RU" sz="3200" b="1" dirty="0" smtClean="0">
                <a:solidFill>
                  <a:srgbClr val="C00000"/>
                </a:solidFill>
              </a:rPr>
              <a:t> Дж,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не растает.</a:t>
            </a:r>
          </a:p>
        </p:txBody>
      </p:sp>
      <p:pic>
        <p:nvPicPr>
          <p:cNvPr id="6146" name="Picture 2" descr="http://chitaem-rastem.ru/wp-content/uploads/2015/5/skazka-s-kartinkami-snegurochka-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3968" y="404664"/>
            <a:ext cx="4703478" cy="604867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2" y="1484784"/>
            <a:ext cx="42484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1. </a:t>
            </a:r>
            <a:r>
              <a:rPr lang="ru-RU" sz="2800" dirty="0" smtClean="0"/>
              <a:t>Растает ли Снегурочка массой </a:t>
            </a:r>
            <a:r>
              <a:rPr lang="ru-RU" sz="2800" b="1" dirty="0" smtClean="0"/>
              <a:t>60 кг </a:t>
            </a:r>
            <a:r>
              <a:rPr lang="ru-RU" sz="2800" dirty="0" smtClean="0"/>
              <a:t>при прыжке через костёр, если его общая мощность </a:t>
            </a:r>
            <a:r>
              <a:rPr lang="ru-RU" sz="2800" b="1" dirty="0" smtClean="0"/>
              <a:t>10 кВт</a:t>
            </a:r>
            <a:r>
              <a:rPr lang="ru-RU" sz="2800" dirty="0" smtClean="0"/>
              <a:t>? Нормальная температура тела Снегурочки </a:t>
            </a:r>
            <a:r>
              <a:rPr lang="ru-RU" sz="2800" b="1" dirty="0" smtClean="0"/>
              <a:t>-10</a:t>
            </a:r>
            <a:r>
              <a:rPr lang="en-US" sz="2800" dirty="0" smtClean="0"/>
              <a:t> °</a:t>
            </a:r>
            <a:r>
              <a:rPr lang="en-US" sz="2800" b="1" dirty="0" smtClean="0"/>
              <a:t>C</a:t>
            </a:r>
            <a:r>
              <a:rPr lang="ru-RU" sz="2800" dirty="0" smtClean="0"/>
              <a:t>. Время прыжка  </a:t>
            </a:r>
            <a:r>
              <a:rPr lang="ru-RU" sz="2800" b="1" dirty="0" smtClean="0"/>
              <a:t>2 с</a:t>
            </a:r>
            <a:r>
              <a:rPr lang="ru-RU" sz="2800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4139952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Теплопередача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122" name="Picture 2" descr="http://st.depositphotos.com/1526816/1601/v/950/depositphotos_16015373-a-swiming-poo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59" y="2924944"/>
            <a:ext cx="6732241" cy="3661973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7504" y="620688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2. </a:t>
            </a:r>
            <a:r>
              <a:rPr lang="ru-RU" sz="2400" dirty="0" smtClean="0"/>
              <a:t>Какой станет температура воды в бассейне объёмом </a:t>
            </a:r>
            <a:r>
              <a:rPr lang="ru-RU" sz="2400" b="1" dirty="0" smtClean="0"/>
              <a:t>10 м</a:t>
            </a:r>
            <a:r>
              <a:rPr lang="ru-RU" sz="2400" b="1" baseline="30000" dirty="0" smtClean="0"/>
              <a:t>3</a:t>
            </a:r>
            <a:r>
              <a:rPr lang="ru-RU" sz="2400" dirty="0" smtClean="0"/>
              <a:t> , если в начале она была </a:t>
            </a:r>
            <a:r>
              <a:rPr lang="ru-RU" sz="2400" b="1" dirty="0" smtClean="0"/>
              <a:t>15 </a:t>
            </a:r>
            <a:r>
              <a:rPr lang="en-US" sz="2400" b="1" dirty="0" smtClean="0"/>
              <a:t>°C</a:t>
            </a:r>
            <a:r>
              <a:rPr lang="ru-RU" sz="2400" dirty="0" smtClean="0"/>
              <a:t>, а потом в неё нырнул гуманоид, который нагрелся на Солнце до </a:t>
            </a:r>
            <a:r>
              <a:rPr lang="ru-RU" sz="2400" b="1" dirty="0" smtClean="0"/>
              <a:t>100</a:t>
            </a:r>
            <a:r>
              <a:rPr lang="en-US" sz="2400" dirty="0" smtClean="0"/>
              <a:t>°</a:t>
            </a:r>
            <a:r>
              <a:rPr lang="en-US" sz="2400" b="1" dirty="0" smtClean="0"/>
              <a:t>C</a:t>
            </a:r>
            <a:r>
              <a:rPr lang="ru-RU" sz="2400" dirty="0" smtClean="0"/>
              <a:t>. </a:t>
            </a:r>
            <a:endParaRPr lang="ru-RU" sz="2800" dirty="0" smtClean="0"/>
          </a:p>
        </p:txBody>
      </p:sp>
      <p:pic>
        <p:nvPicPr>
          <p:cNvPr id="3" name="Picture 2" descr="http://animashki.org/uploads/posts/2016-07/1467707697_3262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800" y="1772816"/>
            <a:ext cx="2592288" cy="374441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9512" y="1772816"/>
            <a:ext cx="31318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Гуманоид с планеты «С–4200» имеет массу </a:t>
            </a:r>
            <a:r>
              <a:rPr lang="ru-RU" sz="2400" b="1" dirty="0" smtClean="0"/>
              <a:t>300 кг</a:t>
            </a:r>
            <a:r>
              <a:rPr lang="ru-RU" sz="2400" dirty="0" smtClean="0"/>
              <a:t> и удельную теплоемкость тела в </a:t>
            </a:r>
            <a:r>
              <a:rPr lang="ru-RU" sz="2400" b="1" dirty="0" smtClean="0"/>
              <a:t>200</a:t>
            </a:r>
            <a:r>
              <a:rPr lang="ru-RU" sz="2400" dirty="0" smtClean="0"/>
              <a:t> раз большую, чем удельная теплоемкость воды.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661248"/>
            <a:ext cx="23042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88</a:t>
            </a:r>
            <a:r>
              <a:rPr lang="en-US" sz="3200" b="1" dirty="0" smtClean="0"/>
              <a:t> </a:t>
            </a:r>
            <a:r>
              <a:rPr lang="en-US" sz="3200" b="1" dirty="0" smtClean="0">
                <a:solidFill>
                  <a:srgbClr val="C00000"/>
                </a:solidFill>
              </a:rPr>
              <a:t>°C</a:t>
            </a:r>
            <a:endParaRPr lang="ru-RU" sz="32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51949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Теплопередача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6021288"/>
            <a:ext cx="29071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Ответ: 25 часов</a:t>
            </a:r>
          </a:p>
        </p:txBody>
      </p:sp>
      <p:pic>
        <p:nvPicPr>
          <p:cNvPr id="4098" name="Picture 2" descr="http://dob.1september.ru/2010/05/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700358"/>
            <a:ext cx="4788024" cy="5378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9512" y="764704"/>
            <a:ext cx="43559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3</a:t>
            </a:r>
            <a:r>
              <a:rPr lang="ru-RU" sz="2000" dirty="0" smtClean="0"/>
              <a:t>. </a:t>
            </a:r>
            <a:r>
              <a:rPr lang="ru-RU" sz="2400" dirty="0" smtClean="0"/>
              <a:t>Змей Горыныч съедает за обедом </a:t>
            </a:r>
            <a:r>
              <a:rPr lang="ru-RU" sz="2400" b="1" dirty="0" smtClean="0"/>
              <a:t>5 м</a:t>
            </a:r>
            <a:r>
              <a:rPr lang="ru-RU" sz="2400" b="1" baseline="30000" dirty="0" smtClean="0"/>
              <a:t>3</a:t>
            </a:r>
            <a:r>
              <a:rPr lang="en-US" sz="2400" b="1" dirty="0" smtClean="0"/>
              <a:t> </a:t>
            </a:r>
            <a:r>
              <a:rPr lang="ru-RU" sz="2400" dirty="0" smtClean="0"/>
              <a:t>осиновых дров. Сколько часов может вести бой с тремя богатырями, если для битвы Горынычу необходима средняя мощность </a:t>
            </a:r>
            <a:r>
              <a:rPr lang="ru-RU" sz="2400" b="1" dirty="0" smtClean="0"/>
              <a:t>30 кВт</a:t>
            </a:r>
            <a:r>
              <a:rPr lang="ru-RU" sz="2400" dirty="0" smtClean="0"/>
              <a:t> на одного богатыря. Боевой КПД пресмыкающегося </a:t>
            </a:r>
            <a:r>
              <a:rPr lang="ru-RU" sz="2400" b="1" dirty="0" smtClean="0"/>
              <a:t>30%.</a:t>
            </a:r>
            <a:r>
              <a:rPr lang="ru-RU" sz="2400" dirty="0" smtClean="0"/>
              <a:t>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i="1" dirty="0" smtClean="0"/>
              <a:t>Удельная теплота сгорания осиновых дров – q</a:t>
            </a:r>
            <a:r>
              <a:rPr lang="ru-RU" sz="2400" b="1" i="1" baseline="-25000" dirty="0" smtClean="0"/>
              <a:t>1</a:t>
            </a:r>
            <a:r>
              <a:rPr lang="ru-RU" sz="2400" b="1" i="1" dirty="0" smtClean="0"/>
              <a:t>=1,00∙10</a:t>
            </a:r>
            <a:r>
              <a:rPr lang="ru-RU" sz="2400" b="1" i="1" baseline="30000" dirty="0" smtClean="0"/>
              <a:t>7</a:t>
            </a:r>
            <a:r>
              <a:rPr lang="ru-RU" sz="2400" b="1" i="1" dirty="0" smtClean="0"/>
              <a:t> Дж/кг, а их плотность  </a:t>
            </a:r>
            <a:r>
              <a:rPr lang="en-US" sz="2400" b="1" i="1" dirty="0" smtClean="0"/>
              <a:t>ρ</a:t>
            </a:r>
            <a:r>
              <a:rPr lang="ru-RU" sz="2400" b="1" i="1" dirty="0" smtClean="0"/>
              <a:t>= 550 кг/м</a:t>
            </a:r>
            <a:r>
              <a:rPr lang="ru-RU" sz="2400" b="1" i="1" baseline="30000" dirty="0" smtClean="0"/>
              <a:t>3</a:t>
            </a:r>
            <a:r>
              <a:rPr lang="ru-RU" sz="2400" b="1" i="1" dirty="0" smtClean="0"/>
              <a:t>.</a:t>
            </a:r>
          </a:p>
          <a:p>
            <a:pPr>
              <a:buNone/>
            </a:pP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playcast.ru/uploads/2012/12/06/418121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1920" y="260648"/>
            <a:ext cx="5097787" cy="64802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906888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Основы динамики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949280"/>
            <a:ext cx="28991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Ответ: 393,75 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196752"/>
            <a:ext cx="38164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1. </a:t>
            </a:r>
            <a:r>
              <a:rPr lang="ru-RU" sz="2800" dirty="0" smtClean="0"/>
              <a:t>Чему равно трение покоя Репки в земле, если Дедка может создавать усилие в </a:t>
            </a:r>
            <a:r>
              <a:rPr lang="ru-RU" sz="2800" b="1" dirty="0" smtClean="0"/>
              <a:t>200Н</a:t>
            </a:r>
            <a:r>
              <a:rPr lang="ru-RU" sz="2800" dirty="0" smtClean="0"/>
              <a:t>, а усилие каждого последующего персонажа </a:t>
            </a:r>
            <a:r>
              <a:rPr lang="ru-RU" sz="2800" b="1" dirty="0" smtClean="0"/>
              <a:t>вдвое меньше</a:t>
            </a:r>
            <a:r>
              <a:rPr lang="ru-RU" sz="2800" dirty="0" smtClean="0"/>
              <a:t>, чем у предыдущего?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16632"/>
            <a:ext cx="442798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Основы динамики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53136" y="1412776"/>
            <a:ext cx="4690864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   2. </a:t>
            </a:r>
            <a:r>
              <a:rPr lang="ru-RU" dirty="0" smtClean="0"/>
              <a:t>Ракетный двигатель в ступе Бабы-яги развивает усилие в </a:t>
            </a:r>
            <a:r>
              <a:rPr lang="ru-RU" b="1" dirty="0" smtClean="0"/>
              <a:t>5 кН</a:t>
            </a:r>
            <a:r>
              <a:rPr lang="ru-RU" dirty="0" smtClean="0"/>
              <a:t>. Какое ускорение в вертикальном направлении может получить Баба-яга если её масса вместе со ступой составляет </a:t>
            </a:r>
            <a:r>
              <a:rPr lang="ru-RU" b="1" dirty="0" smtClean="0"/>
              <a:t>250 кг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5949280"/>
            <a:ext cx="26891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10 м/с</a:t>
            </a:r>
            <a:r>
              <a:rPr lang="ru-RU" sz="3200" b="1" baseline="30000" dirty="0" smtClean="0">
                <a:solidFill>
                  <a:srgbClr val="C00000"/>
                </a:solidFill>
              </a:rPr>
              <a:t>2</a:t>
            </a:r>
            <a:endParaRPr lang="ru-RU" sz="2000" b="1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 descr="https://i.pinimg.com/736x/9c/35/92/9c3592441884b971b25fabaf0227814e--witches-maxin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36712"/>
            <a:ext cx="4788024" cy="56946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folderlinks.ru/files/imagecache/700x/U1/37/1a/1c/Geroi_russkih_skazok_7acf3a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92696"/>
            <a:ext cx="4211960" cy="54567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274638"/>
            <a:ext cx="483488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Основы динамики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7072" y="1484784"/>
            <a:ext cx="5087416" cy="4277071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b="1" dirty="0" smtClean="0">
                <a:solidFill>
                  <a:schemeClr val="accent3">
                    <a:lumMod val="50000"/>
                  </a:schemeClr>
                </a:solidFill>
              </a:rPr>
              <a:t>         3. </a:t>
            </a:r>
            <a:r>
              <a:rPr lang="ru-RU" sz="3800" dirty="0" smtClean="0"/>
              <a:t>Коэффициент трения Ильи Муромца о седло </a:t>
            </a:r>
            <a:r>
              <a:rPr lang="ru-RU" sz="3800" b="1" dirty="0" smtClean="0"/>
              <a:t>0,2</a:t>
            </a:r>
            <a:r>
              <a:rPr lang="ru-RU" sz="3800" dirty="0" smtClean="0"/>
              <a:t>, а коэффициент трения копыт его коня Сивки-Бурки о поверхность родной земли равен </a:t>
            </a:r>
            <a:r>
              <a:rPr lang="ru-RU" sz="3800" b="1" dirty="0" smtClean="0"/>
              <a:t>0,3</a:t>
            </a:r>
            <a:r>
              <a:rPr lang="ru-RU" sz="3800" dirty="0" smtClean="0"/>
              <a:t>. С каким максимальным ускорением конь может помчаться на битву с врагом?</a:t>
            </a:r>
          </a:p>
          <a:p>
            <a:pPr>
              <a:buNone/>
            </a:pPr>
            <a:r>
              <a:rPr lang="ru-RU" sz="3800" dirty="0" smtClean="0"/>
              <a:t>        </a:t>
            </a:r>
            <a:r>
              <a:rPr lang="ru-RU" sz="3600" dirty="0" smtClean="0"/>
              <a:t> Помчится ли богатырь на битву с ворогом верхом на коне или останется сидеть на сырой земле при старте Сивки-Бурки с максимальным ускорением?</a:t>
            </a:r>
            <a:endParaRPr lang="ru-RU" sz="38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868144" y="5949280"/>
            <a:ext cx="3024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Ответ: 3</a:t>
            </a:r>
            <a:r>
              <a:rPr lang="ru-RU" sz="3200" b="1" dirty="0" smtClean="0">
                <a:solidFill>
                  <a:srgbClr val="C00000"/>
                </a:solidFill>
              </a:rPr>
              <a:t> м/с</a:t>
            </a:r>
            <a:r>
              <a:rPr lang="ru-RU" sz="3200" b="1" baseline="30000" dirty="0" smtClean="0">
                <a:solidFill>
                  <a:srgbClr val="C00000"/>
                </a:solidFill>
              </a:rPr>
              <a:t>2</a:t>
            </a:r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endParaRPr lang="ru-RU" sz="20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8" name="Picture 12" descr="http://mtdata.ru/u19/photoA5FD/20856834345-0/origina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060848"/>
            <a:ext cx="4392488" cy="464558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823520" y="6021288"/>
            <a:ext cx="43204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1700 м (1,7 км)</a:t>
            </a:r>
            <a:endParaRPr lang="ru-RU" sz="2000" b="1" dirty="0" smtClean="0">
              <a:solidFill>
                <a:srgbClr val="C00000"/>
              </a:solidFill>
            </a:endParaRPr>
          </a:p>
        </p:txBody>
      </p:sp>
      <p:pic>
        <p:nvPicPr>
          <p:cNvPr id="24592" name="Picture 16" descr="http://hddfhm.com/images/clipart-holmes-sherlock-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392200">
            <a:off x="6470689" y="75779"/>
            <a:ext cx="2592288" cy="2760786"/>
          </a:xfrm>
          <a:prstGeom prst="rect">
            <a:avLst/>
          </a:prstGeom>
          <a:noFill/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79512" y="260648"/>
            <a:ext cx="4752528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Скорость. Волны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590" name="Picture 14" descr="http://clipart-library.com/data_images/96035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840000">
            <a:off x="5342457" y="812631"/>
            <a:ext cx="1811452" cy="182948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779912" y="2780928"/>
            <a:ext cx="5364088" cy="267765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dirty="0" smtClean="0"/>
              <a:t> </a:t>
            </a:r>
            <a:r>
              <a:rPr lang="ru-RU" sz="2400" dirty="0" smtClean="0"/>
              <a:t> 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1. </a:t>
            </a:r>
            <a:r>
              <a:rPr lang="ru-RU" sz="2000" dirty="0" smtClean="0"/>
              <a:t>Шерлок Холмс, наблюдая за собакой </a:t>
            </a:r>
            <a:r>
              <a:rPr lang="ru-RU" sz="2000" dirty="0" err="1" smtClean="0"/>
              <a:t>Баскервилей</a:t>
            </a:r>
            <a:r>
              <a:rPr lang="ru-RU" sz="2000" dirty="0" smtClean="0"/>
              <a:t> в бинокль, заметил, что она начинает выть как только полностью вылезает из конуры, а звук доходит только через </a:t>
            </a:r>
            <a:r>
              <a:rPr lang="ru-RU" sz="2000" b="1" dirty="0" smtClean="0"/>
              <a:t>5 с</a:t>
            </a:r>
            <a:r>
              <a:rPr lang="ru-RU" sz="2000" dirty="0" smtClean="0"/>
              <a:t>. Сыщик тут же определил расстояние до конуры. Чему оно равно? Скорость звука в воздухе </a:t>
            </a:r>
            <a:r>
              <a:rPr lang="ru-RU" sz="2000" b="1" dirty="0" smtClean="0"/>
              <a:t>340 м/с.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00808"/>
            <a:ext cx="3960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2. </a:t>
            </a:r>
            <a:r>
              <a:rPr lang="ru-RU" sz="2400" dirty="0" smtClean="0"/>
              <a:t>Вместо утренней зарядки </a:t>
            </a:r>
            <a:r>
              <a:rPr lang="ru-RU" sz="2400" b="1" dirty="0" err="1" smtClean="0"/>
              <a:t>Тарзан</a:t>
            </a:r>
            <a:r>
              <a:rPr lang="ru-RU" sz="2400" dirty="0" smtClean="0"/>
              <a:t> качается на лиане и делает </a:t>
            </a:r>
            <a:r>
              <a:rPr lang="ru-RU" sz="2400" b="1" dirty="0" smtClean="0"/>
              <a:t>100</a:t>
            </a:r>
            <a:r>
              <a:rPr lang="ru-RU" sz="2400" dirty="0" smtClean="0"/>
              <a:t> колебаний. Сколько времени он тратит на это полезное занятие, если длина лианы </a:t>
            </a:r>
            <a:r>
              <a:rPr lang="ru-RU" sz="2400" b="1" dirty="0" smtClean="0"/>
              <a:t>9 м</a:t>
            </a:r>
            <a:r>
              <a:rPr lang="ru-RU" sz="2400" dirty="0" smtClean="0"/>
              <a:t>?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1380" name="Picture 4" descr="https://freeclipartspot.com/storage/upload/tarzan-clip-art/tarzan-clip-art-3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0124" y="188640"/>
            <a:ext cx="4723876" cy="654181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5805264"/>
            <a:ext cx="38945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600с (10 мин)</a:t>
            </a:r>
            <a:endParaRPr lang="ru-RU" sz="2000" b="1" dirty="0" smtClean="0">
              <a:solidFill>
                <a:srgbClr val="C0000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4427984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Колебания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51520" y="1484784"/>
            <a:ext cx="8712968" cy="4752528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95536" y="548680"/>
            <a:ext cx="2016224" cy="936104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332656"/>
            <a:ext cx="44859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Реши задачу</a:t>
            </a:r>
            <a:endParaRPr lang="ru-RU" sz="5400" b="1" cap="all" spc="0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692696"/>
            <a:ext cx="1800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5 этап</a:t>
            </a:r>
            <a:endParaRPr lang="ru-RU" sz="4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1772816"/>
            <a:ext cx="8352928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cap="none" spc="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Плотность                        </a:t>
            </a:r>
            <a:r>
              <a:rPr lang="ru-RU" sz="44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2" action="ppaction://hlinksldjump"/>
              </a:rPr>
              <a:t>1</a:t>
            </a:r>
            <a:r>
              <a:rPr lang="ru-RU" sz="44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44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3" action="ppaction://hlinksldjump"/>
              </a:rPr>
              <a:t>2</a:t>
            </a:r>
            <a:r>
              <a:rPr lang="ru-RU" sz="44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4400" b="1" cap="none" spc="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4" action="ppaction://hlinksldjump"/>
              </a:rPr>
              <a:t>3</a:t>
            </a:r>
            <a:endParaRPr lang="ru-RU" sz="4400" b="1" cap="none" spc="0" dirty="0" smtClean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Давление                         </a:t>
            </a:r>
            <a:r>
              <a:rPr lang="ru-RU" sz="4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5" action="ppaction://hlinksldjump"/>
              </a:rPr>
              <a:t>1</a:t>
            </a:r>
            <a:r>
              <a:rPr lang="ru-RU" sz="4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4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6" action="ppaction://hlinksldjump"/>
              </a:rPr>
              <a:t>2</a:t>
            </a:r>
            <a:r>
              <a:rPr lang="ru-RU" sz="4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4400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7" action="ppaction://hlinksldjump"/>
              </a:rPr>
              <a:t>3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</a:p>
          <a:p>
            <a:r>
              <a:rPr lang="ru-RU" sz="4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Архимедова сила          </a:t>
            </a:r>
            <a:r>
              <a:rPr lang="ru-RU" sz="4400" b="1" cap="none" spc="0" dirty="0" smtClean="0">
                <a:ln w="1905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8" action="ppaction://hlinksldjump"/>
              </a:rPr>
              <a:t>1</a:t>
            </a:r>
            <a:r>
              <a:rPr lang="ru-RU" sz="4400" b="1" cap="none" spc="0" dirty="0" smtClean="0">
                <a:ln w="1905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4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4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9" action="ppaction://hlinksldjump"/>
              </a:rPr>
              <a:t>2</a:t>
            </a:r>
            <a:r>
              <a:rPr lang="ru-RU" sz="4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4400" b="1" cap="none" spc="0" dirty="0" smtClean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0" action="ppaction://hlinksldjump"/>
              </a:rPr>
              <a:t>3</a:t>
            </a:r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</a:t>
            </a:r>
          </a:p>
          <a:p>
            <a:r>
              <a:rPr lang="ru-RU" sz="4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Теплопередача               </a:t>
            </a:r>
            <a:r>
              <a:rPr lang="ru-RU" sz="4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1" action="ppaction://hlinksldjump"/>
              </a:rPr>
              <a:t>1</a:t>
            </a:r>
            <a:r>
              <a:rPr lang="ru-RU" sz="4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4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2" action="ppaction://hlinksldjump"/>
              </a:rPr>
              <a:t>2</a:t>
            </a:r>
            <a:r>
              <a:rPr lang="ru-RU" sz="4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4400" b="1" cap="none" spc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3" action="ppaction://hlinksldjump"/>
              </a:rPr>
              <a:t>3</a:t>
            </a:r>
            <a:endParaRPr lang="ru-RU" sz="4400" b="1" cap="none" spc="0" dirty="0" smtClean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400" b="1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Основы динамики         </a:t>
            </a:r>
            <a:r>
              <a:rPr lang="ru-RU" sz="4400" b="1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4" action="ppaction://hlinksldjump"/>
              </a:rPr>
              <a:t>1</a:t>
            </a:r>
            <a:r>
              <a:rPr lang="ru-RU" sz="4400" b="1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4400" b="1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5" action="ppaction://hlinksldjump"/>
              </a:rPr>
              <a:t>2</a:t>
            </a:r>
            <a:r>
              <a:rPr lang="ru-RU" sz="4400" b="1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4400" b="1" cap="none" spc="0" dirty="0" smtClean="0">
                <a:ln w="1905"/>
                <a:solidFill>
                  <a:schemeClr val="accent3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6" action="ppaction://hlinksldjump"/>
              </a:rPr>
              <a:t>3</a:t>
            </a:r>
            <a:endParaRPr lang="ru-RU" sz="4400" b="1" cap="none" spc="0" dirty="0" smtClean="0">
              <a:ln w="1905"/>
              <a:solidFill>
                <a:schemeClr val="accent3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4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Разные по механике     </a:t>
            </a:r>
            <a:r>
              <a:rPr lang="ru-RU" sz="44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7" action="ppaction://hlinksldjump"/>
              </a:rPr>
              <a:t>1</a:t>
            </a:r>
            <a:r>
              <a:rPr lang="ru-RU" sz="44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ru-RU" sz="44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8" action="ppaction://hlinksldjump"/>
              </a:rPr>
              <a:t>2</a:t>
            </a:r>
            <a:r>
              <a:rPr lang="ru-RU" sz="44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ru-RU" sz="44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rId19" action="ppaction://hlinksldjump"/>
              </a:rPr>
              <a:t>3</a:t>
            </a:r>
            <a:r>
              <a:rPr lang="ru-RU" sz="44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r>
              <a:rPr lang="ru-RU" sz="4400" b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hlinkClick r:id="" action="ppaction://noaction"/>
              </a:rPr>
              <a:t>4</a:t>
            </a:r>
            <a:endParaRPr lang="ru-RU" sz="44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1043608" y="1052736"/>
            <a:ext cx="3744416" cy="3312368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1412776"/>
            <a:ext cx="313184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3. </a:t>
            </a:r>
            <a:r>
              <a:rPr lang="ru-RU" sz="2400" dirty="0" smtClean="0"/>
              <a:t>Какую скорость должен набрать в полете </a:t>
            </a:r>
            <a:r>
              <a:rPr lang="ru-RU" sz="2400" dirty="0" err="1" smtClean="0"/>
              <a:t>Карлсон</a:t>
            </a:r>
            <a:r>
              <a:rPr lang="ru-RU" sz="2400" dirty="0" smtClean="0"/>
              <a:t>, чтобы сделать мертвую петлю радиусом </a:t>
            </a:r>
            <a:r>
              <a:rPr lang="ru-RU" sz="2400" b="1" dirty="0" smtClean="0"/>
              <a:t>12 м </a:t>
            </a:r>
            <a:r>
              <a:rPr lang="ru-RU" sz="2400" dirty="0" smtClean="0"/>
              <a:t>и испытать на ее вершине радостное чувство невесомости?</a:t>
            </a:r>
            <a:endParaRPr lang="ru-RU" sz="2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716016" y="116632"/>
            <a:ext cx="4427984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Основы динамики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5949280"/>
            <a:ext cx="26891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11 м/с</a:t>
            </a:r>
            <a:r>
              <a:rPr lang="ru-RU" sz="3200" b="1" baseline="30000" dirty="0" smtClean="0">
                <a:solidFill>
                  <a:srgbClr val="C00000"/>
                </a:solidFill>
              </a:rPr>
              <a:t>2</a:t>
            </a:r>
            <a:endParaRPr lang="ru-RU" sz="2000" b="1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 descr="http://kartin.fastimagess.ru/img-q5y5x5n4g40414p5r4r4f4p5q5s574t2r4z5/images/attach/346/JHxt88Wd6R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1219903">
            <a:off x="1627011" y="229792"/>
            <a:ext cx="1944402" cy="1421346"/>
          </a:xfrm>
          <a:prstGeom prst="rect">
            <a:avLst/>
          </a:prstGeom>
          <a:noFill/>
        </p:spPr>
      </p:pic>
      <p:pic>
        <p:nvPicPr>
          <p:cNvPr id="8" name="Picture 2" descr="http://kartin.fastimagess.ru/img-q5y5x5n4g40414p5r4r4f4p5q5s574t2r4z5/images/attach/346/JHxt88Wd6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789040"/>
            <a:ext cx="4076064" cy="2979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23728" y="1916832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http://nashaucheba.ru/v39939/</a:t>
            </a:r>
            <a:r>
              <a:rPr lang="ru-RU" dirty="0" err="1" smtClean="0">
                <a:hlinkClick r:id="rId2"/>
              </a:rPr>
              <a:t>усольцев_а.п._задачи_по_физике_с_художественным_содержанием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16832"/>
            <a:ext cx="42484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1.</a:t>
            </a:r>
            <a:r>
              <a:rPr lang="ru-RU" sz="3200" dirty="0" smtClean="0"/>
              <a:t> Какую плотность имеет Людоед массой </a:t>
            </a:r>
            <a:r>
              <a:rPr lang="ru-RU" sz="3200" b="1" dirty="0" smtClean="0"/>
              <a:t>115 кг </a:t>
            </a:r>
            <a:r>
              <a:rPr lang="ru-RU" sz="3200" dirty="0" smtClean="0"/>
              <a:t>при превращении в мышку объемом </a:t>
            </a:r>
            <a:r>
              <a:rPr lang="ru-RU" sz="3200" b="1" dirty="0" smtClean="0"/>
              <a:t>15 см</a:t>
            </a:r>
            <a:r>
              <a:rPr lang="ru-RU" sz="3200" b="1" baseline="30000" dirty="0" smtClean="0"/>
              <a:t>3</a:t>
            </a:r>
            <a:r>
              <a:rPr lang="ru-RU" sz="3200" dirty="0" smtClean="0"/>
              <a:t>? </a:t>
            </a:r>
            <a:endParaRPr lang="ru-RU" sz="3200" dirty="0"/>
          </a:p>
        </p:txBody>
      </p:sp>
      <p:sp>
        <p:nvSpPr>
          <p:cNvPr id="13314" name="AutoShape 2" descr="http://proxy.whoisaaronbrown.com/proxy/http:/mirgif.com/mal/jemocii/jemocii_8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://proxy.whoisaaronbrown.com/proxy/http:/mirgif.com/mal/jemocii/jemocii_8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4" name="Picture 12" descr="http://illustrators.ru/uploads/illustration/image/34899/main_34899_original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13998" y="74290"/>
            <a:ext cx="4830002" cy="6783710"/>
          </a:xfrm>
          <a:prstGeom prst="rect">
            <a:avLst/>
          </a:prstGeom>
          <a:noFill/>
        </p:spPr>
      </p:pic>
      <p:pic>
        <p:nvPicPr>
          <p:cNvPr id="13328" name="Picture 16" descr="https://thumbs.dreamstime.com/z/cartoon-grey-mouse-38036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20072" y="3933056"/>
            <a:ext cx="1412778" cy="2047118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188640"/>
            <a:ext cx="25340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Плотность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5301208"/>
            <a:ext cx="46440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Ответ: </a:t>
            </a:r>
            <a:r>
              <a:rPr lang="en-US" sz="3200" b="1" dirty="0" smtClean="0">
                <a:solidFill>
                  <a:srgbClr val="FF0000"/>
                </a:solidFill>
              </a:rPr>
              <a:t>ρ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=7666667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кг/м</a:t>
            </a:r>
            <a:r>
              <a:rPr lang="ru-RU" sz="3200" b="1" baseline="30000" dirty="0" smtClean="0">
                <a:solidFill>
                  <a:srgbClr val="FF0000"/>
                </a:solidFill>
              </a:rPr>
              <a:t>3</a:t>
            </a:r>
            <a:endParaRPr lang="ru-RU" sz="32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064" y="836712"/>
            <a:ext cx="3672408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2800" dirty="0" smtClean="0"/>
              <a:t>Какую массу имело бы обыкновенное куриное яйцо, будь оно полностью золотым? Объем яйца определите экспериментально. Плотность золота </a:t>
            </a:r>
            <a:r>
              <a:rPr lang="ru-RU" sz="2800" b="1" dirty="0" smtClean="0"/>
              <a:t>19,32 г/см³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4338" name="Picture 2" descr="https://ds02.infourok.ru/uploads/ex/0517/0002899e-f54c6448/hello_html_1376cce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96752"/>
            <a:ext cx="4570299" cy="455204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188640"/>
            <a:ext cx="25340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Плотность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5661248"/>
            <a:ext cx="53285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Ответ:  </a:t>
            </a:r>
            <a:r>
              <a:rPr lang="en-US" sz="3200" b="1" dirty="0" smtClean="0">
                <a:solidFill>
                  <a:srgbClr val="FF0000"/>
                </a:solidFill>
              </a:rPr>
              <a:t>m </a:t>
            </a:r>
            <a:r>
              <a:rPr lang="ru-RU" sz="3200" b="1" dirty="0" smtClean="0">
                <a:solidFill>
                  <a:srgbClr val="FF0000"/>
                </a:solidFill>
              </a:rPr>
              <a:t>= 1352,4 г =1,35 кг, 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объём  яйца порядка 70 см³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124744"/>
            <a:ext cx="475252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400" dirty="0" smtClean="0"/>
              <a:t> 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3.</a:t>
            </a:r>
            <a:r>
              <a:rPr lang="ru-RU" sz="2400" dirty="0" smtClean="0"/>
              <a:t> Старик </a:t>
            </a:r>
            <a:r>
              <a:rPr lang="ru-RU" sz="2400" dirty="0" err="1" smtClean="0"/>
              <a:t>Хоттабыч</a:t>
            </a:r>
            <a:r>
              <a:rPr lang="ru-RU" sz="2400" dirty="0" smtClean="0"/>
              <a:t>, когда находился в обществе своего спасителя </a:t>
            </a:r>
            <a:r>
              <a:rPr lang="ru-RU" sz="2400" dirty="0" err="1" smtClean="0"/>
              <a:t>Вольки</a:t>
            </a:r>
            <a:r>
              <a:rPr lang="ru-RU" sz="2400" dirty="0" smtClean="0"/>
              <a:t>, имел плотность организма </a:t>
            </a:r>
            <a:r>
              <a:rPr lang="ru-RU" sz="2400" b="1" dirty="0" smtClean="0"/>
              <a:t>980 кг/м</a:t>
            </a:r>
            <a:r>
              <a:rPr lang="ru-RU" sz="2400" b="1" baseline="30000" dirty="0" smtClean="0"/>
              <a:t>3</a:t>
            </a:r>
            <a:r>
              <a:rPr lang="ru-RU" sz="2400" baseline="30000" dirty="0" smtClean="0"/>
              <a:t> </a:t>
            </a:r>
            <a:r>
              <a:rPr lang="ru-RU" sz="2400" dirty="0" smtClean="0"/>
              <a:t>и объем, равный </a:t>
            </a:r>
            <a:r>
              <a:rPr lang="ru-RU" sz="2400" b="1" dirty="0" smtClean="0"/>
              <a:t>0,080 м</a:t>
            </a:r>
            <a:r>
              <a:rPr lang="ru-RU" sz="2400" b="1" baseline="30000" dirty="0" smtClean="0"/>
              <a:t>3</a:t>
            </a:r>
            <a:r>
              <a:rPr lang="ru-RU" sz="2400" b="1" dirty="0" smtClean="0"/>
              <a:t>.</a:t>
            </a:r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dirty="0" smtClean="0"/>
              <a:t>       Какова была плотность </a:t>
            </a:r>
            <a:r>
              <a:rPr lang="ru-RU" sz="2400" dirty="0" err="1" smtClean="0"/>
              <a:t>Хоттабыча</a:t>
            </a:r>
            <a:r>
              <a:rPr lang="ru-RU" sz="2400" dirty="0" smtClean="0"/>
              <a:t>, когда он на протяжении двух тысяч лет в полном одиночестве сидел в двухлитровом кувшине?</a:t>
            </a:r>
            <a:endParaRPr lang="ru-RU" sz="2400" dirty="0"/>
          </a:p>
        </p:txBody>
      </p:sp>
      <p:pic>
        <p:nvPicPr>
          <p:cNvPr id="15362" name="Picture 2" descr="https://igromaster.by/upload/iblock/f7e/f7e877d64746694fcef66b64d954c0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05965" y="404664"/>
            <a:ext cx="4338035" cy="61383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188640"/>
            <a:ext cx="25340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Плотность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445224"/>
            <a:ext cx="4139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Ответ: </a:t>
            </a:r>
            <a:r>
              <a:rPr lang="en-US" sz="3200" b="1" dirty="0" smtClean="0">
                <a:solidFill>
                  <a:srgbClr val="FF0000"/>
                </a:solidFill>
              </a:rPr>
              <a:t>ρ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=39200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кг/м</a:t>
            </a:r>
            <a:r>
              <a:rPr lang="ru-RU" sz="3200" b="1" baseline="30000" dirty="0" smtClean="0">
                <a:solidFill>
                  <a:srgbClr val="FF0000"/>
                </a:solidFill>
              </a:rPr>
              <a:t>3</a:t>
            </a:r>
            <a:endParaRPr lang="ru-RU" sz="3200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0"/>
            <a:ext cx="2890664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Давление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4572000" y="5949280"/>
            <a:ext cx="43204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Р= 3,3 ·10</a:t>
            </a:r>
            <a:r>
              <a:rPr lang="ru-RU" sz="3200" b="1" baseline="30000" dirty="0" smtClean="0">
                <a:solidFill>
                  <a:srgbClr val="C00000"/>
                </a:solidFill>
              </a:rPr>
              <a:t>12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2" name="Picture 2" descr="https://ds04.infourok.ru/uploads/ex/0fc6/0005c89d-78d602a2/img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36712"/>
            <a:ext cx="4283968" cy="5628115"/>
          </a:xfrm>
          <a:prstGeom prst="rect">
            <a:avLst/>
          </a:prstGeom>
          <a:noFill/>
        </p:spPr>
      </p:pic>
      <p:pic>
        <p:nvPicPr>
          <p:cNvPr id="10244" name="Picture 4" descr="http://www.artwall.ru/files/products/return_969335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7164288" y="260648"/>
            <a:ext cx="1800200" cy="163098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21599981" lon="10799985" rev="6034"/>
            </a:camera>
            <a:lightRig rig="threePt" dir="t"/>
          </a:scene3d>
        </p:spPr>
      </p:pic>
      <p:sp>
        <p:nvSpPr>
          <p:cNvPr id="9" name="Прямоугольник 8"/>
          <p:cNvSpPr/>
          <p:nvPr/>
        </p:nvSpPr>
        <p:spPr>
          <a:xfrm>
            <a:off x="4283968" y="2060848"/>
            <a:ext cx="45720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ru-RU" sz="3200" dirty="0" smtClean="0"/>
              <a:t>Пчела вонзает жало с силой </a:t>
            </a:r>
            <a:r>
              <a:rPr lang="ru-RU" sz="3200" b="1" dirty="0" smtClean="0"/>
              <a:t>10</a:t>
            </a:r>
            <a:r>
              <a:rPr lang="ru-RU" sz="2000" b="1" baseline="30000" dirty="0" smtClean="0"/>
              <a:t> </a:t>
            </a:r>
            <a:r>
              <a:rPr lang="ru-RU" sz="3600" b="1" baseline="30000" dirty="0" smtClean="0"/>
              <a:t>-5</a:t>
            </a:r>
            <a:r>
              <a:rPr lang="ru-RU" sz="3600" b="1" dirty="0" smtClean="0"/>
              <a:t>  </a:t>
            </a:r>
            <a:r>
              <a:rPr lang="ru-RU" sz="3200" b="1" dirty="0" smtClean="0"/>
              <a:t>Н</a:t>
            </a:r>
            <a:r>
              <a:rPr lang="ru-RU" sz="3200" dirty="0" smtClean="0"/>
              <a:t>. Какое давление она создаёт на нос Вини Пуха, захотевшего мёда, если площадь её жала равна </a:t>
            </a:r>
            <a:r>
              <a:rPr lang="ru-RU" sz="3200" b="1" dirty="0" smtClean="0"/>
              <a:t>3·10</a:t>
            </a:r>
            <a:r>
              <a:rPr lang="ru-RU" sz="2000" b="1" dirty="0" smtClean="0"/>
              <a:t> </a:t>
            </a:r>
            <a:r>
              <a:rPr lang="ru-RU" sz="2800" b="1" baseline="30000" dirty="0" smtClean="0"/>
              <a:t>-16</a:t>
            </a:r>
            <a:r>
              <a:rPr lang="ru-RU" sz="2800" b="1" dirty="0" smtClean="0"/>
              <a:t> </a:t>
            </a:r>
            <a:r>
              <a:rPr lang="ru-RU" sz="3200" b="1" dirty="0" smtClean="0"/>
              <a:t>м</a:t>
            </a:r>
            <a:r>
              <a:rPr lang="ru-RU" sz="3200" b="1" baseline="30000" dirty="0" smtClean="0"/>
              <a:t>2 </a:t>
            </a:r>
            <a:r>
              <a:rPr lang="ru-RU" sz="3200" dirty="0" smtClean="0"/>
              <a:t>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https://static2.bigstockphoto.com/0/8/6/large2/6806313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1920" y="1340768"/>
            <a:ext cx="1152128" cy="2974185"/>
          </a:xfrm>
          <a:prstGeom prst="rect">
            <a:avLst/>
          </a:prstGeom>
          <a:noFill/>
        </p:spPr>
      </p:pic>
      <p:sp>
        <p:nvSpPr>
          <p:cNvPr id="1028" name="AutoShape 4" descr="https://prikolnye-kartinki.ru/img/picture/Aug/05/404493e1507767020f9fcfe67c02e07f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prikolnye-kartinki.ru/img/picture/Aug/05/404493e1507767020f9fcfe67c02e07f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bbsmile.com.ua/uploads/product/images/000/008/237/original/baby_ski_modre5435.jpeg?138138758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408786"/>
            <a:ext cx="3672408" cy="2449214"/>
          </a:xfrm>
          <a:prstGeom prst="rect">
            <a:avLst/>
          </a:prstGeom>
          <a:noFill/>
        </p:spPr>
      </p:pic>
      <p:pic>
        <p:nvPicPr>
          <p:cNvPr id="1034" name="Picture 10" descr="http://akphoto2.ask.fm/123/623/349/-439996998-1slm06i-elj4rqp9n86mna0/original/fil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3923928" cy="462050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5039544" y="836712"/>
            <a:ext cx="41044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1. </a:t>
            </a:r>
            <a:r>
              <a:rPr lang="ru-RU" sz="2400" dirty="0" smtClean="0"/>
              <a:t>Очень лёгкий </a:t>
            </a:r>
            <a:r>
              <a:rPr lang="ru-RU" sz="2400" dirty="0" err="1" smtClean="0"/>
              <a:t>Чебурашка</a:t>
            </a:r>
            <a:r>
              <a:rPr lang="ru-RU" sz="2400" dirty="0" smtClean="0"/>
              <a:t> массой </a:t>
            </a:r>
            <a:r>
              <a:rPr lang="ru-RU" sz="2400" b="1" dirty="0" smtClean="0"/>
              <a:t>1 кг</a:t>
            </a:r>
            <a:r>
              <a:rPr lang="ru-RU" sz="2400" dirty="0" smtClean="0"/>
              <a:t>. И очень тяжёлый крокодил Гена массой </a:t>
            </a:r>
            <a:r>
              <a:rPr lang="ru-RU" sz="2400" b="1" dirty="0" smtClean="0"/>
              <a:t>100 кг </a:t>
            </a:r>
            <a:r>
              <a:rPr lang="ru-RU" sz="2400" dirty="0" smtClean="0"/>
              <a:t>решили совершить прогулку по зимнему лесу. Гена надел лыжи, площадь которых </a:t>
            </a:r>
            <a:r>
              <a:rPr lang="ru-RU" sz="2400" b="1" dirty="0" smtClean="0"/>
              <a:t>2000 см</a:t>
            </a:r>
            <a:r>
              <a:rPr lang="ru-RU" sz="2400" b="1" baseline="30000" dirty="0" smtClean="0"/>
              <a:t>2</a:t>
            </a:r>
            <a:r>
              <a:rPr lang="ru-RU" sz="2400" dirty="0" smtClean="0"/>
              <a:t>, а </a:t>
            </a:r>
            <a:r>
              <a:rPr lang="ru-RU" sz="2400" dirty="0" err="1" smtClean="0"/>
              <a:t>Чебурашке</a:t>
            </a:r>
            <a:r>
              <a:rPr lang="ru-RU" sz="2400" dirty="0" smtClean="0"/>
              <a:t> достались ходули площадью опоры </a:t>
            </a:r>
            <a:r>
              <a:rPr lang="ru-RU" sz="2400" b="1" dirty="0" smtClean="0"/>
              <a:t>800 мм</a:t>
            </a:r>
            <a:r>
              <a:rPr lang="ru-RU" sz="2400" b="1" baseline="30000" dirty="0" smtClean="0"/>
              <a:t>2</a:t>
            </a:r>
            <a:r>
              <a:rPr lang="ru-RU" sz="2400" b="1" dirty="0" smtClean="0"/>
              <a:t>. </a:t>
            </a:r>
            <a:r>
              <a:rPr lang="ru-RU" sz="2400" dirty="0" smtClean="0"/>
              <a:t>Кто из друзей получить большее удовольствие от прогулки, если снег выдерживает давление в </a:t>
            </a:r>
            <a:r>
              <a:rPr lang="ru-RU" sz="2400" b="1" dirty="0" smtClean="0"/>
              <a:t>10000 Па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5148064" y="188640"/>
            <a:ext cx="3250704" cy="69269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Давление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31840" y="5780782"/>
            <a:ext cx="60121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Ответ: </a:t>
            </a:r>
            <a:r>
              <a:rPr lang="ru-RU" sz="3200" b="1" dirty="0" err="1" smtClean="0">
                <a:solidFill>
                  <a:srgbClr val="FF0000"/>
                </a:solidFill>
              </a:rPr>
              <a:t>Р</a:t>
            </a:r>
            <a:r>
              <a:rPr lang="ru-RU" b="1" dirty="0" err="1" smtClean="0">
                <a:solidFill>
                  <a:srgbClr val="FF0000"/>
                </a:solidFill>
              </a:rPr>
              <a:t>ч</a:t>
            </a:r>
            <a:r>
              <a:rPr lang="ru-RU" sz="3200" b="1" dirty="0" err="1" smtClean="0">
                <a:solidFill>
                  <a:srgbClr val="FF0000"/>
                </a:solidFill>
              </a:rPr>
              <a:t>=</a:t>
            </a:r>
            <a:r>
              <a:rPr lang="ru-RU" sz="3200" b="1" dirty="0" smtClean="0">
                <a:solidFill>
                  <a:srgbClr val="FF0000"/>
                </a:solidFill>
              </a:rPr>
              <a:t> 12500 Па, </a:t>
            </a:r>
            <a:r>
              <a:rPr lang="ru-RU" sz="3200" b="1" dirty="0" err="1" smtClean="0">
                <a:solidFill>
                  <a:srgbClr val="FF0000"/>
                </a:solidFill>
              </a:rPr>
              <a:t>Р</a:t>
            </a:r>
            <a:r>
              <a:rPr lang="ru-RU" b="1" dirty="0" err="1" smtClean="0">
                <a:solidFill>
                  <a:srgbClr val="FF0000"/>
                </a:solidFill>
              </a:rPr>
              <a:t>г</a:t>
            </a:r>
            <a:r>
              <a:rPr lang="ru-RU" sz="3200" b="1" dirty="0" err="1" smtClean="0">
                <a:solidFill>
                  <a:srgbClr val="FF0000"/>
                </a:solidFill>
              </a:rPr>
              <a:t>=</a:t>
            </a:r>
            <a:r>
              <a:rPr lang="ru-RU" sz="3200" b="1" dirty="0" smtClean="0">
                <a:solidFill>
                  <a:srgbClr val="FF0000"/>
                </a:solidFill>
              </a:rPr>
              <a:t> 5000 Па, </a:t>
            </a:r>
            <a:r>
              <a:rPr lang="ru-RU" sz="3200" dirty="0" smtClean="0">
                <a:solidFill>
                  <a:srgbClr val="FF0000"/>
                </a:solidFill>
              </a:rPr>
              <a:t>крокодил Гена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116632"/>
            <a:ext cx="4618856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Давление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6021288"/>
            <a:ext cx="31155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Ответ: в 17,5 раз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47456" y="1268760"/>
            <a:ext cx="4896544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 3</a:t>
            </a:r>
            <a:r>
              <a:rPr lang="ru-RU" sz="2800" dirty="0" smtClean="0"/>
              <a:t>. Во сколько раз отличается давление на палубу шхуны, создаваемое левой ногой одноногого пирата </a:t>
            </a:r>
            <a:r>
              <a:rPr lang="ru-RU" sz="2800" dirty="0" err="1" smtClean="0"/>
              <a:t>Сильвера</a:t>
            </a:r>
            <a:r>
              <a:rPr lang="ru-RU" sz="2800" dirty="0" smtClean="0"/>
              <a:t>, от давления его правой "деревяшки"? Пират имеет размер обуви такой же, как у вас, площадью </a:t>
            </a:r>
            <a:r>
              <a:rPr lang="ru-RU" sz="2800" b="1" dirty="0" smtClean="0"/>
              <a:t>140</a:t>
            </a:r>
            <a:r>
              <a:rPr lang="en-US" sz="2800" dirty="0" smtClean="0"/>
              <a:t> </a:t>
            </a:r>
            <a:r>
              <a:rPr lang="ru-RU" sz="2800" b="1" dirty="0" smtClean="0"/>
              <a:t>см</a:t>
            </a:r>
            <a:r>
              <a:rPr lang="ru-RU" sz="2800" b="1" baseline="30000" dirty="0" smtClean="0"/>
              <a:t>2</a:t>
            </a:r>
            <a:r>
              <a:rPr lang="ru-RU" sz="2800" dirty="0" smtClean="0"/>
              <a:t>, и деревяшку площадью опоры </a:t>
            </a:r>
            <a:r>
              <a:rPr lang="ru-RU" sz="2800" b="1" dirty="0" smtClean="0"/>
              <a:t>8 см</a:t>
            </a:r>
            <a:r>
              <a:rPr lang="ru-RU" sz="2800" b="1" baseline="30000" dirty="0" smtClean="0"/>
              <a:t>2 </a:t>
            </a:r>
            <a:r>
              <a:rPr lang="ru-RU" sz="2800" dirty="0" smtClean="0"/>
              <a:t> Масса пирата </a:t>
            </a:r>
            <a:r>
              <a:rPr lang="ru-RU" sz="2800" b="1" dirty="0" smtClean="0"/>
              <a:t>80 кг</a:t>
            </a:r>
            <a:r>
              <a:rPr lang="ru-RU" sz="3200" b="1" dirty="0" smtClean="0"/>
              <a:t>.</a:t>
            </a:r>
          </a:p>
        </p:txBody>
      </p:sp>
      <p:pic>
        <p:nvPicPr>
          <p:cNvPr id="11266" name="Picture 2" descr="https://otvet.imgsmail.ru/download/192744716_cb64d208bd693d5f1207f2342bbe839e_8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22572"/>
            <a:ext cx="4283968" cy="60587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2" name="Picture 8" descr="http://dozod.ru/wa-data/public/shop/products/52/18/1852/images/2772/2772.9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332656"/>
            <a:ext cx="5184576" cy="534370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620688"/>
            <a:ext cx="332271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Архимедова сила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40152" y="5661248"/>
            <a:ext cx="22322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Ответ: 1100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2276872"/>
            <a:ext cx="3168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    1. </a:t>
            </a:r>
            <a:r>
              <a:rPr lang="ru-RU" sz="2400" dirty="0" smtClean="0"/>
              <a:t>Сколько </a:t>
            </a:r>
            <a:r>
              <a:rPr lang="ru-RU" sz="2400" dirty="0" err="1" smtClean="0"/>
              <a:t>Дюймовочек</a:t>
            </a:r>
            <a:r>
              <a:rPr lang="ru-RU" sz="2400" dirty="0" smtClean="0"/>
              <a:t> массой </a:t>
            </a:r>
            <a:r>
              <a:rPr lang="ru-RU" sz="2400" b="1" dirty="0" smtClean="0"/>
              <a:t>5г</a:t>
            </a:r>
            <a:r>
              <a:rPr lang="ru-RU" sz="2400" dirty="0" smtClean="0"/>
              <a:t> каждая смогут переплыть реку в тазике массой </a:t>
            </a:r>
            <a:r>
              <a:rPr lang="ru-RU" sz="2400" b="1" dirty="0" smtClean="0"/>
              <a:t>500г</a:t>
            </a:r>
            <a:r>
              <a:rPr lang="ru-RU" sz="2400" dirty="0" smtClean="0"/>
              <a:t> и объёмом </a:t>
            </a:r>
            <a:r>
              <a:rPr lang="ru-RU" sz="2400" b="1" dirty="0" smtClean="0"/>
              <a:t>6л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pic>
        <p:nvPicPr>
          <p:cNvPr id="9218" name="Picture 2" descr="http://s3.amazonaws.com/s3.timetoast.com/public/uploads/photos/9433699/%D0%B4%D1%8E%D0%B9%D0%BC.jpg?148518756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145571"/>
            <a:ext cx="1619672" cy="1712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2147</TotalTime>
  <Words>807</Words>
  <Application>Microsoft Office PowerPoint</Application>
  <PresentationFormat>Экран (4:3)</PresentationFormat>
  <Paragraphs>75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Физические задачи с литературным содержанием</vt:lpstr>
      <vt:lpstr>Слайд 2</vt:lpstr>
      <vt:lpstr>Слайд 3</vt:lpstr>
      <vt:lpstr>Слайд 4</vt:lpstr>
      <vt:lpstr>Слайд 5</vt:lpstr>
      <vt:lpstr>Давление</vt:lpstr>
      <vt:lpstr>Слайд 7</vt:lpstr>
      <vt:lpstr>Давление</vt:lpstr>
      <vt:lpstr>Архимедова сила </vt:lpstr>
      <vt:lpstr>Архимедова сила </vt:lpstr>
      <vt:lpstr>Архимедова сила </vt:lpstr>
      <vt:lpstr>Теплопередача </vt:lpstr>
      <vt:lpstr>Теплопередача </vt:lpstr>
      <vt:lpstr>Теплопередача </vt:lpstr>
      <vt:lpstr>Основы динамики</vt:lpstr>
      <vt:lpstr>Основы динамики</vt:lpstr>
      <vt:lpstr>Основы динамики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Физики и лирики</dc:title>
  <dc:creator>RePack by SPecialiST</dc:creator>
  <cp:lastModifiedBy>RePack by SPecialiST</cp:lastModifiedBy>
  <cp:revision>32</cp:revision>
  <dcterms:created xsi:type="dcterms:W3CDTF">2017-11-07T17:11:54Z</dcterms:created>
  <dcterms:modified xsi:type="dcterms:W3CDTF">2018-01-04T08:42:16Z</dcterms:modified>
</cp:coreProperties>
</file>