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7" r:id="rId1"/>
  </p:sldMasterIdLst>
  <p:notesMasterIdLst>
    <p:notesMasterId r:id="rId34"/>
  </p:notesMasterIdLst>
  <p:sldIdLst>
    <p:sldId id="273" r:id="rId2"/>
    <p:sldId id="297" r:id="rId3"/>
    <p:sldId id="285" r:id="rId4"/>
    <p:sldId id="296" r:id="rId5"/>
    <p:sldId id="281" r:id="rId6"/>
    <p:sldId id="319" r:id="rId7"/>
    <p:sldId id="299" r:id="rId8"/>
    <p:sldId id="320" r:id="rId9"/>
    <p:sldId id="300" r:id="rId10"/>
    <p:sldId id="292" r:id="rId11"/>
    <p:sldId id="306" r:id="rId12"/>
    <p:sldId id="305" r:id="rId13"/>
    <p:sldId id="301" r:id="rId14"/>
    <p:sldId id="304" r:id="rId15"/>
    <p:sldId id="321" r:id="rId16"/>
    <p:sldId id="307" r:id="rId17"/>
    <p:sldId id="322" r:id="rId18"/>
    <p:sldId id="302" r:id="rId19"/>
    <p:sldId id="323" r:id="rId20"/>
    <p:sldId id="308" r:id="rId21"/>
    <p:sldId id="312" r:id="rId22"/>
    <p:sldId id="311" r:id="rId23"/>
    <p:sldId id="309" r:id="rId24"/>
    <p:sldId id="310" r:id="rId25"/>
    <p:sldId id="324" r:id="rId26"/>
    <p:sldId id="314" r:id="rId27"/>
    <p:sldId id="315" r:id="rId28"/>
    <p:sldId id="325" r:id="rId29"/>
    <p:sldId id="316" r:id="rId30"/>
    <p:sldId id="317" r:id="rId31"/>
    <p:sldId id="326" r:id="rId32"/>
    <p:sldId id="318" r:id="rId33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3366"/>
    <a:srgbClr val="000066"/>
    <a:srgbClr val="0066FF"/>
    <a:srgbClr val="006600"/>
    <a:srgbClr val="0000FF"/>
    <a:srgbClr val="0033CC"/>
    <a:srgbClr val="D60093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13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3127E-D18D-405A-9811-46CEF89155FB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3462D-1EC9-4A9E-91B0-96F33D489E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9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770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8484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241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3665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79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11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6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034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857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800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905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792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320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1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334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C3462D-1EC9-4A9E-91B0-96F33D489E2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68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B4182-5BD6-438E-B1C7-1D39F00B56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467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05483E-A12F-4E3A-92AD-974FBED1F7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413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C47F2-BDAC-4666-8CA1-454F79BF68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385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13356-8A86-477D-81ED-70C9298DD5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8596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B32081-109B-49DC-B667-F32481435A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483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B507A-8905-4D30-8730-FE1FA7CA6B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0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BB1567-E67E-4C68-99B3-84F145B917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945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0488C8-58CB-4BAF-81AA-F6E57E759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17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45E15D-FFC1-4202-AC33-772257A3EE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349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62BD3-D75A-4082-BC8B-7CF3EA4E93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3994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E45BAC-1A6E-4D0D-9A28-FC6A215691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782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9C4AA4-E4DC-4A03-8B2E-354CCB0731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26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microsoft.com/office/2007/relationships/hdphoto" Target="../media/hdphoto4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40.jpe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38.png"/><Relationship Id="rId5" Type="http://schemas.openxmlformats.org/officeDocument/2006/relationships/image" Target="../media/image34.jpeg"/><Relationship Id="rId10" Type="http://schemas.microsoft.com/office/2007/relationships/hdphoto" Target="../media/hdphoto6.wdp"/><Relationship Id="rId4" Type="http://schemas.openxmlformats.org/officeDocument/2006/relationships/image" Target="../media/image33.jpeg"/><Relationship Id="rId9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44824"/>
            <a:ext cx="5864696" cy="2074168"/>
          </a:xfrm>
          <a:effectLst>
            <a:glow rad="1168400">
              <a:schemeClr val="accent1"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66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Итоговая интегрированная непосредственно-образовательной деятельности </a:t>
            </a:r>
            <a:r>
              <a:rPr lang="ru-RU" sz="3200" b="1" dirty="0">
                <a:solidFill>
                  <a:srgbClr val="003366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«Алфавит»</a:t>
            </a:r>
            <a:endParaRPr lang="ru-RU" sz="3200" dirty="0">
              <a:solidFill>
                <a:srgbClr val="003366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86106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Лиза ест шоколадные конфеты.</a:t>
            </a:r>
          </a:p>
        </p:txBody>
      </p:sp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228600" y="1752600"/>
            <a:ext cx="8686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Наша корова дает вкусное молоко.</a:t>
            </a:r>
          </a:p>
        </p:txBody>
      </p:sp>
      <p:sp>
        <p:nvSpPr>
          <p:cNvPr id="6" name="WordArt 12"/>
          <p:cNvSpPr>
            <a:spLocks noChangeArrowheads="1" noChangeShapeType="1" noTextEdit="1"/>
          </p:cNvSpPr>
          <p:nvPr/>
        </p:nvSpPr>
        <p:spPr bwMode="auto">
          <a:xfrm>
            <a:off x="228600" y="2971800"/>
            <a:ext cx="86868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По синему морю плывет корабль.</a:t>
            </a:r>
          </a:p>
        </p:txBody>
      </p:sp>
      <p:sp>
        <p:nvSpPr>
          <p:cNvPr id="7" name="WordArt 14"/>
          <p:cNvSpPr>
            <a:spLocks noChangeArrowheads="1" noChangeShapeType="1" noTextEdit="1"/>
          </p:cNvSpPr>
          <p:nvPr/>
        </p:nvSpPr>
        <p:spPr bwMode="auto">
          <a:xfrm>
            <a:off x="228600" y="4191000"/>
            <a:ext cx="8763000" cy="981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У нашего дома растет сосна.</a:t>
            </a:r>
          </a:p>
        </p:txBody>
      </p:sp>
      <p:sp>
        <p:nvSpPr>
          <p:cNvPr id="8" name="WordArt 16"/>
          <p:cNvSpPr>
            <a:spLocks noChangeArrowheads="1" noChangeShapeType="1" noTextEdit="1"/>
          </p:cNvSpPr>
          <p:nvPr/>
        </p:nvSpPr>
        <p:spPr bwMode="auto">
          <a:xfrm>
            <a:off x="190500" y="5410200"/>
            <a:ext cx="8763000" cy="904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D60093"/>
                  </a:solidFill>
                  <a:round/>
                  <a:headEnd/>
                  <a:tailEnd/>
                </a:ln>
                <a:solidFill>
                  <a:srgbClr val="D60093"/>
                </a:solidFill>
                <a:latin typeface="Arial"/>
                <a:cs typeface="Arial"/>
              </a:rPr>
              <a:t>Я вернулся домой с прогулки.</a:t>
            </a:r>
          </a:p>
        </p:txBody>
      </p:sp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304800" y="381000"/>
            <a:ext cx="85344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Лиза, конфеты, ест, шоколадные</a:t>
            </a:r>
          </a:p>
        </p:txBody>
      </p:sp>
      <p:sp>
        <p:nvSpPr>
          <p:cNvPr id="10" name="WordArt 9"/>
          <p:cNvSpPr>
            <a:spLocks noChangeArrowheads="1" noChangeShapeType="1" noTextEdit="1"/>
          </p:cNvSpPr>
          <p:nvPr/>
        </p:nvSpPr>
        <p:spPr bwMode="auto">
          <a:xfrm>
            <a:off x="228600" y="1752600"/>
            <a:ext cx="8610600" cy="1103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Вкусное, дает, корова, наша, молоко</a:t>
            </a:r>
          </a:p>
        </p:txBody>
      </p:sp>
      <p:sp>
        <p:nvSpPr>
          <p:cNvPr id="11" name="WordArt 11"/>
          <p:cNvSpPr>
            <a:spLocks noChangeArrowheads="1" noChangeShapeType="1" noTextEdit="1"/>
          </p:cNvSpPr>
          <p:nvPr/>
        </p:nvSpPr>
        <p:spPr bwMode="auto">
          <a:xfrm>
            <a:off x="228600" y="2933700"/>
            <a:ext cx="86868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По, корабль, плывет, море, синее</a:t>
            </a:r>
          </a:p>
        </p:txBody>
      </p:sp>
      <p:sp>
        <p:nvSpPr>
          <p:cNvPr id="12" name="WordArt 13"/>
          <p:cNvSpPr>
            <a:spLocks noChangeArrowheads="1" noChangeShapeType="1" noTextEdit="1"/>
          </p:cNvSpPr>
          <p:nvPr/>
        </p:nvSpPr>
        <p:spPr bwMode="auto">
          <a:xfrm>
            <a:off x="190500" y="4191000"/>
            <a:ext cx="87249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Сосна, у, нашего, растет, дома</a:t>
            </a:r>
          </a:p>
        </p:txBody>
      </p:sp>
      <p:sp>
        <p:nvSpPr>
          <p:cNvPr id="13" name="WordArt 15"/>
          <p:cNvSpPr>
            <a:spLocks noChangeArrowheads="1" noChangeShapeType="1" noTextEdit="1"/>
          </p:cNvSpPr>
          <p:nvPr/>
        </p:nvSpPr>
        <p:spPr bwMode="auto">
          <a:xfrm>
            <a:off x="190500" y="5410200"/>
            <a:ext cx="8763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Я, прогулки, с, домой, вернулся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36" y="2811991"/>
            <a:ext cx="2893716" cy="34563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1196752"/>
            <a:ext cx="3096344" cy="5444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044" y="260648"/>
            <a:ext cx="2763184" cy="615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932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908720"/>
            <a:ext cx="3053336" cy="4446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5661">
            <a:off x="818909" y="612012"/>
            <a:ext cx="3018668" cy="30186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39552" y="3573016"/>
            <a:ext cx="4824535" cy="27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40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6"/>
            <a:ext cx="4094106" cy="3401610"/>
          </a:xfrm>
          <a:prstGeom prst="rect">
            <a:avLst/>
          </a:prstGeom>
        </p:spPr>
      </p:pic>
      <p:pic>
        <p:nvPicPr>
          <p:cNvPr id="5" name="Рисунок 4" descr="beautiful-deer-with-big-horns-royalty-free-stock-photos-image-307164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0"/>
            <a:ext cx="3240360" cy="4032448"/>
          </a:xfrm>
          <a:prstGeom prst="rect">
            <a:avLst/>
          </a:prstGeom>
        </p:spPr>
      </p:pic>
      <p:pic>
        <p:nvPicPr>
          <p:cNvPr id="6" name="Рисунок 5" descr="4653753.png"/>
          <p:cNvPicPr>
            <a:picLocks noChangeAspect="1"/>
          </p:cNvPicPr>
          <p:nvPr/>
        </p:nvPicPr>
        <p:blipFill>
          <a:blip r:embed="rId5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60648"/>
            <a:ext cx="2629444" cy="3377824"/>
          </a:xfrm>
          <a:prstGeom prst="rect">
            <a:avLst/>
          </a:prstGeom>
        </p:spPr>
      </p:pic>
      <p:pic>
        <p:nvPicPr>
          <p:cNvPr id="9" name="Рисунок 8" descr="i (15).jpg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422">
                        <a14:foregroundMark x1="63584" y1="93023" x2="72832" y2="91628"/>
                        <a14:foregroundMark x1="43353" y1="94884" x2="50867" y2="91628"/>
                        <a14:foregroundMark x1="30058" y1="95814" x2="30058" y2="95814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79711" y="4155452"/>
            <a:ext cx="1584176" cy="196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762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48680"/>
            <a:ext cx="3624403" cy="27183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3573016"/>
            <a:ext cx="3688233" cy="28569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548680"/>
            <a:ext cx="3037283" cy="2829736"/>
          </a:xfrm>
          <a:prstGeom prst="rect">
            <a:avLst/>
          </a:prstGeom>
        </p:spPr>
      </p:pic>
      <p:pic>
        <p:nvPicPr>
          <p:cNvPr id="8" name="Рисунок 7" descr="depositphotos_8479790-Vector-landscape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4008" y="3573016"/>
            <a:ext cx="3600400" cy="285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6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067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43508" y="2151728"/>
            <a:ext cx="885698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Логические задачи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7402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00CC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40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9512" y="2276872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Отдых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39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72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755576" y="521079"/>
            <a:ext cx="7632848" cy="5815843"/>
            <a:chOff x="755577" y="448630"/>
            <a:chExt cx="7632848" cy="581584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863588" y="1420738"/>
              <a:ext cx="7416824" cy="4843735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Арка 13"/>
            <p:cNvSpPr/>
            <p:nvPr/>
          </p:nvSpPr>
          <p:spPr>
            <a:xfrm>
              <a:off x="2771800" y="448630"/>
              <a:ext cx="3600400" cy="1944216"/>
            </a:xfrm>
            <a:prstGeom prst="blockArc">
              <a:avLst>
                <a:gd name="adj1" fmla="val 10769039"/>
                <a:gd name="adj2" fmla="val 0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Пятиугольник 11"/>
            <p:cNvSpPr/>
            <p:nvPr/>
          </p:nvSpPr>
          <p:spPr>
            <a:xfrm rot="5400000">
              <a:off x="3419872" y="-1243557"/>
              <a:ext cx="2304257" cy="7632848"/>
            </a:xfrm>
            <a:prstGeom prst="homePlat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Овал 15"/>
          <p:cNvSpPr/>
          <p:nvPr/>
        </p:nvSpPr>
        <p:spPr>
          <a:xfrm>
            <a:off x="3707904" y="3096619"/>
            <a:ext cx="1717340" cy="10332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917359" y="5143699"/>
            <a:ext cx="1077652" cy="10332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092280" y="1665666"/>
            <a:ext cx="1045082" cy="1033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5400000">
            <a:off x="845586" y="4627067"/>
            <a:ext cx="1717340" cy="1033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5400000">
            <a:off x="1998539" y="4627067"/>
            <a:ext cx="1717340" cy="10332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flipH="1">
            <a:off x="1026635" y="1709019"/>
            <a:ext cx="1474105" cy="948678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936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9512" y="2276872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Прятки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84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257" y="2105561"/>
            <a:ext cx="8523487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100 ЛБ</a:t>
            </a:r>
            <a:endParaRPr lang="ru-RU" sz="1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5753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8935" y="1628800"/>
            <a:ext cx="3025187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</a:t>
            </a:r>
            <a:endParaRPr lang="ru-RU" sz="1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122" y="1052736"/>
            <a:ext cx="38385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00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78811"/>
              </p:ext>
            </p:extLst>
          </p:nvPr>
        </p:nvGraphicFramePr>
        <p:xfrm>
          <a:off x="1691680" y="980728"/>
          <a:ext cx="6029703" cy="43513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29703">
                  <a:extLst>
                    <a:ext uri="{9D8B030D-6E8A-4147-A177-3AD203B41FA5}">
                      <a16:colId xmlns:a16="http://schemas.microsoft.com/office/drawing/2014/main" val="3048254979"/>
                    </a:ext>
                  </a:extLst>
                </a:gridCol>
              </a:tblGrid>
              <a:tr h="43513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800" dirty="0">
                          <a:solidFill>
                            <a:sysClr val="windowText" lastClr="000000"/>
                          </a:solidFill>
                          <a:effectLst/>
                          <a:latin typeface="Arial Black" panose="020B0A04020102020204" pitchFamily="34" charset="0"/>
                          <a:cs typeface="Times New Roman" panose="02020603050405020304" pitchFamily="18" charset="0"/>
                        </a:rPr>
                        <a:t>да</a:t>
                      </a:r>
                      <a:endParaRPr lang="ru-RU" sz="1100" dirty="0">
                        <a:solidFill>
                          <a:sysClr val="windowText" lastClr="000000"/>
                        </a:solidFill>
                        <a:effectLst/>
                        <a:latin typeface="Arial Black" panose="020B0A040201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381" marR="60381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388537"/>
                  </a:ext>
                </a:extLst>
              </a:tr>
            </a:tbl>
          </a:graphicData>
        </a:graphic>
      </p:graphicFrame>
      <p:sp>
        <p:nvSpPr>
          <p:cNvPr id="6" name="Кольцо 5"/>
          <p:cNvSpPr/>
          <p:nvPr/>
        </p:nvSpPr>
        <p:spPr>
          <a:xfrm>
            <a:off x="2663788" y="1304764"/>
            <a:ext cx="3816424" cy="4248472"/>
          </a:xfrm>
          <a:prstGeom prst="donut">
            <a:avLst>
              <a:gd name="adj" fmla="val 113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940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595" y="1196752"/>
            <a:ext cx="4827019" cy="3024336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01595" y="3861048"/>
            <a:ext cx="55245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0">
                  <a:solidFill>
                    <a:schemeClr val="tx1"/>
                  </a:solidFill>
                </a:ln>
                <a:solidFill>
                  <a:srgbClr val="00006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3, 2, 1, 4</a:t>
            </a:r>
            <a:endParaRPr lang="ru-RU" sz="7200" b="0" cap="none" spc="0" dirty="0">
              <a:ln w="0">
                <a:solidFill>
                  <a:schemeClr val="tx1"/>
                </a:solidFill>
              </a:ln>
              <a:solidFill>
                <a:srgbClr val="000066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56176" y="1556792"/>
            <a:ext cx="2236510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0" cap="none" spc="0" dirty="0" smtClean="0">
                <a:ln w="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</a:t>
            </a:r>
            <a:endParaRPr lang="ru-RU" sz="19900" b="0" cap="none" spc="0" dirty="0">
              <a:ln w="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197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136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9512" y="2276872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err="1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Сравнилки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812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/>
        </p:nvGrpSpPr>
        <p:grpSpPr>
          <a:xfrm>
            <a:off x="2987824" y="836712"/>
            <a:ext cx="3111950" cy="5677352"/>
            <a:chOff x="3016025" y="146488"/>
            <a:chExt cx="3111950" cy="5677352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3016025" y="146488"/>
              <a:ext cx="3111950" cy="1038087"/>
              <a:chOff x="3016025" y="146488"/>
              <a:chExt cx="3111950" cy="1038087"/>
            </a:xfrm>
          </p:grpSpPr>
          <p:sp>
            <p:nvSpPr>
              <p:cNvPr id="22" name="Равнобедренный треугольник 21"/>
              <p:cNvSpPr/>
              <p:nvPr/>
            </p:nvSpPr>
            <p:spPr>
              <a:xfrm>
                <a:off x="3016025" y="146488"/>
                <a:ext cx="3111950" cy="1038087"/>
              </a:xfrm>
              <a:prstGeom prst="triangl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4096145" y="272328"/>
                <a:ext cx="1008112" cy="8877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33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spc="-450" dirty="0" smtClean="0">
                    <a:solidFill>
                      <a:srgbClr val="000066"/>
                    </a:solidFill>
                    <a:latin typeface="Arial Black" panose="020B0A04020102020204" pitchFamily="34" charset="0"/>
                  </a:rPr>
                  <a:t>10</a:t>
                </a:r>
                <a:endParaRPr lang="ru-RU" sz="3200" b="1" spc="-450" dirty="0">
                  <a:solidFill>
                    <a:srgbClr val="000066"/>
                  </a:solidFill>
                  <a:latin typeface="Arial Black" panose="020B0A04020102020204" pitchFamily="34" charset="0"/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3116235" y="1186728"/>
              <a:ext cx="2911531" cy="4637112"/>
              <a:chOff x="3116235" y="1074440"/>
              <a:chExt cx="2911531" cy="4637112"/>
            </a:xfrm>
          </p:grpSpPr>
          <p:grpSp>
            <p:nvGrpSpPr>
              <p:cNvPr id="21" name="Группа 20"/>
              <p:cNvGrpSpPr/>
              <p:nvPr/>
            </p:nvGrpSpPr>
            <p:grpSpPr>
              <a:xfrm>
                <a:off x="3116235" y="1988840"/>
                <a:ext cx="2911531" cy="3722712"/>
                <a:chOff x="2756194" y="1988840"/>
                <a:chExt cx="2911531" cy="3722712"/>
              </a:xfrm>
            </p:grpSpPr>
            <p:grpSp>
              <p:nvGrpSpPr>
                <p:cNvPr id="8" name="Группа 7"/>
                <p:cNvGrpSpPr/>
                <p:nvPr/>
              </p:nvGrpSpPr>
              <p:grpSpPr>
                <a:xfrm>
                  <a:off x="2756194" y="2924944"/>
                  <a:ext cx="2911531" cy="914400"/>
                  <a:chOff x="2771800" y="2132856"/>
                  <a:chExt cx="2911531" cy="914400"/>
                </a:xfrm>
              </p:grpSpPr>
              <p:sp>
                <p:nvSpPr>
                  <p:cNvPr id="4" name="Прямоугольник 3"/>
                  <p:cNvSpPr/>
                  <p:nvPr/>
                </p:nvSpPr>
                <p:spPr>
                  <a:xfrm>
                    <a:off x="2771800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7" name="Прямоугольник 6"/>
                  <p:cNvSpPr/>
                  <p:nvPr/>
                </p:nvSpPr>
                <p:spPr>
                  <a:xfrm>
                    <a:off x="4243171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grpSp>
              <p:nvGrpSpPr>
                <p:cNvPr id="9" name="Группа 8"/>
                <p:cNvGrpSpPr/>
                <p:nvPr/>
              </p:nvGrpSpPr>
              <p:grpSpPr>
                <a:xfrm>
                  <a:off x="2756194" y="3861048"/>
                  <a:ext cx="2911531" cy="914400"/>
                  <a:chOff x="2771800" y="2132856"/>
                  <a:chExt cx="2911531" cy="914400"/>
                </a:xfrm>
              </p:grpSpPr>
              <p:sp>
                <p:nvSpPr>
                  <p:cNvPr id="10" name="Прямоугольник 9"/>
                  <p:cNvSpPr/>
                  <p:nvPr/>
                </p:nvSpPr>
                <p:spPr>
                  <a:xfrm>
                    <a:off x="2771800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11" name="Прямоугольник 10"/>
                  <p:cNvSpPr/>
                  <p:nvPr/>
                </p:nvSpPr>
                <p:spPr>
                  <a:xfrm>
                    <a:off x="4243171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grpSp>
              <p:nvGrpSpPr>
                <p:cNvPr id="12" name="Группа 11"/>
                <p:cNvGrpSpPr/>
                <p:nvPr/>
              </p:nvGrpSpPr>
              <p:grpSpPr>
                <a:xfrm>
                  <a:off x="2756194" y="4797152"/>
                  <a:ext cx="2911531" cy="914400"/>
                  <a:chOff x="2771800" y="2132856"/>
                  <a:chExt cx="2911531" cy="914400"/>
                </a:xfrm>
              </p:grpSpPr>
              <p:sp>
                <p:nvSpPr>
                  <p:cNvPr id="13" name="Прямоугольник 12"/>
                  <p:cNvSpPr/>
                  <p:nvPr/>
                </p:nvSpPr>
                <p:spPr>
                  <a:xfrm>
                    <a:off x="2771800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14" name="Прямоугольник 13"/>
                  <p:cNvSpPr/>
                  <p:nvPr/>
                </p:nvSpPr>
                <p:spPr>
                  <a:xfrm>
                    <a:off x="4243171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grpSp>
              <p:nvGrpSpPr>
                <p:cNvPr id="18" name="Группа 17"/>
                <p:cNvGrpSpPr/>
                <p:nvPr/>
              </p:nvGrpSpPr>
              <p:grpSpPr>
                <a:xfrm>
                  <a:off x="2756194" y="1988840"/>
                  <a:ext cx="2911531" cy="914400"/>
                  <a:chOff x="2771800" y="2132856"/>
                  <a:chExt cx="2911531" cy="914400"/>
                </a:xfrm>
              </p:grpSpPr>
              <p:sp>
                <p:nvSpPr>
                  <p:cNvPr id="19" name="Прямоугольник 18"/>
                  <p:cNvSpPr/>
                  <p:nvPr/>
                </p:nvSpPr>
                <p:spPr>
                  <a:xfrm>
                    <a:off x="2771800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20" name="Прямоугольник 19"/>
                  <p:cNvSpPr/>
                  <p:nvPr/>
                </p:nvSpPr>
                <p:spPr>
                  <a:xfrm>
                    <a:off x="4243171" y="2132856"/>
                    <a:ext cx="1440160" cy="914400"/>
                  </a:xfrm>
                  <a:prstGeom prst="rect">
                    <a:avLst/>
                  </a:prstGeom>
                  <a:solidFill>
                    <a:srgbClr val="92D050"/>
                  </a:solidFill>
                  <a:ln w="2222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 sz="4800" dirty="0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</p:grpSp>
          <p:sp>
            <p:nvSpPr>
              <p:cNvPr id="24" name="Прямоугольник 23"/>
              <p:cNvSpPr/>
              <p:nvPr/>
            </p:nvSpPr>
            <p:spPr>
              <a:xfrm>
                <a:off x="3116235" y="1074440"/>
                <a:ext cx="1440160" cy="914400"/>
              </a:xfrm>
              <a:prstGeom prst="rect">
                <a:avLst/>
              </a:prstGeom>
              <a:solidFill>
                <a:srgbClr val="92D050"/>
              </a:solidFill>
              <a:ln w="222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8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587606" y="1074440"/>
                <a:ext cx="1440160" cy="914400"/>
              </a:xfrm>
              <a:prstGeom prst="rect">
                <a:avLst/>
              </a:prstGeom>
              <a:solidFill>
                <a:srgbClr val="92D050"/>
              </a:solidFill>
              <a:ln w="222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48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41" name="Группа 40"/>
          <p:cNvGrpSpPr/>
          <p:nvPr/>
        </p:nvGrpSpPr>
        <p:grpSpPr>
          <a:xfrm>
            <a:off x="3513149" y="1872487"/>
            <a:ext cx="2117702" cy="947346"/>
            <a:chOff x="3484948" y="1872487"/>
            <a:chExt cx="2117702" cy="947346"/>
          </a:xfrm>
        </p:grpSpPr>
        <p:sp>
          <p:nvSpPr>
            <p:cNvPr id="29" name="Прямоугольник 28"/>
            <p:cNvSpPr/>
            <p:nvPr/>
          </p:nvSpPr>
          <p:spPr>
            <a:xfrm>
              <a:off x="3484948" y="1896503"/>
              <a:ext cx="64633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4956318" y="1872487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9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3513149" y="2761516"/>
            <a:ext cx="2117703" cy="947346"/>
            <a:chOff x="3519447" y="2761516"/>
            <a:chExt cx="2117703" cy="947346"/>
          </a:xfrm>
        </p:grpSpPr>
        <p:sp>
          <p:nvSpPr>
            <p:cNvPr id="33" name="Прямоугольник 32"/>
            <p:cNvSpPr/>
            <p:nvPr/>
          </p:nvSpPr>
          <p:spPr>
            <a:xfrm>
              <a:off x="3519447" y="2785532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990818" y="2761516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8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3513149" y="3782205"/>
            <a:ext cx="2117703" cy="947346"/>
            <a:chOff x="3519447" y="3782205"/>
            <a:chExt cx="2117703" cy="947346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3519447" y="3806221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4990818" y="3782205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7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513149" y="4696605"/>
            <a:ext cx="2117703" cy="947346"/>
            <a:chOff x="3558696" y="4696605"/>
            <a:chExt cx="2117703" cy="947346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3558696" y="4720621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4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030067" y="4696605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6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3513149" y="5581319"/>
            <a:ext cx="2117703" cy="947346"/>
            <a:chOff x="3597945" y="5581319"/>
            <a:chExt cx="2117703" cy="947346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3597945" y="5605335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5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5069316" y="5581319"/>
              <a:ext cx="64633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5</a:t>
              </a:r>
              <a:endPara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705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02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9512" y="2276872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Читательская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03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Группа 64"/>
          <p:cNvGrpSpPr/>
          <p:nvPr/>
        </p:nvGrpSpPr>
        <p:grpSpPr>
          <a:xfrm>
            <a:off x="3677869" y="2615847"/>
            <a:ext cx="2233490" cy="1682908"/>
            <a:chOff x="6441536" y="5023671"/>
            <a:chExt cx="2233490" cy="1682908"/>
          </a:xfrm>
        </p:grpSpPr>
        <p:pic>
          <p:nvPicPr>
            <p:cNvPr id="31" name="Рисунок 3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DFFFE"/>
                </a:clrFrom>
                <a:clrTo>
                  <a:srgbClr val="FD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549801">
              <a:off x="6716827" y="4748380"/>
              <a:ext cx="1682908" cy="2233490"/>
            </a:xfrm>
            <a:prstGeom prst="rect">
              <a:avLst/>
            </a:prstGeom>
          </p:spPr>
        </p:pic>
        <p:sp>
          <p:nvSpPr>
            <p:cNvPr id="46" name="Прямоугольник 45"/>
            <p:cNvSpPr/>
            <p:nvPr/>
          </p:nvSpPr>
          <p:spPr>
            <a:xfrm>
              <a:off x="6590628" y="5229200"/>
              <a:ext cx="1672254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СО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6122362" y="2420888"/>
            <a:ext cx="2904633" cy="2562320"/>
            <a:chOff x="5045331" y="2215991"/>
            <a:chExt cx="2838450" cy="2762250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5331" y="2215991"/>
              <a:ext cx="2838450" cy="2762250"/>
            </a:xfrm>
            <a:prstGeom prst="rect">
              <a:avLst/>
            </a:prstGeom>
          </p:spPr>
        </p:pic>
        <p:sp>
          <p:nvSpPr>
            <p:cNvPr id="47" name="Прямоугольник 46"/>
            <p:cNvSpPr/>
            <p:nvPr/>
          </p:nvSpPr>
          <p:spPr>
            <a:xfrm>
              <a:off x="5646380" y="2885455"/>
              <a:ext cx="1576073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К</a:t>
              </a:r>
              <a:r>
                <a:rPr lang="ru-RU" sz="7200" b="1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А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8" name="Группа 57"/>
          <p:cNvGrpSpPr/>
          <p:nvPr/>
        </p:nvGrpSpPr>
        <p:grpSpPr>
          <a:xfrm>
            <a:off x="684861" y="4354740"/>
            <a:ext cx="1764599" cy="2274372"/>
            <a:chOff x="879246" y="4305013"/>
            <a:chExt cx="1764599" cy="2274372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16098">
              <a:off x="879246" y="4305013"/>
              <a:ext cx="1692556" cy="2274372"/>
            </a:xfrm>
            <a:prstGeom prst="rect">
              <a:avLst/>
            </a:prstGeom>
          </p:spPr>
        </p:pic>
        <p:sp>
          <p:nvSpPr>
            <p:cNvPr id="49" name="Прямоугольник 48"/>
            <p:cNvSpPr/>
            <p:nvPr/>
          </p:nvSpPr>
          <p:spPr>
            <a:xfrm>
              <a:off x="971591" y="4797152"/>
              <a:ext cx="1672254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ВО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6329103" y="400651"/>
            <a:ext cx="2054093" cy="2085087"/>
            <a:chOff x="1277257" y="1846204"/>
            <a:chExt cx="2054093" cy="2085087"/>
          </a:xfrm>
        </p:grpSpPr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7257" y="1846204"/>
              <a:ext cx="2054093" cy="2085087"/>
            </a:xfrm>
            <a:prstGeom prst="rect">
              <a:avLst/>
            </a:prstGeom>
          </p:spPr>
        </p:pic>
        <p:sp>
          <p:nvSpPr>
            <p:cNvPr id="50" name="Прямоугольник 49"/>
            <p:cNvSpPr/>
            <p:nvPr/>
          </p:nvSpPr>
          <p:spPr>
            <a:xfrm>
              <a:off x="1511551" y="2298817"/>
              <a:ext cx="1677062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МУ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 rot="21125818">
            <a:off x="3394835" y="4500390"/>
            <a:ext cx="1569661" cy="2047875"/>
            <a:chOff x="3877181" y="4498102"/>
            <a:chExt cx="1569661" cy="2047875"/>
          </a:xfrm>
        </p:grpSpPr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90400" y="4498102"/>
              <a:ext cx="1552575" cy="2047875"/>
            </a:xfrm>
            <a:prstGeom prst="rect">
              <a:avLst/>
            </a:prstGeom>
          </p:spPr>
        </p:pic>
        <p:sp>
          <p:nvSpPr>
            <p:cNvPr id="51" name="Прямоугольник 50"/>
            <p:cNvSpPr/>
            <p:nvPr/>
          </p:nvSpPr>
          <p:spPr>
            <a:xfrm>
              <a:off x="3877181" y="4795921"/>
              <a:ext cx="1569661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Т</a:t>
              </a:r>
              <a:r>
                <a:rPr lang="ru-RU" sz="7200" b="1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А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5429378" y="4465088"/>
            <a:ext cx="2616093" cy="2314453"/>
            <a:chOff x="2821310" y="2557199"/>
            <a:chExt cx="2616093" cy="2314453"/>
          </a:xfrm>
        </p:grpSpPr>
        <p:pic>
          <p:nvPicPr>
            <p:cNvPr id="56" name="Рисунок 55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0" b="98696" l="11304" r="8913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7670224">
              <a:off x="3122950" y="2557199"/>
              <a:ext cx="2314453" cy="2314453"/>
            </a:xfrm>
            <a:prstGeom prst="rect">
              <a:avLst/>
            </a:prstGeom>
          </p:spPr>
        </p:pic>
        <p:sp>
          <p:nvSpPr>
            <p:cNvPr id="52" name="Блок-схема: память с посл. доступом 51"/>
            <p:cNvSpPr/>
            <p:nvPr/>
          </p:nvSpPr>
          <p:spPr>
            <a:xfrm>
              <a:off x="2821310" y="2801066"/>
              <a:ext cx="2601713" cy="1687890"/>
            </a:xfrm>
            <a:prstGeom prst="flowChartMagneticTape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>
                  <a:ln w="0"/>
                  <a:effectLst>
                    <a:glow rad="228600">
                      <a:schemeClr val="bg1"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Р</a:t>
              </a:r>
              <a:r>
                <a:rPr lang="ru-RU" sz="7200" b="1" cap="none" spc="0" dirty="0" smtClean="0">
                  <a:ln w="0"/>
                  <a:solidFill>
                    <a:schemeClr val="tx1"/>
                  </a:solidFill>
                  <a:effectLst>
                    <a:glow rad="228600">
                      <a:schemeClr val="bg1">
                        <a:alpha val="40000"/>
                      </a:schemeClr>
                    </a:glow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Ы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311679" y="265583"/>
            <a:ext cx="1905053" cy="2532595"/>
            <a:chOff x="311679" y="265583"/>
            <a:chExt cx="1905053" cy="253259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937179">
              <a:off x="311679" y="265583"/>
              <a:ext cx="1879660" cy="2532595"/>
            </a:xfrm>
            <a:prstGeom prst="rect">
              <a:avLst/>
            </a:prstGeom>
          </p:spPr>
        </p:pic>
        <p:sp>
          <p:nvSpPr>
            <p:cNvPr id="2" name="Прямоугольник 1"/>
            <p:cNvSpPr/>
            <p:nvPr/>
          </p:nvSpPr>
          <p:spPr>
            <a:xfrm>
              <a:off x="539670" y="752538"/>
              <a:ext cx="1677062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ДА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1561627" y="2297994"/>
            <a:ext cx="1977391" cy="1977391"/>
            <a:chOff x="6138634" y="688304"/>
            <a:chExt cx="1977391" cy="1977391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10783">
              <a:off x="6138634" y="688304"/>
              <a:ext cx="1977391" cy="1977391"/>
            </a:xfrm>
            <a:prstGeom prst="rect">
              <a:avLst/>
            </a:prstGeom>
          </p:spPr>
        </p:pic>
        <p:sp>
          <p:nvSpPr>
            <p:cNvPr id="48" name="Прямоугольник 47"/>
            <p:cNvSpPr/>
            <p:nvPr/>
          </p:nvSpPr>
          <p:spPr>
            <a:xfrm>
              <a:off x="6368148" y="1083417"/>
              <a:ext cx="1518365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РЕ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3140764" y="132586"/>
            <a:ext cx="2748172" cy="2564137"/>
            <a:chOff x="2896995" y="670796"/>
            <a:chExt cx="2748172" cy="2564137"/>
          </a:xfrm>
        </p:grpSpPr>
        <p:pic>
          <p:nvPicPr>
            <p:cNvPr id="54" name="Рисунок 53"/>
            <p:cNvPicPr>
              <a:picLocks noChangeAspect="1"/>
            </p:cNvPicPr>
            <p:nvPr/>
          </p:nvPicPr>
          <p:blipFill>
            <a:blip r:embed="rId1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4234536">
              <a:off x="2989012" y="578779"/>
              <a:ext cx="2564137" cy="2748172"/>
            </a:xfrm>
            <a:prstGeom prst="rect">
              <a:avLst/>
            </a:prstGeom>
          </p:spPr>
        </p:pic>
        <p:sp>
          <p:nvSpPr>
            <p:cNvPr id="53" name="Прямоугольник 52"/>
            <p:cNvSpPr/>
            <p:nvPr/>
          </p:nvSpPr>
          <p:spPr>
            <a:xfrm>
              <a:off x="3509772" y="1352702"/>
              <a:ext cx="1927131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Ш</a:t>
              </a:r>
              <a:r>
                <a:rPr lang="ru-RU" sz="7200" b="1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А</a:t>
              </a:r>
              <a:endParaRPr lang="ru-RU" sz="72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2880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57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71800" y="1916832"/>
            <a:ext cx="331236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38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Я…</a:t>
            </a:r>
            <a:endParaRPr lang="ru-RU" sz="138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05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1918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Грамотей-ка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885" y="1433129"/>
            <a:ext cx="2050554" cy="24124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85404"/>
            <a:ext cx="3233936" cy="24254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2261" y="4044315"/>
            <a:ext cx="1997828" cy="25076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496" y="3885360"/>
            <a:ext cx="1714500" cy="26670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089" y="1370533"/>
            <a:ext cx="2661301" cy="247500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371167"/>
            <a:ext cx="1132221" cy="240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62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3"/>
          <p:cNvGrpSpPr>
            <a:grpSpLocks/>
          </p:cNvGrpSpPr>
          <p:nvPr/>
        </p:nvGrpSpPr>
        <p:grpSpPr bwMode="auto">
          <a:xfrm>
            <a:off x="4572000" y="838200"/>
            <a:ext cx="4114800" cy="2819400"/>
            <a:chOff x="5334000" y="2971800"/>
            <a:chExt cx="4114800" cy="281940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5334000" y="3962400"/>
              <a:ext cx="4114800" cy="1828800"/>
            </a:xfrm>
            <a:prstGeom prst="rect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Равнобедренный треугольник 5"/>
            <p:cNvSpPr/>
            <p:nvPr/>
          </p:nvSpPr>
          <p:spPr>
            <a:xfrm>
              <a:off x="5334000" y="2971800"/>
              <a:ext cx="4114800" cy="990600"/>
            </a:xfrm>
            <a:prstGeom prst="triangle">
              <a:avLst/>
            </a:prstGeom>
            <a:solidFill>
              <a:srgbClr val="FFFF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171" name="Группа 6"/>
          <p:cNvGrpSpPr>
            <a:grpSpLocks/>
          </p:cNvGrpSpPr>
          <p:nvPr/>
        </p:nvGrpSpPr>
        <p:grpSpPr bwMode="auto">
          <a:xfrm>
            <a:off x="4876800" y="2286000"/>
            <a:ext cx="3643313" cy="900113"/>
            <a:chOff x="2133600" y="1600200"/>
            <a:chExt cx="3643200" cy="90000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133600" y="1600200"/>
              <a:ext cx="900085" cy="90000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047972" y="1600200"/>
              <a:ext cx="900085" cy="900000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962343" y="1600200"/>
              <a:ext cx="900085" cy="90000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876715" y="1600200"/>
              <a:ext cx="900085" cy="900000"/>
            </a:xfrm>
            <a:prstGeom prst="rect">
              <a:avLst/>
            </a:prstGeom>
            <a:solidFill>
              <a:srgbClr val="0000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172" name="Группа 12"/>
          <p:cNvGrpSpPr>
            <a:grpSpLocks/>
          </p:cNvGrpSpPr>
          <p:nvPr/>
        </p:nvGrpSpPr>
        <p:grpSpPr bwMode="auto">
          <a:xfrm>
            <a:off x="228600" y="838200"/>
            <a:ext cx="4114800" cy="2819400"/>
            <a:chOff x="5334000" y="2971800"/>
            <a:chExt cx="4114800" cy="2819400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334000" y="3962400"/>
              <a:ext cx="4114800" cy="1828800"/>
            </a:xfrm>
            <a:prstGeom prst="rect">
              <a:avLst/>
            </a:prstGeom>
            <a:solidFill>
              <a:srgbClr val="FF99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Равнобедренный треугольник 14"/>
            <p:cNvSpPr/>
            <p:nvPr/>
          </p:nvSpPr>
          <p:spPr>
            <a:xfrm>
              <a:off x="5334000" y="2971800"/>
              <a:ext cx="4114800" cy="990600"/>
            </a:xfrm>
            <a:prstGeom prst="triangle">
              <a:avLst/>
            </a:prstGeom>
            <a:solidFill>
              <a:srgbClr val="FF99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173" name="Группа 21"/>
          <p:cNvGrpSpPr>
            <a:grpSpLocks/>
          </p:cNvGrpSpPr>
          <p:nvPr/>
        </p:nvGrpSpPr>
        <p:grpSpPr bwMode="auto">
          <a:xfrm>
            <a:off x="2000232" y="3214686"/>
            <a:ext cx="4786346" cy="2819400"/>
            <a:chOff x="5334000" y="2971800"/>
            <a:chExt cx="4114800" cy="28194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5334000" y="3962400"/>
              <a:ext cx="4114800" cy="1828800"/>
            </a:xfrm>
            <a:prstGeom prst="rect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Равнобедренный треугольник 23"/>
            <p:cNvSpPr/>
            <p:nvPr/>
          </p:nvSpPr>
          <p:spPr>
            <a:xfrm>
              <a:off x="5334000" y="2971800"/>
              <a:ext cx="4114800" cy="990600"/>
            </a:xfrm>
            <a:prstGeom prst="triangle">
              <a:avLst/>
            </a:prstGeom>
            <a:solidFill>
              <a:srgbClr val="66FF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174" name="Группа 24"/>
          <p:cNvGrpSpPr>
            <a:grpSpLocks/>
          </p:cNvGrpSpPr>
          <p:nvPr/>
        </p:nvGrpSpPr>
        <p:grpSpPr bwMode="auto">
          <a:xfrm>
            <a:off x="457200" y="2133600"/>
            <a:ext cx="3643313" cy="1219200"/>
            <a:chOff x="2133600" y="1447800"/>
            <a:chExt cx="3643200" cy="12192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2133600" y="1600200"/>
              <a:ext cx="900085" cy="900113"/>
            </a:xfrm>
            <a:prstGeom prst="rect">
              <a:avLst/>
            </a:prstGeom>
            <a:solidFill>
              <a:srgbClr val="008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047972" y="1600200"/>
              <a:ext cx="900085" cy="900113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962343" y="1600200"/>
              <a:ext cx="900085" cy="900113"/>
            </a:xfrm>
            <a:prstGeom prst="rect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4876715" y="1600200"/>
              <a:ext cx="900085" cy="900113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352743" y="2057400"/>
              <a:ext cx="12192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16"/>
          <p:cNvSpPr/>
          <p:nvPr/>
        </p:nvSpPr>
        <p:spPr>
          <a:xfrm>
            <a:off x="3929058" y="4643446"/>
            <a:ext cx="900113" cy="9001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857752" y="4643446"/>
            <a:ext cx="900113" cy="9001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86446" y="4643446"/>
            <a:ext cx="900113" cy="9001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4248152" y="5110170"/>
            <a:ext cx="1219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619500" y="2095500"/>
            <a:ext cx="152400" cy="762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6210300" y="2019300"/>
            <a:ext cx="152400" cy="7620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20" name="Picture 28" descr="G:\Новая папка\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5029200"/>
            <a:ext cx="1524000" cy="1524000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D60093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221" name="Picture 29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12421"/>
          <a:stretch/>
        </p:blipFill>
        <p:spPr bwMode="auto">
          <a:xfrm>
            <a:off x="7200920" y="3569592"/>
            <a:ext cx="1626888" cy="1552972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D60093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" name="Picture 29" descr="G:\Новая папка\hello_html_30c8f06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459" t="-5000" r="-3716"/>
          <a:stretch>
            <a:fillRect/>
          </a:stretch>
        </p:blipFill>
        <p:spPr bwMode="auto">
          <a:xfrm>
            <a:off x="6643702" y="5143512"/>
            <a:ext cx="1600200" cy="1524000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rnd">
            <a:solidFill>
              <a:srgbClr val="D60093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32" name="Прямая соединительная линия 31"/>
          <p:cNvCxnSpPr/>
          <p:nvPr/>
        </p:nvCxnSpPr>
        <p:spPr>
          <a:xfrm rot="5400000">
            <a:off x="3390892" y="4467232"/>
            <a:ext cx="152400" cy="76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2071670" y="4643446"/>
            <a:ext cx="900113" cy="9001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000364" y="4643446"/>
            <a:ext cx="900113" cy="9001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79191E-6 L 0.6 -0.6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" y="-33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73988E-6 L -0.52917 -0.6880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00" y="-3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6 L -0.39583 -0.0666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2" y="-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3564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411760" y="116632"/>
            <a:ext cx="69127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err="1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Задачкино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8264"/>
          <a:stretch/>
        </p:blipFill>
        <p:spPr>
          <a:xfrm>
            <a:off x="-324544" y="507848"/>
            <a:ext cx="5918561" cy="620822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4017" y="1440071"/>
            <a:ext cx="2808312" cy="4050476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6020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85720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А Б В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3504" y="285728"/>
            <a:ext cx="37147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Д Е Ё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12415" y="-142900"/>
            <a:ext cx="91917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kern="800" cap="none" spc="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Г</a:t>
            </a:r>
            <a:endParaRPr lang="ru-RU" sz="115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28596" y="1500174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Ж</a:t>
            </a:r>
            <a:endParaRPr lang="ru-RU" sz="8000" b="1" kern="800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000232" y="128120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</a:rPr>
              <a:t>З</a:t>
            </a:r>
            <a:endParaRPr lang="ru-RU" sz="9600" b="1" kern="800" cap="none" spc="0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И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786314" y="1500174"/>
            <a:ext cx="2428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Й</a:t>
            </a:r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К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572396" y="128120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Л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357158" y="2857496"/>
            <a:ext cx="2786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М Н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214678" y="2638522"/>
            <a:ext cx="12144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72440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П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8001024" y="5288340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Я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286512" y="393104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Ч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7429520" y="2643182"/>
            <a:ext cx="91917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kern="800" cap="none" spc="0" dirty="0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С</a:t>
            </a:r>
            <a:endParaRPr lang="ru-RU" sz="96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5929322" y="2857496"/>
            <a:ext cx="12858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Р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85720" y="4105825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Т У Ф Х </a:t>
            </a:r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Ц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7429520" y="4143380"/>
            <a:ext cx="142876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Ш</a:t>
            </a:r>
            <a:endParaRPr lang="ru-RU" sz="8000" b="1" kern="800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142844" y="5463147"/>
            <a:ext cx="78581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Щ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Ъ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Ы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Ь</a:t>
            </a:r>
            <a:r>
              <a:rPr lang="ru-RU" sz="8000" b="1" kern="800" spc="-15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 Э </a:t>
            </a:r>
            <a:r>
              <a:rPr lang="ru-RU" sz="8000" b="1" kern="800" spc="-150" dirty="0" err="1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CC"/>
                </a:solidFill>
              </a:rPr>
              <a:t>Ю</a:t>
            </a:r>
            <a:endParaRPr lang="ru-RU" sz="8000" b="1" kern="800" cap="none" spc="-150" dirty="0">
              <a:ln w="12700">
                <a:solidFill>
                  <a:schemeClr val="tx1"/>
                </a:solidFill>
                <a:prstDash val="solid"/>
              </a:ln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20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6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79512" y="2276872"/>
            <a:ext cx="885698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kern="800" cap="none" spc="0" dirty="0" err="1" smtClean="0">
                <a:ln w="2857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Исправлялки</a:t>
            </a:r>
            <a:endParaRPr lang="ru-RU" sz="8000" b="1" kern="800" cap="none" spc="0" dirty="0">
              <a:ln w="28575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05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Si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</TotalTime>
  <Words>435</Words>
  <Application>Microsoft Office PowerPoint</Application>
  <PresentationFormat>Экран (4:3)</PresentationFormat>
  <Paragraphs>223</Paragraphs>
  <Slides>32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Calibri</vt:lpstr>
      <vt:lpstr>Calibri Light</vt:lpstr>
      <vt:lpstr>Times New Roman</vt:lpstr>
      <vt:lpstr>Тема Office</vt:lpstr>
      <vt:lpstr>Итоговая интегрированная непосредственно-образовательной деятельности «Алфавит»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0000</dc:creator>
  <cp:lastModifiedBy>Колокольчик</cp:lastModifiedBy>
  <cp:revision>113</cp:revision>
  <cp:lastPrinted>1601-01-01T00:00:00Z</cp:lastPrinted>
  <dcterms:created xsi:type="dcterms:W3CDTF">1601-01-01T00:00:00Z</dcterms:created>
  <dcterms:modified xsi:type="dcterms:W3CDTF">2018-01-05T06:53:52Z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