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_rels/slideLayout4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34.jpeg" ContentType="image/jpeg"/>
  <Override PartName="/ppt/media/image33.jpeg" ContentType="image/jpeg"/>
  <Override PartName="/ppt/media/image31.jpeg" ContentType="image/jpeg"/>
  <Override PartName="/ppt/media/image30.jpeg" ContentType="image/jpeg"/>
  <Override PartName="/ppt/media/image27.jpeg" ContentType="image/jpeg"/>
  <Override PartName="/ppt/media/image25.jpeg" ContentType="image/jpeg"/>
  <Override PartName="/ppt/media/image15.png" ContentType="image/png"/>
  <Override PartName="/ppt/media/image23.jpeg" ContentType="image/jpeg"/>
  <Override PartName="/ppt/media/image21.jpeg" ContentType="image/jpeg"/>
  <Override PartName="/ppt/media/image10.png" ContentType="image/png"/>
  <Override PartName="/ppt/media/image20.jpeg" ContentType="image/jpeg"/>
  <Override PartName="/ppt/media/image29.jpeg" ContentType="image/jpeg"/>
  <Override PartName="/ppt/media/image6.png" ContentType="image/png"/>
  <Override PartName="/ppt/media/image18.jpeg" ContentType="image/jpeg"/>
  <Override PartName="/ppt/media/image14.png" ContentType="image/png"/>
  <Override PartName="/ppt/media/image13.png" ContentType="image/png"/>
  <Override PartName="/ppt/media/image24.jpeg" ContentType="image/jpeg"/>
  <Override PartName="/ppt/media/image12.png" ContentType="image/png"/>
  <Override PartName="/ppt/media/image32.jpeg" ContentType="image/jpeg"/>
  <Override PartName="/ppt/media/image3.png" ContentType="image/png"/>
  <Override PartName="/ppt/media/image28.jpeg" ContentType="image/jpeg"/>
  <Override PartName="/ppt/media/image17.jpeg" ContentType="image/jpeg"/>
  <Override PartName="/ppt/media/image19.jpeg" ContentType="image/jpeg"/>
  <Override PartName="/ppt/media/image36.jpeg" ContentType="image/jpeg"/>
  <Override PartName="/ppt/media/image11.png" ContentType="image/png"/>
  <Override PartName="/ppt/media/image9.png" ContentType="image/png"/>
  <Override PartName="/ppt/media/image35.jpeg" ContentType="image/jpeg"/>
  <Override PartName="/ppt/media/image8.png" ContentType="image/png"/>
  <Override PartName="/ppt/media/image1.png" ContentType="image/png"/>
  <Override PartName="/ppt/media/image26.jpeg" ContentType="image/jpeg"/>
  <Override PartName="/ppt/media/image7.png" ContentType="image/png"/>
  <Override PartName="/ppt/media/image5.png" ContentType="image/png"/>
  <Override PartName="/ppt/media/image22.jpeg" ContentType="image/jpeg"/>
  <Override PartName="/ppt/media/image4.png" ContentType="image/png"/>
  <Override PartName="/ppt/media/image16.png" ContentType="image/png"/>
  <Override PartName="/ppt/media/image2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9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0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57200" y="566640"/>
            <a:ext cx="8304840" cy="657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2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457200" y="566640"/>
            <a:ext cx="8304840" cy="657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23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subTitle"/>
          </p:nvPr>
        </p:nvSpPr>
        <p:spPr>
          <a:xfrm>
            <a:off x="457200" y="566640"/>
            <a:ext cx="8304840" cy="657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63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64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566640"/>
            <a:ext cx="8304840" cy="6571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" name="Полилиния 11" descr=""/>
          <p:cNvPicPr/>
          <p:nvPr/>
        </p:nvPicPr>
        <p:blipFill>
          <a:blip r:embed="rId3"/>
          <a:stretch/>
        </p:blipFill>
        <p:spPr>
          <a:xfrm>
            <a:off x="-6120" y="-23040"/>
            <a:ext cx="9136800" cy="1045080"/>
          </a:xfrm>
          <a:prstGeom prst="rect">
            <a:avLst/>
          </a:prstGeom>
          <a:ln>
            <a:noFill/>
          </a:ln>
        </p:spPr>
      </p:pic>
      <p:sp>
        <p:nvSpPr>
          <p:cNvPr id="3" name="CustomShape 3"/>
          <p:cNvSpPr/>
          <p:nvPr/>
        </p:nvSpPr>
        <p:spPr>
          <a:xfrm rot="21436200">
            <a:off x="-28080" y="420840"/>
            <a:ext cx="36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6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3" name="Полилиния 11" descr=""/>
          <p:cNvPicPr/>
          <p:nvPr/>
        </p:nvPicPr>
        <p:blipFill>
          <a:blip r:embed="rId3"/>
          <a:stretch/>
        </p:blipFill>
        <p:spPr>
          <a:xfrm>
            <a:off x="-6120" y="-23040"/>
            <a:ext cx="9136800" cy="1045080"/>
          </a:xfrm>
          <a:prstGeom prst="rect">
            <a:avLst/>
          </a:prstGeom>
          <a:ln>
            <a:noFill/>
          </a:ln>
        </p:spPr>
      </p:pic>
      <p:sp>
        <p:nvSpPr>
          <p:cNvPr id="44" name="CustomShape 3"/>
          <p:cNvSpPr/>
          <p:nvPr/>
        </p:nvSpPr>
        <p:spPr>
          <a:xfrm rot="21436200">
            <a:off x="-28080" y="420840"/>
            <a:ext cx="36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48" name="PlaceHolder 7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440" cy="397692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5" name="Полилиния 11" descr=""/>
          <p:cNvPicPr/>
          <p:nvPr/>
        </p:nvPicPr>
        <p:blipFill>
          <a:blip r:embed="rId3"/>
          <a:stretch/>
        </p:blipFill>
        <p:spPr>
          <a:xfrm>
            <a:off x="-6120" y="-23040"/>
            <a:ext cx="9136800" cy="1045080"/>
          </a:xfrm>
          <a:prstGeom prst="rect">
            <a:avLst/>
          </a:prstGeom>
          <a:ln>
            <a:noFill/>
          </a:ln>
        </p:spPr>
      </p:pic>
      <p:sp>
        <p:nvSpPr>
          <p:cNvPr id="86" name="CustomShape 3"/>
          <p:cNvSpPr/>
          <p:nvPr/>
        </p:nvSpPr>
        <p:spPr>
          <a:xfrm rot="21436200">
            <a:off x="-28080" y="420840"/>
            <a:ext cx="36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ru-RU" sz="4400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89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-9360" y="-7920"/>
            <a:ext cx="9162000" cy="104040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2"/>
          <p:cNvSpPr/>
          <p:nvPr/>
        </p:nvSpPr>
        <p:spPr>
          <a:xfrm>
            <a:off x="4381560" y="-7920"/>
            <a:ext cx="4761360" cy="63720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6" name="Полилиния 11" descr=""/>
          <p:cNvPicPr/>
          <p:nvPr/>
        </p:nvPicPr>
        <p:blipFill>
          <a:blip r:embed="rId3"/>
          <a:stretch/>
        </p:blipFill>
        <p:spPr>
          <a:xfrm>
            <a:off x="-6120" y="-23040"/>
            <a:ext cx="9136800" cy="104508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 rot="21436200">
            <a:off x="-28080" y="420840"/>
            <a:ext cx="360" cy="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CustomShape 4"/>
          <p:cNvSpPr/>
          <p:nvPr/>
        </p:nvSpPr>
        <p:spPr>
          <a:xfrm rot="21436200">
            <a:off x="-13680" y="276480"/>
            <a:ext cx="9174600" cy="5281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PlaceHolder 5"/>
          <p:cNvSpPr>
            <a:spLocks noGrp="1"/>
          </p:cNvSpPr>
          <p:nvPr>
            <p:ph type="title"/>
          </p:nvPr>
        </p:nvSpPr>
        <p:spPr>
          <a:xfrm>
            <a:off x="457200" y="566640"/>
            <a:ext cx="8304840" cy="14173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0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320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80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Arial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slideLayout" Target="../slideLayouts/slideLayout1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2.jpeg"/><Relationship Id="rId2" Type="http://schemas.openxmlformats.org/officeDocument/2006/relationships/image" Target="../media/image33.jpeg"/><Relationship Id="rId3" Type="http://schemas.openxmlformats.org/officeDocument/2006/relationships/image" Target="../media/image34.jpeg"/><Relationship Id="rId4" Type="http://schemas.openxmlformats.org/officeDocument/2006/relationships/slideLayout" Target="../slideLayouts/slideLayout1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5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6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1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1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1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571320" y="1225800"/>
            <a:ext cx="8071560" cy="8593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       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Презентация на конкурс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« Как прекрасен этот мир, посмотри!»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Номинация:« Удивительный мир растений и животных Тверской области»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Автор:Куртяпова Полина, 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учащаяся 2»б» класса филиала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МОУ Нерльская СОШ д.Пенье,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Калязинский район, Тверская область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Руководитель:Куртяпова О.А.</a:t>
            </a: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457200" y="704880"/>
            <a:ext cx="8228520" cy="86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Вороний глаз</a:t>
            </a:r>
            <a:endParaRPr/>
          </a:p>
        </p:txBody>
      </p:sp>
      <p:sp>
        <p:nvSpPr>
          <p:cNvPr id="212" name="CustomShape 2"/>
          <p:cNvSpPr/>
          <p:nvPr/>
        </p:nvSpPr>
        <p:spPr>
          <a:xfrm>
            <a:off x="571320" y="1785960"/>
            <a:ext cx="3499560" cy="442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3"/>
          <p:cNvSpPr/>
          <p:nvPr/>
        </p:nvSpPr>
        <p:spPr>
          <a:xfrm>
            <a:off x="2214720" y="4000680"/>
            <a:ext cx="71316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4" name="Picture 3" descr=""/>
          <p:cNvPicPr/>
          <p:nvPr/>
        </p:nvPicPr>
        <p:blipFill>
          <a:blip r:embed="rId1"/>
          <a:stretch/>
        </p:blipFill>
        <p:spPr>
          <a:xfrm>
            <a:off x="785880" y="2071800"/>
            <a:ext cx="3056400" cy="3427920"/>
          </a:xfrm>
          <a:prstGeom prst="rect">
            <a:avLst/>
          </a:prstGeom>
          <a:ln w="9360">
            <a:noFill/>
          </a:ln>
        </p:spPr>
      </p:pic>
      <p:pic>
        <p:nvPicPr>
          <p:cNvPr id="215" name="Picture 4" descr=""/>
          <p:cNvPicPr/>
          <p:nvPr/>
        </p:nvPicPr>
        <p:blipFill>
          <a:blip r:embed="rId2"/>
          <a:stretch/>
        </p:blipFill>
        <p:spPr>
          <a:xfrm>
            <a:off x="500040" y="2571840"/>
            <a:ext cx="3288240" cy="2802600"/>
          </a:xfrm>
          <a:prstGeom prst="rect">
            <a:avLst/>
          </a:prstGeom>
          <a:ln w="9360">
            <a:noFill/>
          </a:ln>
        </p:spPr>
      </p:pic>
      <p:pic>
        <p:nvPicPr>
          <p:cNvPr id="216" name="Picture 5" descr=""/>
          <p:cNvPicPr/>
          <p:nvPr/>
        </p:nvPicPr>
        <p:blipFill>
          <a:blip r:embed="rId3"/>
          <a:stretch/>
        </p:blipFill>
        <p:spPr>
          <a:xfrm>
            <a:off x="0" y="1928880"/>
            <a:ext cx="4142160" cy="4070880"/>
          </a:xfrm>
          <a:prstGeom prst="rect">
            <a:avLst/>
          </a:prstGeom>
          <a:ln w="9360">
            <a:noFill/>
          </a:ln>
        </p:spPr>
      </p:pic>
      <p:sp>
        <p:nvSpPr>
          <p:cNvPr id="217" name="CustomShape 4"/>
          <p:cNvSpPr/>
          <p:nvPr/>
        </p:nvSpPr>
        <p:spPr>
          <a:xfrm>
            <a:off x="571680" y="2571840"/>
            <a:ext cx="285660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18" name="Picture 6" descr=""/>
          <p:cNvPicPr/>
          <p:nvPr/>
        </p:nvPicPr>
        <p:blipFill>
          <a:blip r:embed="rId4"/>
          <a:stretch/>
        </p:blipFill>
        <p:spPr>
          <a:xfrm>
            <a:off x="0" y="1714320"/>
            <a:ext cx="4536000" cy="4499640"/>
          </a:xfrm>
          <a:prstGeom prst="rect">
            <a:avLst/>
          </a:prstGeom>
          <a:ln w="9360">
            <a:noFill/>
          </a:ln>
        </p:spPr>
      </p:pic>
      <p:sp>
        <p:nvSpPr>
          <p:cNvPr id="219" name="CustomShape 5"/>
          <p:cNvSpPr/>
          <p:nvPr/>
        </p:nvSpPr>
        <p:spPr>
          <a:xfrm>
            <a:off x="7286760" y="-214200"/>
            <a:ext cx="327600" cy="1213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0" name="CustomShape 6"/>
          <p:cNvSpPr/>
          <p:nvPr/>
        </p:nvSpPr>
        <p:spPr>
          <a:xfrm>
            <a:off x="5429160" y="1857240"/>
            <a:ext cx="3213720" cy="36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21" name="CustomShape 7"/>
          <p:cNvSpPr/>
          <p:nvPr/>
        </p:nvSpPr>
        <p:spPr>
          <a:xfrm>
            <a:off x="5286240" y="1714320"/>
            <a:ext cx="3642120" cy="374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Жил в лесу старик-кудесник с вороном, который умел предсказывать будущее. Когда старик умер, ворон летал над лесом и оплакивал его. Из слез вырастали растения с глазами . Люди назвали растение вороний глаз.</a:t>
            </a:r>
            <a:endParaRPr/>
          </a:p>
        </p:txBody>
      </p:sp>
      <p:sp>
        <p:nvSpPr>
          <p:cNvPr id="222" name="CustomShape 8"/>
          <p:cNvSpPr/>
          <p:nvPr/>
        </p:nvSpPr>
        <p:spPr>
          <a:xfrm>
            <a:off x="5357880" y="6000840"/>
            <a:ext cx="342792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Не путайте с черникой.</a:t>
            </a:r>
            <a:endParaRPr/>
          </a:p>
        </p:txBody>
      </p:sp>
    </p:spTree>
  </p:cSld>
  <p:timing>
    <p:tnLst>
      <p:par>
        <p:cTn id="145" dur="indefinite" restart="never" nodeType="tmRoot">
          <p:childTnLst>
            <p:seq>
              <p:cTn id="146" dur="indefinite" nodeType="mainSeq">
                <p:childTnLst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4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 additive="repl">
                                        <p:cTn id="151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4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5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0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1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6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17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CustomShape 1"/>
          <p:cNvSpPr/>
          <p:nvPr/>
        </p:nvSpPr>
        <p:spPr>
          <a:xfrm>
            <a:off x="0" y="500040"/>
            <a:ext cx="9142920" cy="99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Волчье лыко или волчья ягода</a:t>
            </a:r>
            <a:endParaRPr/>
          </a:p>
        </p:txBody>
      </p:sp>
      <p:pic>
        <p:nvPicPr>
          <p:cNvPr id="224" name="Содержимое 4" descr=""/>
          <p:cNvPicPr/>
          <p:nvPr/>
        </p:nvPicPr>
        <p:blipFill>
          <a:blip r:embed="rId1"/>
          <a:stretch/>
        </p:blipFill>
        <p:spPr>
          <a:xfrm>
            <a:off x="0" y="1714320"/>
            <a:ext cx="3323160" cy="4432680"/>
          </a:xfrm>
          <a:prstGeom prst="rect">
            <a:avLst/>
          </a:prstGeom>
          <a:ln>
            <a:noFill/>
          </a:ln>
        </p:spPr>
      </p:pic>
      <p:sp>
        <p:nvSpPr>
          <p:cNvPr id="225" name="CustomShape 2"/>
          <p:cNvSpPr/>
          <p:nvPr/>
        </p:nvSpPr>
        <p:spPr>
          <a:xfrm>
            <a:off x="4286160" y="1071720"/>
            <a:ext cx="4713840" cy="3927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Волк опаздывал на совет зверей. Совет в это время давал растениям имена . Поэтому ни одно растение не было названо в честь волка. Волк рассвирепел и стал сдирать когтями кору с кустарника. Звери, желая успокоить хищника, назвали в честь него это растение.</a:t>
            </a:r>
            <a:endParaRPr/>
          </a:p>
        </p:txBody>
      </p:sp>
      <p:sp>
        <p:nvSpPr>
          <p:cNvPr id="226" name="CustomShape 3"/>
          <p:cNvSpPr/>
          <p:nvPr/>
        </p:nvSpPr>
        <p:spPr>
          <a:xfrm>
            <a:off x="4643280" y="5072040"/>
            <a:ext cx="4070880" cy="11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Все части растения, а особенно плоды содержат остро жгучий ядовитый сок.</a:t>
            </a:r>
            <a:endParaRPr/>
          </a:p>
        </p:txBody>
      </p:sp>
      <p:pic>
        <p:nvPicPr>
          <p:cNvPr id="227" name="Содержимое 4" descr=""/>
          <p:cNvPicPr/>
          <p:nvPr/>
        </p:nvPicPr>
        <p:blipFill>
          <a:blip r:embed="rId2"/>
          <a:stretch/>
        </p:blipFill>
        <p:spPr>
          <a:xfrm>
            <a:off x="0" y="1643040"/>
            <a:ext cx="4267800" cy="4642200"/>
          </a:xfrm>
          <a:prstGeom prst="rect">
            <a:avLst/>
          </a:prstGeom>
          <a:ln w="9360">
            <a:noFill/>
          </a:ln>
        </p:spPr>
      </p:pic>
      <p:pic>
        <p:nvPicPr>
          <p:cNvPr id="228" name="Picture 3" descr=""/>
          <p:cNvPicPr/>
          <p:nvPr/>
        </p:nvPicPr>
        <p:blipFill>
          <a:blip r:embed="rId3"/>
          <a:stretch/>
        </p:blipFill>
        <p:spPr>
          <a:xfrm>
            <a:off x="0" y="1500120"/>
            <a:ext cx="4356720" cy="507096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id="177" dur="indefinite" restart="never" nodeType="tmRoot">
          <p:childTnLst>
            <p:seq>
              <p:cTn id="178" dur="indefinite" nodeType="mainSeq">
                <p:childTnLst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 additive="repl">
                                        <p:cTn id="183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2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6" dur="500" fill="hold"/>
                                        <p:tgtEl>
                                          <p:spTgt spid="225">
                                            <p:txEl>
                                              <p:pRg st="1" end="2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7" dur="500" fill="hold"/>
                                        <p:tgtEl>
                                          <p:spTgt spid="225">
                                            <p:txEl>
                                              <p:pRg st="1" end="2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nodeType="clickEffect" fill="hold" presetClass="entr" presetID="8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out)" transition="in">
                                      <p:cBhvr additive="repl">
                                        <p:cTn id="192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6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201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Picture 2" descr=""/>
          <p:cNvPicPr/>
          <p:nvPr/>
        </p:nvPicPr>
        <p:blipFill>
          <a:blip r:embed="rId1"/>
          <a:stretch/>
        </p:blipFill>
        <p:spPr>
          <a:xfrm>
            <a:off x="500040" y="1714320"/>
            <a:ext cx="3951720" cy="3951720"/>
          </a:xfrm>
          <a:prstGeom prst="rect">
            <a:avLst/>
          </a:prstGeom>
          <a:ln w="9360">
            <a:noFill/>
          </a:ln>
        </p:spPr>
      </p:pic>
      <p:sp>
        <p:nvSpPr>
          <p:cNvPr id="230" name="CustomShape 1"/>
          <p:cNvSpPr/>
          <p:nvPr/>
        </p:nvSpPr>
        <p:spPr>
          <a:xfrm>
            <a:off x="928800" y="928800"/>
            <a:ext cx="72856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3600" strike="noStrike">
                <a:solidFill>
                  <a:srgbClr val="ff0000"/>
                </a:solidFill>
                <a:latin typeface="Arial"/>
                <a:ea typeface="DejaVu Sans"/>
              </a:rPr>
              <a:t>ЛЮТИК   ЕДКИЙ</a:t>
            </a:r>
            <a:endParaRPr/>
          </a:p>
        </p:txBody>
      </p:sp>
      <p:sp>
        <p:nvSpPr>
          <p:cNvPr id="231" name="CustomShape 2"/>
          <p:cNvSpPr/>
          <p:nvPr/>
        </p:nvSpPr>
        <p:spPr>
          <a:xfrm>
            <a:off x="5072040" y="2000160"/>
            <a:ext cx="3856680" cy="411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Ядовито все растение.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По одной из легенд Иисус Христос превратил звезды в лютики, чтобы преподнести их своей Матери в знак почтения и любви.</a:t>
            </a:r>
            <a:endParaRPr/>
          </a:p>
          <a:p>
            <a:pPr>
              <a:lnSpc>
                <a:spcPct val="100000"/>
              </a:lnSpc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Шекспир увековечил лютик. Связав его с образом Джульетты, которую усыпил напиток из этих цветочков.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02" dur="indefinite" restart="never" nodeType="tmRoot">
          <p:childTnLst>
            <p:seq>
              <p:cTn id="203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857160" y="1428840"/>
            <a:ext cx="7499880" cy="1309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Дерево, цветок, трава и птица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Не всегда умеют защититься.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Если будут уничтожены они,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На планете мы останемся одни.</a:t>
            </a:r>
            <a:endParaRPr/>
          </a:p>
        </p:txBody>
      </p:sp>
      <p:sp>
        <p:nvSpPr>
          <p:cNvPr id="233" name="CustomShape 2"/>
          <p:cNvSpPr/>
          <p:nvPr/>
        </p:nvSpPr>
        <p:spPr>
          <a:xfrm>
            <a:off x="857160" y="3214800"/>
            <a:ext cx="7642800" cy="191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Если ты встретил в лесу мухомор или дымовик, бледную поганку или семейство ложных опят – не тронь, полюбуйся и отойди!</a:t>
            </a:r>
            <a:endParaRPr/>
          </a:p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Эти грибы нужны животным в лесу. Они участвуют в разрушении пней. Поваленных деревьев, упавших сучьев. Грибы – санитары леса. А многие ядовитые растения приносят помощь людям – из них делают лекарства</a:t>
            </a:r>
            <a:r>
              <a:rPr lang="ru-RU" sz="2000" strike="noStrike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</p:spTree>
  </p:cSld>
  <p:timing>
    <p:tnLst>
      <p:par>
        <p:cTn id="204" dur="indefinite" restart="never" nodeType="tmRoot">
          <p:childTnLst>
            <p:seq>
              <p:cTn id="205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457200" y="704160"/>
            <a:ext cx="830484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5000" strike="noStrike">
                <a:solidFill>
                  <a:srgbClr val="04617b"/>
                </a:solidFill>
                <a:latin typeface="Calibri"/>
                <a:ea typeface="DejaVu Sans"/>
              </a:rPr>
              <a:t>Используемые  источники</a:t>
            </a:r>
            <a:endParaRPr/>
          </a:p>
        </p:txBody>
      </p:sp>
      <p:sp>
        <p:nvSpPr>
          <p:cNvPr id="235" name="CustomShape 2"/>
          <p:cNvSpPr/>
          <p:nvPr/>
        </p:nvSpPr>
        <p:spPr>
          <a:xfrm flipH="1">
            <a:off x="284400" y="1857240"/>
            <a:ext cx="7785720" cy="43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i="1" lang="ru-RU" sz="2000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i="1" lang="ru-RU" sz="2000" strike="noStrike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06" dur="indefinite" restart="never" nodeType="tmRoot">
          <p:childTnLst>
            <p:seq>
              <p:cTn id="207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928800" y="1071720"/>
            <a:ext cx="7499880" cy="313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Все – все на свете,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На свете нужны.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И мошки не меньше 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Нужны, чем слоны.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Нельзя обойтись без чудовищ нелепых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И даже без хищников,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Злых и свирепых.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Нужны все на свете,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Нужны все подряд:</a:t>
            </a:r>
            <a:endParaRPr/>
          </a:p>
          <a:p>
            <a:pPr algn="just"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Кто делает мед и кто делает яд!</a:t>
            </a:r>
            <a:endParaRPr/>
          </a:p>
        </p:txBody>
      </p:sp>
      <p:sp>
        <p:nvSpPr>
          <p:cNvPr id="167" name="CustomShape 2"/>
          <p:cNvSpPr/>
          <p:nvPr/>
        </p:nvSpPr>
        <p:spPr>
          <a:xfrm>
            <a:off x="857160" y="4643280"/>
            <a:ext cx="7785720" cy="1004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2000" strike="noStrike">
                <a:solidFill>
                  <a:srgbClr val="ffffff"/>
                </a:solidFill>
                <a:latin typeface="Calibri"/>
                <a:ea typeface="DejaVu Sans"/>
              </a:rPr>
              <a:t>Ты и я живем в Тверской области. Наш край богат и красив: деревья и кустарники, звери и птицы. Но можно встретить и ядовитые грибы и растения.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Бледная поганка</a:t>
            </a:r>
            <a:endParaRPr/>
          </a:p>
        </p:txBody>
      </p:sp>
      <p:pic>
        <p:nvPicPr>
          <p:cNvPr id="169" name="Содержимое 5" descr=""/>
          <p:cNvPicPr/>
          <p:nvPr/>
        </p:nvPicPr>
        <p:blipFill>
          <a:blip r:embed="rId1"/>
          <a:stretch/>
        </p:blipFill>
        <p:spPr>
          <a:xfrm>
            <a:off x="500040" y="2000160"/>
            <a:ext cx="3481920" cy="4642200"/>
          </a:xfrm>
          <a:prstGeom prst="rect">
            <a:avLst/>
          </a:prstGeom>
          <a:ln>
            <a:noFill/>
          </a:ln>
        </p:spPr>
      </p:pic>
      <p:sp>
        <p:nvSpPr>
          <p:cNvPr id="170" name="CustomShape 2"/>
          <p:cNvSpPr/>
          <p:nvPr/>
        </p:nvSpPr>
        <p:spPr>
          <a:xfrm>
            <a:off x="4143240" y="2000160"/>
            <a:ext cx="4713840" cy="4570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strike="noStrike">
                <a:solidFill>
                  <a:srgbClr val="000000"/>
                </a:solidFill>
                <a:latin typeface="Constantia"/>
                <a:ea typeface="DejaVu Sans"/>
              </a:rPr>
              <a:t>Самый ядовитый гриб. Он содержит 20 видов яда. Противоядия нет.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>
                <p:childTnLst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 additive="repl">
                                        <p:cTn id="1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70">
                                            <p:txEl>
                                              <p:p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70">
                                            <p:txEl>
                                              <p:pRg st="0" end="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457200" y="357120"/>
            <a:ext cx="8228520" cy="1070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Мухомор </a:t>
            </a:r>
            <a:endParaRPr/>
          </a:p>
        </p:txBody>
      </p:sp>
      <p:pic>
        <p:nvPicPr>
          <p:cNvPr id="172" name="Содержимое 5" descr=""/>
          <p:cNvPicPr/>
          <p:nvPr/>
        </p:nvPicPr>
        <p:blipFill>
          <a:blip r:embed="rId1"/>
          <a:stretch/>
        </p:blipFill>
        <p:spPr>
          <a:xfrm>
            <a:off x="155520" y="1944000"/>
            <a:ext cx="3948480" cy="3096000"/>
          </a:xfrm>
          <a:prstGeom prst="rect">
            <a:avLst/>
          </a:prstGeom>
          <a:ln>
            <a:noFill/>
          </a:ln>
        </p:spPr>
      </p:pic>
      <p:sp>
        <p:nvSpPr>
          <p:cNvPr id="173" name="CustomShape 2"/>
          <p:cNvSpPr/>
          <p:nvPr/>
        </p:nvSpPr>
        <p:spPr>
          <a:xfrm>
            <a:off x="4648320" y="1600200"/>
            <a:ext cx="4037400" cy="20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strike="noStrike">
                <a:solidFill>
                  <a:srgbClr val="000000"/>
                </a:solidFill>
                <a:latin typeface="Constantia"/>
                <a:ea typeface="DejaVu Sans"/>
              </a:rPr>
              <a:t>Им любят лакомится белки, сороки, слизни. А лоси заглатывают их по несколько штук-лечатся.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74" name="CustomShape 3"/>
          <p:cNvSpPr/>
          <p:nvPr/>
        </p:nvSpPr>
        <p:spPr>
          <a:xfrm>
            <a:off x="2071800" y="4214880"/>
            <a:ext cx="178488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Picture 2" descr=""/>
          <p:cNvPicPr/>
          <p:nvPr/>
        </p:nvPicPr>
        <p:blipFill>
          <a:blip r:embed="rId2"/>
          <a:stretch/>
        </p:blipFill>
        <p:spPr>
          <a:xfrm>
            <a:off x="5573880" y="3597840"/>
            <a:ext cx="2850120" cy="3260160"/>
          </a:xfrm>
          <a:prstGeom prst="rect">
            <a:avLst/>
          </a:prstGeom>
          <a:ln w="9360">
            <a:noFill/>
          </a:ln>
        </p:spPr>
      </p:pic>
      <p:sp>
        <p:nvSpPr>
          <p:cNvPr id="176" name="CustomShape 4"/>
          <p:cNvSpPr/>
          <p:nvPr/>
        </p:nvSpPr>
        <p:spPr>
          <a:xfrm>
            <a:off x="2857680" y="4429080"/>
            <a:ext cx="149904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5"/>
          <p:cNvSpPr/>
          <p:nvPr/>
        </p:nvSpPr>
        <p:spPr>
          <a:xfrm>
            <a:off x="3357720" y="4643280"/>
            <a:ext cx="13561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CustomShape 6"/>
          <p:cNvSpPr/>
          <p:nvPr/>
        </p:nvSpPr>
        <p:spPr>
          <a:xfrm>
            <a:off x="5214960" y="3857760"/>
            <a:ext cx="3570840" cy="455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4" dur="indefinite" restart="never" nodeType="tmRoot">
          <p:childTnLst>
            <p:seq>
              <p:cTn id="25" nodeType="mainSeq">
                <p:childTnLst>
                  <p:par>
                    <p:cTn id="26" fill="freeze">
                      <p:stCondLst>
                        <p:cond delay="indefinite"/>
                      </p:stCondLst>
                      <p:childTnLst>
                        <p:par>
                          <p:cTn id="27" fill="freeze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2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wipe(right)" transition="out">
                                      <p:cBhvr additive="repl">
                                        <p:cTn id="3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3" presetSubtype="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 additive="repl">
                                        <p:cTn id="35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" dur="1000" fill="hold"/>
                                        <p:tgtEl>
                                          <p:spTgt spid="173">
                                            <p:txEl>
                                              <p:pRg st="0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" dur="1000" fill="hold"/>
                                        <p:tgtEl>
                                          <p:spTgt spid="173">
                                            <p:txEl>
                                              <p:pRg st="0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freeze">
                      <p:stCondLst>
                        <p:cond delay="indefinite"/>
                      </p:stCondLst>
                      <p:childTnLst>
                        <p:par>
                          <p:cTn id="41" fill="freeze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4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Ложный опёнок</a:t>
            </a:r>
            <a:endParaRPr/>
          </a:p>
        </p:txBody>
      </p:sp>
      <p:pic>
        <p:nvPicPr>
          <p:cNvPr id="180" name="Содержимое 19" descr=""/>
          <p:cNvPicPr/>
          <p:nvPr/>
        </p:nvPicPr>
        <p:blipFill>
          <a:blip r:embed="rId1"/>
          <a:stretch/>
        </p:blipFill>
        <p:spPr>
          <a:xfrm>
            <a:off x="2376000" y="1872000"/>
            <a:ext cx="3927960" cy="4761360"/>
          </a:xfrm>
          <a:prstGeom prst="rect">
            <a:avLst/>
          </a:prstGeom>
          <a:ln>
            <a:noFill/>
          </a:ln>
        </p:spPr>
      </p:pic>
      <p:sp>
        <p:nvSpPr>
          <p:cNvPr id="181" name="CustomShape 2"/>
          <p:cNvSpPr/>
          <p:nvPr/>
        </p:nvSpPr>
        <p:spPr>
          <a:xfrm>
            <a:off x="4648320" y="1920240"/>
            <a:ext cx="4037400" cy="4433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3"/>
          <p:cNvSpPr/>
          <p:nvPr/>
        </p:nvSpPr>
        <p:spPr>
          <a:xfrm>
            <a:off x="428760" y="6286680"/>
            <a:ext cx="856080" cy="213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4"/>
          <p:cNvSpPr/>
          <p:nvPr/>
        </p:nvSpPr>
        <p:spPr>
          <a:xfrm>
            <a:off x="428760" y="6072120"/>
            <a:ext cx="70200" cy="70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5"/>
          <p:cNvSpPr/>
          <p:nvPr/>
        </p:nvSpPr>
        <p:spPr>
          <a:xfrm>
            <a:off x="1285920" y="4714920"/>
            <a:ext cx="13975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5" name="CustomShape 6"/>
          <p:cNvSpPr/>
          <p:nvPr/>
        </p:nvSpPr>
        <p:spPr>
          <a:xfrm>
            <a:off x="2000160" y="4071960"/>
            <a:ext cx="16117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6" name="CustomShape 7"/>
          <p:cNvSpPr/>
          <p:nvPr/>
        </p:nvSpPr>
        <p:spPr>
          <a:xfrm>
            <a:off x="2428920" y="3857760"/>
            <a:ext cx="9277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9" dur="indefinite" restart="never" nodeType="tmRoot">
          <p:childTnLst>
            <p:seq>
              <p:cTn id="50" nodeType="mainSeq">
                <p:childTnLst>
                  <p:par>
                    <p:cTn id="51" fill="freeze">
                      <p:stCondLst>
                        <p:cond delay="indefinite"/>
                      </p:stCondLst>
                      <p:childTnLst>
                        <p:par>
                          <p:cTn id="52" fill="freeze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3" presetSubtype="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vertical)" transition="in">
                                      <p:cBhvr additive="repl">
                                        <p:cTn id="55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freeze">
                      <p:stCondLst>
                        <p:cond delay="indefinite"/>
                      </p:stCondLst>
                      <p:childTnLst>
                        <p:par>
                          <p:cTn id="57" fill="freeze">
                            <p:stCondLst>
                              <p:cond delay="0"/>
                            </p:stCondLst>
                            <p:childTnLst>
                              <p:par>
                                <p:cTn id="58" nodeType="clickEffect" fill="hold" presetClass="entr" presetID="2" presetSubtype="4">
                                  <p:stCondLst>
                                    <p:cond delay="0"/>
                                  </p:stCondLst>
                                  <p:endCondLst>
                                    <p:cond delay="10000"/>
                                  </p:end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" dur="1000" fill="hold"/>
                                        <p:tgtEl>
                                          <p:spTgt spid="18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1000" fill="hold"/>
                                        <p:tgtEl>
                                          <p:spTgt spid="181">
                                            <p:txEl>
                                              <p:p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Ядовитые грибы</a:t>
            </a:r>
            <a:endParaRPr/>
          </a:p>
        </p:txBody>
      </p:sp>
      <p:pic>
        <p:nvPicPr>
          <p:cNvPr id="188" name="Содержимое 5" descr=""/>
          <p:cNvPicPr/>
          <p:nvPr/>
        </p:nvPicPr>
        <p:blipFill>
          <a:blip r:embed="rId1"/>
          <a:stretch/>
        </p:blipFill>
        <p:spPr>
          <a:xfrm>
            <a:off x="3720600" y="3154320"/>
            <a:ext cx="5207400" cy="3469680"/>
          </a:xfrm>
          <a:prstGeom prst="rect">
            <a:avLst/>
          </a:prstGeom>
          <a:ln>
            <a:noFill/>
          </a:ln>
        </p:spPr>
      </p:pic>
      <p:sp>
        <p:nvSpPr>
          <p:cNvPr id="189" name="CustomShape 2"/>
          <p:cNvSpPr/>
          <p:nvPr/>
        </p:nvSpPr>
        <p:spPr>
          <a:xfrm>
            <a:off x="4286160" y="3714840"/>
            <a:ext cx="178488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3"/>
          <p:cNvSpPr/>
          <p:nvPr/>
        </p:nvSpPr>
        <p:spPr>
          <a:xfrm>
            <a:off x="3816000" y="5904000"/>
            <a:ext cx="4608000" cy="485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600" strike="noStrike">
                <a:solidFill>
                  <a:srgbClr val="ff0000"/>
                </a:solidFill>
                <a:latin typeface="Arial"/>
                <a:ea typeface="DejaVu Sans"/>
              </a:rPr>
              <a:t>Говорушка беловатая</a:t>
            </a:r>
            <a:endParaRPr/>
          </a:p>
        </p:txBody>
      </p:sp>
      <p:sp>
        <p:nvSpPr>
          <p:cNvPr id="191" name="CustomShape 4"/>
          <p:cNvSpPr/>
          <p:nvPr/>
        </p:nvSpPr>
        <p:spPr>
          <a:xfrm>
            <a:off x="3786120" y="3071880"/>
            <a:ext cx="278496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5"/>
          <p:cNvSpPr/>
          <p:nvPr/>
        </p:nvSpPr>
        <p:spPr>
          <a:xfrm>
            <a:off x="3857760" y="3857760"/>
            <a:ext cx="264204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6"/>
          <p:cNvSpPr/>
          <p:nvPr/>
        </p:nvSpPr>
        <p:spPr>
          <a:xfrm>
            <a:off x="4143240" y="3071880"/>
            <a:ext cx="242784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94" name="Picture 5" descr=""/>
          <p:cNvPicPr/>
          <p:nvPr/>
        </p:nvPicPr>
        <p:blipFill>
          <a:blip r:embed="rId2"/>
          <a:stretch/>
        </p:blipFill>
        <p:spPr>
          <a:xfrm>
            <a:off x="72000" y="1974240"/>
            <a:ext cx="3483720" cy="2417760"/>
          </a:xfrm>
          <a:prstGeom prst="rect">
            <a:avLst/>
          </a:prstGeom>
          <a:ln w="9360">
            <a:noFill/>
          </a:ln>
        </p:spPr>
      </p:pic>
      <p:sp>
        <p:nvSpPr>
          <p:cNvPr id="195" name="CustomShape 7"/>
          <p:cNvSpPr/>
          <p:nvPr/>
        </p:nvSpPr>
        <p:spPr>
          <a:xfrm>
            <a:off x="216000" y="3474360"/>
            <a:ext cx="3096000" cy="485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600" strike="noStrike">
                <a:solidFill>
                  <a:srgbClr val="ff0000"/>
                </a:solidFill>
                <a:latin typeface="Calibri"/>
                <a:ea typeface="DejaVu Sans"/>
              </a:rPr>
              <a:t>Боровик несъедобный</a:t>
            </a:r>
            <a:endParaRPr/>
          </a:p>
        </p:txBody>
      </p:sp>
      <p:sp>
        <p:nvSpPr>
          <p:cNvPr id="196" name="CustomShape 8"/>
          <p:cNvSpPr/>
          <p:nvPr/>
        </p:nvSpPr>
        <p:spPr>
          <a:xfrm>
            <a:off x="4143240" y="3857760"/>
            <a:ext cx="307080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9"/>
          <p:cNvSpPr/>
          <p:nvPr/>
        </p:nvSpPr>
        <p:spPr>
          <a:xfrm>
            <a:off x="4357800" y="3071880"/>
            <a:ext cx="22849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10"/>
          <p:cNvSpPr/>
          <p:nvPr/>
        </p:nvSpPr>
        <p:spPr>
          <a:xfrm>
            <a:off x="3266280" y="3384000"/>
            <a:ext cx="321372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11"/>
          <p:cNvSpPr/>
          <p:nvPr/>
        </p:nvSpPr>
        <p:spPr>
          <a:xfrm>
            <a:off x="5000760" y="3357720"/>
            <a:ext cx="2356200" cy="368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0" name="Picture 3" descr=""/>
          <p:cNvPicPr/>
          <p:nvPr/>
        </p:nvPicPr>
        <p:blipFill>
          <a:blip r:embed="rId3"/>
          <a:stretch/>
        </p:blipFill>
        <p:spPr>
          <a:xfrm>
            <a:off x="5400000" y="432000"/>
            <a:ext cx="3658320" cy="2520000"/>
          </a:xfrm>
          <a:prstGeom prst="rect">
            <a:avLst/>
          </a:prstGeom>
          <a:ln w="9360">
            <a:noFill/>
          </a:ln>
        </p:spPr>
      </p:pic>
      <p:sp>
        <p:nvSpPr>
          <p:cNvPr id="201" name="CustomShape 12"/>
          <p:cNvSpPr/>
          <p:nvPr/>
        </p:nvSpPr>
        <p:spPr>
          <a:xfrm>
            <a:off x="5256000" y="2520000"/>
            <a:ext cx="3600000" cy="485640"/>
          </a:xfrm>
          <a:prstGeom prst="rect">
            <a:avLst/>
          </a:prstGeom>
          <a:solidFill>
            <a:schemeClr val="bg1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600" strike="noStrike">
                <a:solidFill>
                  <a:srgbClr val="ff0000"/>
                </a:solidFill>
                <a:latin typeface="Calibri"/>
                <a:ea typeface="DejaVu Sans"/>
              </a:rPr>
              <a:t>Сатанинский гриб</a:t>
            </a:r>
            <a:endParaRPr/>
          </a:p>
        </p:txBody>
      </p:sp>
    </p:spTree>
  </p:cSld>
  <p:timing>
    <p:tnLst>
      <p:par>
        <p:cTn id="62" dur="indefinite" restart="never" nodeType="tmRoot">
          <p:childTnLst>
            <p:seq>
              <p:cTn id="63" dur="indefinite" nodeType="mainSeq">
                <p:childTnLst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6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3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ntr" presetID="4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 additive="repl">
                                        <p:cTn id="79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4" dur="1000" fill="hold"/>
                                        <p:tgtEl>
                                          <p:spTgt spid="195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5" dur="1000" fill="hold"/>
                                        <p:tgtEl>
                                          <p:spTgt spid="195">
                                            <p:txEl>
                                              <p:p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nodeType="clickEffect" fill="hold" presetClass="entr" presetID="8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out)" transition="in">
                                      <p:cBhvr additive="repl">
                                        <p:cTn id="90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457200" y="7048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Белена</a:t>
            </a:r>
            <a:r>
              <a:rPr b="1" lang="ru-RU" sz="5000" strike="noStrike">
                <a:solidFill>
                  <a:srgbClr val="04617b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pic>
        <p:nvPicPr>
          <p:cNvPr id="203" name="Содержимое 4" descr=""/>
          <p:cNvPicPr/>
          <p:nvPr/>
        </p:nvPicPr>
        <p:blipFill>
          <a:blip r:embed="rId1"/>
          <a:stretch/>
        </p:blipFill>
        <p:spPr>
          <a:xfrm>
            <a:off x="428760" y="1920960"/>
            <a:ext cx="3499200" cy="4432680"/>
          </a:xfrm>
          <a:prstGeom prst="rect">
            <a:avLst/>
          </a:prstGeom>
          <a:ln>
            <a:noFill/>
          </a:ln>
        </p:spPr>
      </p:pic>
      <p:sp>
        <p:nvSpPr>
          <p:cNvPr id="204" name="CustomShape 2"/>
          <p:cNvSpPr/>
          <p:nvPr/>
        </p:nvSpPr>
        <p:spPr>
          <a:xfrm>
            <a:off x="4648320" y="1920960"/>
            <a:ext cx="4037400" cy="4432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Ядовито все растение.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У древних балтов была особая группа воинов- слуги бога – волка. Перед сражением они выпивали напиток белены и превращались в волков. Они были так свирепы в бою, что не нуждались в оружии и убивали врагов своими щитами.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97" dur="indefinite" restart="never" nodeType="tmRoot">
          <p:childTnLst>
            <p:seq>
              <p:cTn id="98" nodeType="mainSeq">
                <p:childTnLst>
                  <p:par>
                    <p:cTn id="99" fill="freeze">
                      <p:stCondLst>
                        <p:cond delay="indefinite"/>
                      </p:stCondLst>
                      <p:childTnLst>
                        <p:par>
                          <p:cTn id="100" fill="freeze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3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7" dur="1000" fill="hold"/>
                                        <p:tgtEl>
                                          <p:spTgt spid="204">
                                            <p:txEl>
                                              <p:p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1000" fill="hold"/>
                                        <p:tgtEl>
                                          <p:spTgt spid="204">
                                            <p:txEl>
                                              <p:p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freeze">
                      <p:stCondLst>
                        <p:cond delay="indefinite"/>
                      </p:stCondLst>
                      <p:childTnLst>
                        <p:par>
                          <p:cTn id="110" fill="freeze">
                            <p:stCondLst>
                              <p:cond delay="0"/>
                            </p:stCondLst>
                            <p:childTnLst>
                              <p:par>
                                <p:cTn id="1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244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3" dur="1000" fill="hold"/>
                                        <p:tgtEl>
                                          <p:spTgt spid="204">
                                            <p:txEl>
                                              <p:pRg st="244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4" dur="1000" fill="hold"/>
                                        <p:tgtEl>
                                          <p:spTgt spid="204">
                                            <p:txEl>
                                              <p:pRg st="244" end="2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457200" y="500040"/>
            <a:ext cx="8228520" cy="92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Ландыш майский</a:t>
            </a:r>
            <a:endParaRPr/>
          </a:p>
        </p:txBody>
      </p:sp>
      <p:pic>
        <p:nvPicPr>
          <p:cNvPr id="206" name="Содержимое 4" descr=""/>
          <p:cNvPicPr/>
          <p:nvPr/>
        </p:nvPicPr>
        <p:blipFill>
          <a:blip r:embed="rId1"/>
          <a:stretch/>
        </p:blipFill>
        <p:spPr>
          <a:xfrm>
            <a:off x="163440" y="1787400"/>
            <a:ext cx="3534120" cy="4712040"/>
          </a:xfrm>
          <a:prstGeom prst="rect">
            <a:avLst/>
          </a:prstGeom>
          <a:ln>
            <a:noFill/>
          </a:ln>
        </p:spPr>
      </p:pic>
      <p:sp>
        <p:nvSpPr>
          <p:cNvPr id="207" name="CustomShape 2"/>
          <p:cNvSpPr/>
          <p:nvPr/>
        </p:nvSpPr>
        <p:spPr>
          <a:xfrm>
            <a:off x="3857760" y="1785960"/>
            <a:ext cx="4827960" cy="471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Ядовито все растение.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По легенде ландыши выросли из бусинок рассыпавшегося ожерелья Белоснежки. Они служат фонариками для гномов. В них живут маленькие лесные человечки-эльфы. В ландышах прячутся на ночь солнечные зайчики.</a:t>
            </a:r>
            <a:endParaRPr/>
          </a:p>
        </p:txBody>
      </p:sp>
    </p:spTree>
  </p:cSld>
  <p:timing>
    <p:tnLst>
      <p:par>
        <p:cTn id="115" dur="indefinite" restart="never" nodeType="tmRoot">
          <p:childTnLst>
            <p:seq>
              <p:cTn id="116" dur="indefinite" nodeType="mainSeq">
                <p:childTnLst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4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 additive="repl">
                                        <p:cTn id="12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4" dur="1000" fill="hold"/>
                                        <p:tgtEl>
                                          <p:spTgt spid="20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5" dur="1000" fill="hold"/>
                                        <p:tgtEl>
                                          <p:spTgt spid="207">
                                            <p:txEl>
                                              <p:pRg st="0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223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0" dur="1000" fill="hold"/>
                                        <p:tgtEl>
                                          <p:spTgt spid="207">
                                            <p:txEl>
                                              <p:pRg st="223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1" dur="1000" fill="hold"/>
                                        <p:tgtEl>
                                          <p:spTgt spid="207">
                                            <p:txEl>
                                              <p:pRg st="223" end="2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457200" y="704880"/>
            <a:ext cx="8228520" cy="86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0" anchor="b"/>
          <a:p>
            <a:pPr algn="ctr">
              <a:lnSpc>
                <a:spcPct val="100000"/>
              </a:lnSpc>
            </a:pPr>
            <a:r>
              <a:rPr b="1" lang="ru-RU" sz="5000" strike="noStrike">
                <a:solidFill>
                  <a:srgbClr val="ff0000"/>
                </a:solidFill>
                <a:latin typeface="Calibri"/>
                <a:ea typeface="DejaVu Sans"/>
              </a:rPr>
              <a:t>Ландыш майский</a:t>
            </a:r>
            <a:endParaRPr/>
          </a:p>
        </p:txBody>
      </p:sp>
      <p:pic>
        <p:nvPicPr>
          <p:cNvPr id="209" name="Содержимое 4" descr=""/>
          <p:cNvPicPr/>
          <p:nvPr/>
        </p:nvPicPr>
        <p:blipFill>
          <a:blip r:embed="rId1"/>
          <a:stretch/>
        </p:blipFill>
        <p:spPr>
          <a:xfrm>
            <a:off x="682560" y="1699920"/>
            <a:ext cx="3637440" cy="4852080"/>
          </a:xfrm>
          <a:prstGeom prst="rect">
            <a:avLst/>
          </a:prstGeom>
          <a:ln>
            <a:noFill/>
          </a:ln>
        </p:spPr>
      </p:pic>
      <p:sp>
        <p:nvSpPr>
          <p:cNvPr id="210" name="CustomShape 2"/>
          <p:cNvSpPr/>
          <p:nvPr/>
        </p:nvSpPr>
        <p:spPr>
          <a:xfrm>
            <a:off x="4357800" y="1920960"/>
            <a:ext cx="4499640" cy="457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alibri"/>
                <a:ea typeface="DejaVu Sans"/>
              </a:rPr>
              <a:t>Когда ландыш отцветает, вырастает круглая ягодка – горючие, огненные слезы. Которыми ландыш оплакивает Весну, кругосветную путешественницу, рассыпающую всем  свои ласки и нигде не останавливающуюся.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32" dur="indefinite" restart="never" nodeType="tmRoot">
          <p:childTnLst>
            <p:seq>
              <p:cTn id="133" dur="indefinite" nodeType="mainSeq">
                <p:childTnLst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nodeType="clickEffect" fill="hold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 additive="repl">
                                        <p:cTn id="138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>
                                            <p:txEl>
                                              <p:pRg st="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3" dur="1000" fill="hold"/>
                                        <p:tgtEl>
                                          <p:spTgt spid="210">
                                            <p:txEl>
                                              <p:pRg st="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1000" fill="hold"/>
                                        <p:tgtEl>
                                          <p:spTgt spid="210">
                                            <p:txEl>
                                              <p:pRg st="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Application>LibreOffice/4.4.4.3$Windows_x86 LibreOffice_project/2c39ebcf046445232b798108aa8a7e7d89552ea8</Application>
  <Paragraphs>102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2011-12-01T17:04:20Z</dcterms:created>
  <dc:creator>0</dc:creator>
  <dc:language>ru-RU</dc:language>
  <dcterms:modified xsi:type="dcterms:W3CDTF">2017-12-19T17:24:15Z</dcterms:modified>
  <cp:revision>87</cp:revision>
  <dc:title>Природа и безопасность. Ядовитые растения. Первая помощь при отравлениях ядовитыми растениями.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1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